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4" r:id="rId3"/>
    <p:sldId id="295" r:id="rId4"/>
    <p:sldId id="303" r:id="rId5"/>
    <p:sldId id="304" r:id="rId6"/>
    <p:sldId id="260" r:id="rId7"/>
    <p:sldId id="261" r:id="rId8"/>
    <p:sldId id="259" r:id="rId9"/>
    <p:sldId id="311" r:id="rId10"/>
    <p:sldId id="312" r:id="rId11"/>
    <p:sldId id="313" r:id="rId12"/>
    <p:sldId id="314" r:id="rId13"/>
    <p:sldId id="299" r:id="rId14"/>
    <p:sldId id="277" r:id="rId15"/>
    <p:sldId id="278" r:id="rId16"/>
    <p:sldId id="279" r:id="rId17"/>
    <p:sldId id="280" r:id="rId18"/>
    <p:sldId id="281" r:id="rId19"/>
    <p:sldId id="302" r:id="rId20"/>
    <p:sldId id="305" r:id="rId21"/>
    <p:sldId id="3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44"/>
    <p:restoredTop sz="96197"/>
  </p:normalViewPr>
  <p:slideViewPr>
    <p:cSldViewPr snapToGrid="0" snapToObjects="1">
      <p:cViewPr varScale="1">
        <p:scale>
          <a:sx n="123" d="100"/>
          <a:sy n="123" d="100"/>
        </p:scale>
        <p:origin x="216" y="4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6328-C2BA-D44D-9F53-E7DB71CD03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376BE-F95C-8149-BEB5-6FA84EF069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3E6AD4-9361-E847-9B1C-D814538E89B0}"/>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5" name="Footer Placeholder 4">
            <a:extLst>
              <a:ext uri="{FF2B5EF4-FFF2-40B4-BE49-F238E27FC236}">
                <a16:creationId xmlns:a16="http://schemas.microsoft.com/office/drawing/2014/main" id="{586F4378-B826-2A4F-8F02-541B14BE8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92AC8-3C2D-9842-A3A7-723DFC2BCFFB}"/>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191823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7737-0F54-5145-8249-EC670F8358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8382D-205D-5E4E-91D8-15E2FCD222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7D067-0AB1-F342-9D3B-D7F166827E24}"/>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5" name="Footer Placeholder 4">
            <a:extLst>
              <a:ext uri="{FF2B5EF4-FFF2-40B4-BE49-F238E27FC236}">
                <a16:creationId xmlns:a16="http://schemas.microsoft.com/office/drawing/2014/main" id="{43053BF6-C7B1-DD44-994E-D00AE8B2F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F2E67-0989-D846-8F2B-37E3FE3CE024}"/>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7644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2A943-4A27-9A42-8882-AC0FD3F307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DC5BE4-C015-244F-A00C-45CE864826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25C34-3BAC-5D4B-A332-FF9F19D24E0A}"/>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5" name="Footer Placeholder 4">
            <a:extLst>
              <a:ext uri="{FF2B5EF4-FFF2-40B4-BE49-F238E27FC236}">
                <a16:creationId xmlns:a16="http://schemas.microsoft.com/office/drawing/2014/main" id="{44309784-9C95-F147-8867-34AA4A469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63170-F1B3-2848-B766-85DC5C0EAE2B}"/>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4238449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FD3E-6D53-3F4B-A58D-A4CBDA2D1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86280-9452-3B4B-9F9C-661BB7F7C0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F4E6F4-7B37-1544-90FA-69632FD73A30}"/>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5" name="Footer Placeholder 4">
            <a:extLst>
              <a:ext uri="{FF2B5EF4-FFF2-40B4-BE49-F238E27FC236}">
                <a16:creationId xmlns:a16="http://schemas.microsoft.com/office/drawing/2014/main" id="{B1F4D01C-9B33-F24C-B999-AB3BD925F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C2A42-6660-5548-B04E-3B1919FAFBA9}"/>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236255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1E30-FD28-0C49-8C6A-5F7428122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8218C7-FC67-0645-9955-3E85C7023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BB846-30AC-B148-8662-84E8CDE254FA}"/>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5" name="Footer Placeholder 4">
            <a:extLst>
              <a:ext uri="{FF2B5EF4-FFF2-40B4-BE49-F238E27FC236}">
                <a16:creationId xmlns:a16="http://schemas.microsoft.com/office/drawing/2014/main" id="{080CB225-020F-0A47-8A59-398515602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95AAC-F549-1C4D-AB1C-8A19D9BC7754}"/>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261472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B17E-1D4A-6241-9C06-9745507AF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DB6C89-8ED5-F94A-B5C9-D480FAD4DF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ACB953-00FF-674D-9291-E4CF17CF02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6F15EA-2237-1241-A1BB-B79EF2DC7305}"/>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6" name="Footer Placeholder 5">
            <a:extLst>
              <a:ext uri="{FF2B5EF4-FFF2-40B4-BE49-F238E27FC236}">
                <a16:creationId xmlns:a16="http://schemas.microsoft.com/office/drawing/2014/main" id="{0053ED4E-C62F-0D44-BB3F-626FFD9B3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4E4C9-4479-A14B-B84D-6DC2A8D636E9}"/>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95071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76B2-EC60-FB47-9996-B96C446E06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D9878D-05FE-F642-9EEB-C52D90266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1C066-1B45-E543-B4D8-B734A1861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4EADB5-13E1-E248-A6FE-99C720959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824909-42F1-054D-B8B7-41AD7A4953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EEF11-6346-CD41-9A18-9D80001B9742}"/>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8" name="Footer Placeholder 7">
            <a:extLst>
              <a:ext uri="{FF2B5EF4-FFF2-40B4-BE49-F238E27FC236}">
                <a16:creationId xmlns:a16="http://schemas.microsoft.com/office/drawing/2014/main" id="{EDC7A031-CEB1-B34E-B062-4530BF996B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0AA228-0585-6048-8FE7-F53281938CA4}"/>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407571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3842-F728-4249-A7C5-642E532EE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E0E7E1-944E-214E-BC14-9EF30A15C490}"/>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4" name="Footer Placeholder 3">
            <a:extLst>
              <a:ext uri="{FF2B5EF4-FFF2-40B4-BE49-F238E27FC236}">
                <a16:creationId xmlns:a16="http://schemas.microsoft.com/office/drawing/2014/main" id="{52DCE414-21EA-714A-A4A7-E3BE43C95A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5DDCF-190B-A744-828B-4601F8350910}"/>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75261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B2C0A6-59B1-2B46-923B-52D8DF43FD43}"/>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3" name="Footer Placeholder 2">
            <a:extLst>
              <a:ext uri="{FF2B5EF4-FFF2-40B4-BE49-F238E27FC236}">
                <a16:creationId xmlns:a16="http://schemas.microsoft.com/office/drawing/2014/main" id="{EB8A3574-F821-FA4A-9F89-9866D7F172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A9A21-0A18-D149-8F72-515723A52060}"/>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30729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09DF-0E2A-D542-9CC7-6EAB9950C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B2C876-B6D6-2B47-8E11-0A66ACE21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5401F6-9514-1F4F-900A-19326CBCE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02DBF-A647-6343-935A-3F430C48DEC3}"/>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6" name="Footer Placeholder 5">
            <a:extLst>
              <a:ext uri="{FF2B5EF4-FFF2-40B4-BE49-F238E27FC236}">
                <a16:creationId xmlns:a16="http://schemas.microsoft.com/office/drawing/2014/main" id="{C49D11AE-548D-CA4E-8DDB-BD89C072DB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40E0F-FB1C-6144-9667-3E1376045657}"/>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187192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9BFF-D3A4-7F41-AA99-8A389DF95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09F322-0657-5640-AA3E-5397C15513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C6FC86-3AB6-9745-8AD5-36E281C21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7F36D-6331-C84F-A1C1-CA380A475817}"/>
              </a:ext>
            </a:extLst>
          </p:cNvPr>
          <p:cNvSpPr>
            <a:spLocks noGrp="1"/>
          </p:cNvSpPr>
          <p:nvPr>
            <p:ph type="dt" sz="half" idx="10"/>
          </p:nvPr>
        </p:nvSpPr>
        <p:spPr/>
        <p:txBody>
          <a:bodyPr/>
          <a:lstStyle/>
          <a:p>
            <a:fld id="{C2EE966A-51A7-8F4F-BE6C-0119B313E708}" type="datetimeFigureOut">
              <a:rPr lang="en-US" smtClean="0"/>
              <a:t>1/6/22</a:t>
            </a:fld>
            <a:endParaRPr lang="en-US"/>
          </a:p>
        </p:txBody>
      </p:sp>
      <p:sp>
        <p:nvSpPr>
          <p:cNvPr id="6" name="Footer Placeholder 5">
            <a:extLst>
              <a:ext uri="{FF2B5EF4-FFF2-40B4-BE49-F238E27FC236}">
                <a16:creationId xmlns:a16="http://schemas.microsoft.com/office/drawing/2014/main" id="{2933D279-2C5B-8B48-96FC-BF6FA111F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A0A7A-BCCA-6B46-ACEE-4CA5E5FF134C}"/>
              </a:ext>
            </a:extLst>
          </p:cNvPr>
          <p:cNvSpPr>
            <a:spLocks noGrp="1"/>
          </p:cNvSpPr>
          <p:nvPr>
            <p:ph type="sldNum" sz="quarter" idx="12"/>
          </p:nvPr>
        </p:nvSpPr>
        <p:spPr/>
        <p:txBody>
          <a:bodyPr/>
          <a:lstStyle/>
          <a:p>
            <a:fld id="{5C708198-61D8-3744-8993-ECEDE0A4A894}" type="slidenum">
              <a:rPr lang="en-US" smtClean="0"/>
              <a:t>‹#›</a:t>
            </a:fld>
            <a:endParaRPr lang="en-US"/>
          </a:p>
        </p:txBody>
      </p:sp>
    </p:spTree>
    <p:extLst>
      <p:ext uri="{BB962C8B-B14F-4D97-AF65-F5344CB8AC3E}">
        <p14:creationId xmlns:p14="http://schemas.microsoft.com/office/powerpoint/2010/main" val="386253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A62B49-92A6-C04D-BA00-640C1D357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64B8C1-78AC-274D-9A5D-C3A8DDE89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48BEE-9BBA-024D-894D-5BEFDE507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E966A-51A7-8F4F-BE6C-0119B313E708}" type="datetimeFigureOut">
              <a:rPr lang="en-US" smtClean="0"/>
              <a:t>1/6/22</a:t>
            </a:fld>
            <a:endParaRPr lang="en-US"/>
          </a:p>
        </p:txBody>
      </p:sp>
      <p:sp>
        <p:nvSpPr>
          <p:cNvPr id="5" name="Footer Placeholder 4">
            <a:extLst>
              <a:ext uri="{FF2B5EF4-FFF2-40B4-BE49-F238E27FC236}">
                <a16:creationId xmlns:a16="http://schemas.microsoft.com/office/drawing/2014/main" id="{0744BC01-8D41-5D44-B032-D9B62CC74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E5229C-5160-A247-806B-0696C1C35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08198-61D8-3744-8993-ECEDE0A4A894}" type="slidenum">
              <a:rPr lang="en-US" smtClean="0"/>
              <a:t>‹#›</a:t>
            </a:fld>
            <a:endParaRPr lang="en-US"/>
          </a:p>
        </p:txBody>
      </p:sp>
    </p:spTree>
    <p:extLst>
      <p:ext uri="{BB962C8B-B14F-4D97-AF65-F5344CB8AC3E}">
        <p14:creationId xmlns:p14="http://schemas.microsoft.com/office/powerpoint/2010/main" val="357019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com/playlist?list=PL2GxvrdFrBlkwHBgQ47pZO-77ZLrJKYHV" TargetMode="External"/><Relationship Id="rId2" Type="http://schemas.openxmlformats.org/officeDocument/2006/relationships/hyperlink" Target="https://www.designsafe-ci.org/rw/user-guides/data-curation-publication/"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E18779-30A8-A84E-BEC8-A31E0EB0A4EB}"/>
              </a:ext>
            </a:extLst>
          </p:cNvPr>
          <p:cNvSpPr txBox="1"/>
          <p:nvPr/>
        </p:nvSpPr>
        <p:spPr>
          <a:xfrm>
            <a:off x="3502885" y="849850"/>
            <a:ext cx="5186228" cy="646331"/>
          </a:xfrm>
          <a:prstGeom prst="rect">
            <a:avLst/>
          </a:prstGeom>
          <a:noFill/>
        </p:spPr>
        <p:txBody>
          <a:bodyPr wrap="none" rtlCol="0">
            <a:spAutoFit/>
          </a:bodyPr>
          <a:lstStyle/>
          <a:p>
            <a:pPr algn="ctr"/>
            <a:r>
              <a:rPr lang="en-US" dirty="0"/>
              <a:t>NHERI Experimental Facilities Publish Your Data Event</a:t>
            </a:r>
          </a:p>
          <a:p>
            <a:pPr algn="ctr"/>
            <a:r>
              <a:rPr lang="en-US" dirty="0"/>
              <a:t>Monday December 6, 2021</a:t>
            </a:r>
          </a:p>
        </p:txBody>
      </p:sp>
      <p:pic>
        <p:nvPicPr>
          <p:cNvPr id="4" name="Picture 3">
            <a:extLst>
              <a:ext uri="{FF2B5EF4-FFF2-40B4-BE49-F238E27FC236}">
                <a16:creationId xmlns:a16="http://schemas.microsoft.com/office/drawing/2014/main" id="{FA6818B6-2EEA-0842-8A2A-600BC9A465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3279"/>
          <a:stretch/>
        </p:blipFill>
        <p:spPr>
          <a:xfrm>
            <a:off x="4166862" y="5520827"/>
            <a:ext cx="3858276" cy="990540"/>
          </a:xfrm>
          <a:prstGeom prst="rect">
            <a:avLst/>
          </a:prstGeom>
        </p:spPr>
      </p:pic>
      <p:pic>
        <p:nvPicPr>
          <p:cNvPr id="5" name="Picture 4">
            <a:extLst>
              <a:ext uri="{FF2B5EF4-FFF2-40B4-BE49-F238E27FC236}">
                <a16:creationId xmlns:a16="http://schemas.microsoft.com/office/drawing/2014/main" id="{B00AA19F-8863-6241-8DC6-F0EE229CFE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2683" y="5469347"/>
            <a:ext cx="1042020" cy="1042020"/>
          </a:xfrm>
          <a:prstGeom prst="rect">
            <a:avLst/>
          </a:prstGeom>
        </p:spPr>
      </p:pic>
      <p:pic>
        <p:nvPicPr>
          <p:cNvPr id="7" name="Picture 6">
            <a:extLst>
              <a:ext uri="{FF2B5EF4-FFF2-40B4-BE49-F238E27FC236}">
                <a16:creationId xmlns:a16="http://schemas.microsoft.com/office/drawing/2014/main" id="{EFB66593-25C3-F549-8EC7-090A9CF284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08945" y="5425486"/>
            <a:ext cx="2714703" cy="1085881"/>
          </a:xfrm>
          <a:prstGeom prst="rect">
            <a:avLst/>
          </a:prstGeom>
        </p:spPr>
      </p:pic>
      <p:sp>
        <p:nvSpPr>
          <p:cNvPr id="8" name="TextBox 7">
            <a:extLst>
              <a:ext uri="{FF2B5EF4-FFF2-40B4-BE49-F238E27FC236}">
                <a16:creationId xmlns:a16="http://schemas.microsoft.com/office/drawing/2014/main" id="{BB0552BB-57C1-D048-8A95-3A1581115E2F}"/>
              </a:ext>
            </a:extLst>
          </p:cNvPr>
          <p:cNvSpPr txBox="1"/>
          <p:nvPr/>
        </p:nvSpPr>
        <p:spPr>
          <a:xfrm>
            <a:off x="1809337" y="2155203"/>
            <a:ext cx="8731365" cy="523220"/>
          </a:xfrm>
          <a:prstGeom prst="rect">
            <a:avLst/>
          </a:prstGeom>
          <a:noFill/>
        </p:spPr>
        <p:txBody>
          <a:bodyPr wrap="none" rtlCol="0">
            <a:spAutoFit/>
          </a:bodyPr>
          <a:lstStyle/>
          <a:p>
            <a:pPr algn="ctr"/>
            <a:r>
              <a:rPr lang="en-US" sz="2800" dirty="0"/>
              <a:t>Recent EF and Project PI Experiences with Data Publication</a:t>
            </a:r>
          </a:p>
        </p:txBody>
      </p:sp>
      <p:sp>
        <p:nvSpPr>
          <p:cNvPr id="9" name="TextBox 8">
            <a:extLst>
              <a:ext uri="{FF2B5EF4-FFF2-40B4-BE49-F238E27FC236}">
                <a16:creationId xmlns:a16="http://schemas.microsoft.com/office/drawing/2014/main" id="{D6BD5288-751C-E948-973C-EB357D313628}"/>
              </a:ext>
            </a:extLst>
          </p:cNvPr>
          <p:cNvSpPr txBox="1"/>
          <p:nvPr/>
        </p:nvSpPr>
        <p:spPr>
          <a:xfrm>
            <a:off x="4214323" y="2725709"/>
            <a:ext cx="3921395" cy="1077218"/>
          </a:xfrm>
          <a:prstGeom prst="rect">
            <a:avLst/>
          </a:prstGeom>
          <a:noFill/>
        </p:spPr>
        <p:txBody>
          <a:bodyPr wrap="none" rtlCol="0">
            <a:spAutoFit/>
          </a:bodyPr>
          <a:lstStyle/>
          <a:p>
            <a:pPr algn="ctr"/>
            <a:r>
              <a:rPr lang="en-US" sz="2800" dirty="0"/>
              <a:t>Daniel Cox</a:t>
            </a:r>
          </a:p>
          <a:p>
            <a:pPr algn="ctr"/>
            <a:r>
              <a:rPr lang="en-US" dirty="0"/>
              <a:t>CH2M-Hill Professor of Civil Engineering</a:t>
            </a:r>
          </a:p>
          <a:p>
            <a:pPr algn="ctr"/>
            <a:r>
              <a:rPr lang="en-US" dirty="0"/>
              <a:t>Lead PI, NHERI EF at Oregon State</a:t>
            </a:r>
          </a:p>
        </p:txBody>
      </p:sp>
      <p:sp>
        <p:nvSpPr>
          <p:cNvPr id="10" name="TextBox 9">
            <a:extLst>
              <a:ext uri="{FF2B5EF4-FFF2-40B4-BE49-F238E27FC236}">
                <a16:creationId xmlns:a16="http://schemas.microsoft.com/office/drawing/2014/main" id="{29D93EBE-2CDF-584C-B96F-DE620C1B0CFD}"/>
              </a:ext>
            </a:extLst>
          </p:cNvPr>
          <p:cNvSpPr txBox="1"/>
          <p:nvPr/>
        </p:nvSpPr>
        <p:spPr>
          <a:xfrm>
            <a:off x="1959626" y="4161363"/>
            <a:ext cx="8430788" cy="646331"/>
          </a:xfrm>
          <a:prstGeom prst="rect">
            <a:avLst/>
          </a:prstGeom>
          <a:noFill/>
        </p:spPr>
        <p:txBody>
          <a:bodyPr wrap="square" rtlCol="0">
            <a:spAutoFit/>
          </a:bodyPr>
          <a:lstStyle/>
          <a:p>
            <a:pPr algn="ctr"/>
            <a:r>
              <a:rPr lang="en-US" dirty="0"/>
              <a:t>Contributors:  Shafiq Alam, Kiernan Kelty, Andrew Kennedy, Chuan Li, Mike Motley, Hyoungsu Park, Jennifer Thornhill, Tori Tomiczek,   </a:t>
            </a:r>
          </a:p>
        </p:txBody>
      </p:sp>
      <p:sp>
        <p:nvSpPr>
          <p:cNvPr id="3" name="TextBox 2">
            <a:extLst>
              <a:ext uri="{FF2B5EF4-FFF2-40B4-BE49-F238E27FC236}">
                <a16:creationId xmlns:a16="http://schemas.microsoft.com/office/drawing/2014/main" id="{20D8BEA1-C347-D147-921C-D6B67729903C}"/>
              </a:ext>
            </a:extLst>
          </p:cNvPr>
          <p:cNvSpPr txBox="1"/>
          <p:nvPr/>
        </p:nvSpPr>
        <p:spPr>
          <a:xfrm>
            <a:off x="3792676" y="1550911"/>
            <a:ext cx="4606646" cy="369332"/>
          </a:xfrm>
          <a:prstGeom prst="rect">
            <a:avLst/>
          </a:prstGeom>
          <a:noFill/>
        </p:spPr>
        <p:txBody>
          <a:bodyPr wrap="none" rtlCol="0">
            <a:spAutoFit/>
          </a:bodyPr>
          <a:lstStyle/>
          <a:p>
            <a:r>
              <a:rPr lang="en-US" dirty="0"/>
              <a:t>Revised for NHERI Council meeting, Jan 6, 2022</a:t>
            </a:r>
          </a:p>
        </p:txBody>
      </p:sp>
    </p:spTree>
    <p:extLst>
      <p:ext uri="{BB962C8B-B14F-4D97-AF65-F5344CB8AC3E}">
        <p14:creationId xmlns:p14="http://schemas.microsoft.com/office/powerpoint/2010/main" val="298379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553C7E0-B56C-C04A-9F1B-42BDEB19130E}"/>
              </a:ext>
            </a:extLst>
          </p:cNvPr>
          <p:cNvSpPr txBox="1"/>
          <p:nvPr/>
        </p:nvSpPr>
        <p:spPr>
          <a:xfrm>
            <a:off x="254475" y="736444"/>
            <a:ext cx="2168235" cy="830997"/>
          </a:xfrm>
          <a:prstGeom prst="rect">
            <a:avLst/>
          </a:prstGeom>
          <a:noFill/>
        </p:spPr>
        <p:txBody>
          <a:bodyPr wrap="square" rtlCol="0">
            <a:spAutoFit/>
          </a:bodyPr>
          <a:lstStyle/>
          <a:p>
            <a:r>
              <a:rPr lang="en-US" sz="1600" dirty="0"/>
              <a:t>Searching for “tsunami debris” reveals </a:t>
            </a:r>
            <a:r>
              <a:rPr lang="en-US" sz="1600" b="1" dirty="0"/>
              <a:t>36</a:t>
            </a:r>
            <a:r>
              <a:rPr lang="en-US" sz="1600" dirty="0"/>
              <a:t> published data sets</a:t>
            </a:r>
          </a:p>
        </p:txBody>
      </p:sp>
      <p:pic>
        <p:nvPicPr>
          <p:cNvPr id="2" name="Picture 1">
            <a:extLst>
              <a:ext uri="{FF2B5EF4-FFF2-40B4-BE49-F238E27FC236}">
                <a16:creationId xmlns:a16="http://schemas.microsoft.com/office/drawing/2014/main" id="{3F2248DF-1614-264C-94B0-8B187D474B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4767" y="905721"/>
            <a:ext cx="6162732" cy="5359996"/>
          </a:xfrm>
          <a:prstGeom prst="rect">
            <a:avLst/>
          </a:prstGeom>
          <a:ln>
            <a:solidFill>
              <a:schemeClr val="tx1"/>
            </a:solidFill>
          </a:ln>
        </p:spPr>
      </p:pic>
      <p:cxnSp>
        <p:nvCxnSpPr>
          <p:cNvPr id="4" name="Straight Connector 3">
            <a:extLst>
              <a:ext uri="{FF2B5EF4-FFF2-40B4-BE49-F238E27FC236}">
                <a16:creationId xmlns:a16="http://schemas.microsoft.com/office/drawing/2014/main" id="{09F2FAF2-367B-D244-9DE8-526DDB59612E}"/>
              </a:ext>
            </a:extLst>
          </p:cNvPr>
          <p:cNvCxnSpPr>
            <a:cxnSpLocks/>
          </p:cNvCxnSpPr>
          <p:nvPr/>
        </p:nvCxnSpPr>
        <p:spPr>
          <a:xfrm>
            <a:off x="2015836" y="1567441"/>
            <a:ext cx="768931" cy="964716"/>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2EB02BF-E93A-6742-BE05-C3E794453938}"/>
              </a:ext>
            </a:extLst>
          </p:cNvPr>
          <p:cNvSpPr/>
          <p:nvPr/>
        </p:nvSpPr>
        <p:spPr>
          <a:xfrm>
            <a:off x="2784767" y="2426278"/>
            <a:ext cx="976745" cy="259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8A54858-7AC9-3342-ACF3-F0847178E9D1}"/>
              </a:ext>
            </a:extLst>
          </p:cNvPr>
          <p:cNvSpPr txBox="1"/>
          <p:nvPr/>
        </p:nvSpPr>
        <p:spPr>
          <a:xfrm>
            <a:off x="254475" y="1838015"/>
            <a:ext cx="2168235" cy="1077218"/>
          </a:xfrm>
          <a:prstGeom prst="rect">
            <a:avLst/>
          </a:prstGeom>
          <a:noFill/>
        </p:spPr>
        <p:txBody>
          <a:bodyPr wrap="square" rtlCol="0">
            <a:spAutoFit/>
          </a:bodyPr>
          <a:lstStyle/>
          <a:p>
            <a:r>
              <a:rPr lang="en-US" sz="1600" dirty="0"/>
              <a:t>Second on the list is recent (9/2021) data set from EF on DesignSafe.org</a:t>
            </a:r>
          </a:p>
        </p:txBody>
      </p:sp>
      <p:cxnSp>
        <p:nvCxnSpPr>
          <p:cNvPr id="12" name="Straight Connector 11">
            <a:extLst>
              <a:ext uri="{FF2B5EF4-FFF2-40B4-BE49-F238E27FC236}">
                <a16:creationId xmlns:a16="http://schemas.microsoft.com/office/drawing/2014/main" id="{0D625F6E-E5A3-CB46-95AC-74EECF93A5E8}"/>
              </a:ext>
            </a:extLst>
          </p:cNvPr>
          <p:cNvCxnSpPr>
            <a:cxnSpLocks/>
          </p:cNvCxnSpPr>
          <p:nvPr/>
        </p:nvCxnSpPr>
        <p:spPr>
          <a:xfrm>
            <a:off x="1758003" y="2658741"/>
            <a:ext cx="1380055" cy="1509805"/>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5D70B4B-135F-7D41-9963-19961882B41F}"/>
              </a:ext>
            </a:extLst>
          </p:cNvPr>
          <p:cNvSpPr/>
          <p:nvPr/>
        </p:nvSpPr>
        <p:spPr>
          <a:xfrm>
            <a:off x="3138058" y="3938155"/>
            <a:ext cx="1236520" cy="460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31663E4-5B38-454F-9107-8CEE1D418FBC}"/>
              </a:ext>
            </a:extLst>
          </p:cNvPr>
          <p:cNvSpPr txBox="1"/>
          <p:nvPr/>
        </p:nvSpPr>
        <p:spPr>
          <a:xfrm>
            <a:off x="9309556" y="3016855"/>
            <a:ext cx="2530292" cy="338554"/>
          </a:xfrm>
          <a:prstGeom prst="rect">
            <a:avLst/>
          </a:prstGeom>
          <a:noFill/>
        </p:spPr>
        <p:txBody>
          <a:bodyPr wrap="square" rtlCol="0">
            <a:spAutoFit/>
          </a:bodyPr>
          <a:lstStyle/>
          <a:p>
            <a:r>
              <a:rPr lang="en-US" sz="1600" dirty="0"/>
              <a:t>Linked to DesignSafe.org</a:t>
            </a:r>
          </a:p>
        </p:txBody>
      </p:sp>
      <p:cxnSp>
        <p:nvCxnSpPr>
          <p:cNvPr id="19" name="Straight Connector 18">
            <a:extLst>
              <a:ext uri="{FF2B5EF4-FFF2-40B4-BE49-F238E27FC236}">
                <a16:creationId xmlns:a16="http://schemas.microsoft.com/office/drawing/2014/main" id="{1CB8CE00-8D98-224E-8FB2-123B85A799DC}"/>
              </a:ext>
            </a:extLst>
          </p:cNvPr>
          <p:cNvCxnSpPr>
            <a:cxnSpLocks/>
            <a:stCxn id="18" idx="1"/>
            <a:endCxn id="20" idx="6"/>
          </p:cNvCxnSpPr>
          <p:nvPr/>
        </p:nvCxnSpPr>
        <p:spPr>
          <a:xfrm flipH="1" flipV="1">
            <a:off x="6650181" y="3162315"/>
            <a:ext cx="2659375" cy="23817"/>
          </a:xfrm>
          <a:prstGeom prst="line">
            <a:avLst/>
          </a:prstGeom>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69FBAAF-0DE3-F948-8315-E208A020F8CF}"/>
              </a:ext>
            </a:extLst>
          </p:cNvPr>
          <p:cNvSpPr/>
          <p:nvPr/>
        </p:nvSpPr>
        <p:spPr>
          <a:xfrm>
            <a:off x="4966850" y="2931924"/>
            <a:ext cx="1683331" cy="460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E95A922-A419-4B4E-81BE-B10A95CEEC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0869" y="3481810"/>
            <a:ext cx="2530292" cy="2202873"/>
          </a:xfrm>
          <a:prstGeom prst="rect">
            <a:avLst/>
          </a:prstGeom>
          <a:ln>
            <a:solidFill>
              <a:schemeClr val="tx1"/>
            </a:solidFill>
          </a:ln>
        </p:spPr>
      </p:pic>
      <p:pic>
        <p:nvPicPr>
          <p:cNvPr id="27" name="Picture 26">
            <a:extLst>
              <a:ext uri="{FF2B5EF4-FFF2-40B4-BE49-F238E27FC236}">
                <a16:creationId xmlns:a16="http://schemas.microsoft.com/office/drawing/2014/main" id="{AF345E75-BDF5-E44D-B080-0EDF5EED19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9" y="3928817"/>
            <a:ext cx="2191598" cy="1053653"/>
          </a:xfrm>
          <a:prstGeom prst="rect">
            <a:avLst/>
          </a:prstGeom>
          <a:ln>
            <a:solidFill>
              <a:schemeClr val="tx1"/>
            </a:solidFill>
          </a:ln>
        </p:spPr>
      </p:pic>
      <p:pic>
        <p:nvPicPr>
          <p:cNvPr id="28" name="Picture 27">
            <a:extLst>
              <a:ext uri="{FF2B5EF4-FFF2-40B4-BE49-F238E27FC236}">
                <a16:creationId xmlns:a16="http://schemas.microsoft.com/office/drawing/2014/main" id="{5E132D94-EA59-C84D-BF59-EDDD44C590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60" y="5052313"/>
            <a:ext cx="2195837" cy="896891"/>
          </a:xfrm>
          <a:prstGeom prst="rect">
            <a:avLst/>
          </a:prstGeom>
          <a:ln>
            <a:solidFill>
              <a:schemeClr val="tx1"/>
            </a:solidFill>
          </a:ln>
        </p:spPr>
      </p:pic>
      <p:pic>
        <p:nvPicPr>
          <p:cNvPr id="29" name="Picture 28">
            <a:extLst>
              <a:ext uri="{FF2B5EF4-FFF2-40B4-BE49-F238E27FC236}">
                <a16:creationId xmlns:a16="http://schemas.microsoft.com/office/drawing/2014/main" id="{10461734-18C6-264D-8A6F-85681D4B2DB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59" y="6020749"/>
            <a:ext cx="2191598" cy="812222"/>
          </a:xfrm>
          <a:prstGeom prst="rect">
            <a:avLst/>
          </a:prstGeom>
          <a:ln>
            <a:solidFill>
              <a:schemeClr val="tx1"/>
            </a:solidFill>
          </a:ln>
        </p:spPr>
      </p:pic>
      <p:sp>
        <p:nvSpPr>
          <p:cNvPr id="32" name="TextBox 31">
            <a:extLst>
              <a:ext uri="{FF2B5EF4-FFF2-40B4-BE49-F238E27FC236}">
                <a16:creationId xmlns:a16="http://schemas.microsoft.com/office/drawing/2014/main" id="{27C52348-EF38-2345-83C9-08DDF10C2F53}"/>
              </a:ext>
            </a:extLst>
          </p:cNvPr>
          <p:cNvSpPr txBox="1"/>
          <p:nvPr/>
        </p:nvSpPr>
        <p:spPr>
          <a:xfrm>
            <a:off x="272726" y="3308269"/>
            <a:ext cx="2168235" cy="584775"/>
          </a:xfrm>
          <a:prstGeom prst="rect">
            <a:avLst/>
          </a:prstGeom>
          <a:noFill/>
        </p:spPr>
        <p:txBody>
          <a:bodyPr wrap="square" rtlCol="0">
            <a:spAutoFit/>
          </a:bodyPr>
          <a:lstStyle/>
          <a:p>
            <a:r>
              <a:rPr lang="en-US" sz="1600" dirty="0"/>
              <a:t>Scroll down to find more…</a:t>
            </a:r>
          </a:p>
        </p:txBody>
      </p:sp>
    </p:spTree>
    <p:extLst>
      <p:ext uri="{BB962C8B-B14F-4D97-AF65-F5344CB8AC3E}">
        <p14:creationId xmlns:p14="http://schemas.microsoft.com/office/powerpoint/2010/main" val="308247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D8CD37-1BE1-734F-AD00-85E1F5410EF6}"/>
              </a:ext>
            </a:extLst>
          </p:cNvPr>
          <p:cNvSpPr txBox="1"/>
          <p:nvPr/>
        </p:nvSpPr>
        <p:spPr>
          <a:xfrm>
            <a:off x="166254" y="304800"/>
            <a:ext cx="2530949" cy="369332"/>
          </a:xfrm>
          <a:prstGeom prst="rect">
            <a:avLst/>
          </a:prstGeom>
          <a:noFill/>
        </p:spPr>
        <p:txBody>
          <a:bodyPr wrap="none" rtlCol="0">
            <a:spAutoFit/>
          </a:bodyPr>
          <a:lstStyle/>
          <a:p>
            <a:r>
              <a:rPr lang="en-US" dirty="0"/>
              <a:t>And from Google Scholar</a:t>
            </a:r>
          </a:p>
        </p:txBody>
      </p:sp>
      <p:pic>
        <p:nvPicPr>
          <p:cNvPr id="5" name="Picture 4">
            <a:extLst>
              <a:ext uri="{FF2B5EF4-FFF2-40B4-BE49-F238E27FC236}">
                <a16:creationId xmlns:a16="http://schemas.microsoft.com/office/drawing/2014/main" id="{B6B5BC20-9231-BF4A-8635-E2CCA5973F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254" y="930564"/>
            <a:ext cx="7587673" cy="1392234"/>
          </a:xfrm>
          <a:prstGeom prst="rect">
            <a:avLst/>
          </a:prstGeom>
        </p:spPr>
      </p:pic>
      <p:pic>
        <p:nvPicPr>
          <p:cNvPr id="8" name="Picture 7">
            <a:extLst>
              <a:ext uri="{FF2B5EF4-FFF2-40B4-BE49-F238E27FC236}">
                <a16:creationId xmlns:a16="http://schemas.microsoft.com/office/drawing/2014/main" id="{A89C5A84-22EF-8E47-9AB5-8C389ADBC8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254" y="2322799"/>
            <a:ext cx="7587673" cy="3740652"/>
          </a:xfrm>
          <a:prstGeom prst="rect">
            <a:avLst/>
          </a:prstGeom>
        </p:spPr>
      </p:pic>
      <p:pic>
        <p:nvPicPr>
          <p:cNvPr id="9" name="Picture 8">
            <a:extLst>
              <a:ext uri="{FF2B5EF4-FFF2-40B4-BE49-F238E27FC236}">
                <a16:creationId xmlns:a16="http://schemas.microsoft.com/office/drawing/2014/main" id="{D60E79A9-E5F8-9446-B131-8F24964FCC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0218" y="674132"/>
            <a:ext cx="4104849" cy="3429000"/>
          </a:xfrm>
          <a:prstGeom prst="rect">
            <a:avLst/>
          </a:prstGeom>
          <a:ln>
            <a:solidFill>
              <a:schemeClr val="tx1"/>
            </a:solidFill>
          </a:ln>
        </p:spPr>
      </p:pic>
      <p:sp>
        <p:nvSpPr>
          <p:cNvPr id="25" name="Oval 24">
            <a:extLst>
              <a:ext uri="{FF2B5EF4-FFF2-40B4-BE49-F238E27FC236}">
                <a16:creationId xmlns:a16="http://schemas.microsoft.com/office/drawing/2014/main" id="{75CE33C6-C330-C849-927E-1182C5A92083}"/>
              </a:ext>
            </a:extLst>
          </p:cNvPr>
          <p:cNvSpPr/>
          <p:nvPr/>
        </p:nvSpPr>
        <p:spPr>
          <a:xfrm>
            <a:off x="166253" y="4668982"/>
            <a:ext cx="4987637" cy="4607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958D7543-6B4B-B14B-834C-DF5426E21DC0}"/>
              </a:ext>
            </a:extLst>
          </p:cNvPr>
          <p:cNvCxnSpPr>
            <a:stCxn id="25" idx="7"/>
          </p:cNvCxnSpPr>
          <p:nvPr/>
        </p:nvCxnSpPr>
        <p:spPr>
          <a:xfrm flipV="1">
            <a:off x="4423467" y="1122218"/>
            <a:ext cx="3556751" cy="3614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8BB2841-111D-8049-9E2F-4991A89A4612}"/>
              </a:ext>
            </a:extLst>
          </p:cNvPr>
          <p:cNvSpPr txBox="1"/>
          <p:nvPr/>
        </p:nvSpPr>
        <p:spPr>
          <a:xfrm>
            <a:off x="7980218" y="120134"/>
            <a:ext cx="4086055" cy="369332"/>
          </a:xfrm>
          <a:prstGeom prst="rect">
            <a:avLst/>
          </a:prstGeom>
          <a:noFill/>
        </p:spPr>
        <p:txBody>
          <a:bodyPr wrap="none" rtlCol="0">
            <a:spAutoFit/>
          </a:bodyPr>
          <a:lstStyle/>
          <a:p>
            <a:r>
              <a:rPr lang="en-US" dirty="0"/>
              <a:t>… to NSF Public Access Repository (PAR)…</a:t>
            </a:r>
          </a:p>
        </p:txBody>
      </p:sp>
      <p:cxnSp>
        <p:nvCxnSpPr>
          <p:cNvPr id="31" name="Straight Arrow Connector 30">
            <a:extLst>
              <a:ext uri="{FF2B5EF4-FFF2-40B4-BE49-F238E27FC236}">
                <a16:creationId xmlns:a16="http://schemas.microsoft.com/office/drawing/2014/main" id="{DF38E6A3-A41F-8540-BC07-7FA445B547DF}"/>
              </a:ext>
            </a:extLst>
          </p:cNvPr>
          <p:cNvCxnSpPr>
            <a:cxnSpLocks/>
          </p:cNvCxnSpPr>
          <p:nvPr/>
        </p:nvCxnSpPr>
        <p:spPr>
          <a:xfrm>
            <a:off x="8657205" y="4136016"/>
            <a:ext cx="671279" cy="763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80C4632-6C27-D14B-8DDB-41FE4533F923}"/>
              </a:ext>
            </a:extLst>
          </p:cNvPr>
          <p:cNvSpPr txBox="1"/>
          <p:nvPr/>
        </p:nvSpPr>
        <p:spPr>
          <a:xfrm>
            <a:off x="8144336" y="4837376"/>
            <a:ext cx="1410439" cy="584775"/>
          </a:xfrm>
          <a:prstGeom prst="rect">
            <a:avLst/>
          </a:prstGeom>
          <a:noFill/>
        </p:spPr>
        <p:txBody>
          <a:bodyPr wrap="square" rtlCol="0">
            <a:spAutoFit/>
          </a:bodyPr>
          <a:lstStyle/>
          <a:p>
            <a:r>
              <a:rPr lang="en-US" sz="1600" dirty="0"/>
              <a:t>. . . then to DesignSafe.org</a:t>
            </a:r>
          </a:p>
        </p:txBody>
      </p:sp>
      <p:pic>
        <p:nvPicPr>
          <p:cNvPr id="34" name="Picture 33">
            <a:extLst>
              <a:ext uri="{FF2B5EF4-FFF2-40B4-BE49-F238E27FC236}">
                <a16:creationId xmlns:a16="http://schemas.microsoft.com/office/drawing/2014/main" id="{0EA39CFC-B1AB-5641-BF98-D69FAFFFC3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54775" y="4568087"/>
            <a:ext cx="2530292" cy="2202873"/>
          </a:xfrm>
          <a:prstGeom prst="rect">
            <a:avLst/>
          </a:prstGeom>
          <a:ln>
            <a:solidFill>
              <a:schemeClr val="tx1"/>
            </a:solidFill>
          </a:ln>
        </p:spPr>
      </p:pic>
    </p:spTree>
    <p:extLst>
      <p:ext uri="{BB962C8B-B14F-4D97-AF65-F5344CB8AC3E}">
        <p14:creationId xmlns:p14="http://schemas.microsoft.com/office/powerpoint/2010/main" val="99142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45AA19-2D56-D841-B069-AA0F543588A1}"/>
              </a:ext>
            </a:extLst>
          </p:cNvPr>
          <p:cNvSpPr txBox="1"/>
          <p:nvPr/>
        </p:nvSpPr>
        <p:spPr>
          <a:xfrm>
            <a:off x="2470464" y="100722"/>
            <a:ext cx="1775230" cy="584775"/>
          </a:xfrm>
          <a:prstGeom prst="rect">
            <a:avLst/>
          </a:prstGeom>
          <a:noFill/>
        </p:spPr>
        <p:txBody>
          <a:bodyPr wrap="none" rtlCol="0">
            <a:spAutoFit/>
          </a:bodyPr>
          <a:lstStyle/>
          <a:p>
            <a:r>
              <a:rPr lang="en-US" sz="3200" dirty="0"/>
              <a:t>Summary</a:t>
            </a:r>
          </a:p>
        </p:txBody>
      </p:sp>
      <p:sp>
        <p:nvSpPr>
          <p:cNvPr id="13" name="TextBox 12">
            <a:extLst>
              <a:ext uri="{FF2B5EF4-FFF2-40B4-BE49-F238E27FC236}">
                <a16:creationId xmlns:a16="http://schemas.microsoft.com/office/drawing/2014/main" id="{5B336E97-AB89-3040-AB6D-5ACC69EC2FEB}"/>
              </a:ext>
            </a:extLst>
          </p:cNvPr>
          <p:cNvSpPr txBox="1"/>
          <p:nvPr/>
        </p:nvSpPr>
        <p:spPr>
          <a:xfrm>
            <a:off x="1058090" y="973282"/>
            <a:ext cx="5830442" cy="4893647"/>
          </a:xfrm>
          <a:prstGeom prst="rect">
            <a:avLst/>
          </a:prstGeom>
          <a:noFill/>
        </p:spPr>
        <p:txBody>
          <a:bodyPr wrap="none" rtlCol="0">
            <a:spAutoFit/>
          </a:bodyPr>
          <a:lstStyle/>
          <a:p>
            <a:pPr marL="342900" indent="-342900">
              <a:buFont typeface="+mj-lt"/>
              <a:buAutoNum type="arabicPeriod"/>
            </a:pPr>
            <a:r>
              <a:rPr lang="en-US" sz="2400" dirty="0"/>
              <a:t>Data uploading isn’t data publishing </a:t>
            </a:r>
            <a:br>
              <a:rPr lang="en-US" sz="2400" dirty="0"/>
            </a:br>
            <a:br>
              <a:rPr lang="en-US" sz="2400" dirty="0"/>
            </a:br>
            <a:endParaRPr lang="en-US" sz="2400" dirty="0"/>
          </a:p>
          <a:p>
            <a:pPr marL="342900" indent="-342900">
              <a:buFont typeface="+mj-lt"/>
              <a:buAutoNum type="arabicPeriod"/>
            </a:pPr>
            <a:r>
              <a:rPr lang="en-US" sz="2400" dirty="0"/>
              <a:t>Data publishing requires </a:t>
            </a:r>
          </a:p>
          <a:p>
            <a:pPr marL="800100" lvl="1" indent="-342900">
              <a:buFont typeface="+mj-lt"/>
              <a:buAutoNum type="arabicPeriod"/>
            </a:pPr>
            <a:r>
              <a:rPr lang="en-US" sz="2400" u="sng" dirty="0"/>
              <a:t>User</a:t>
            </a:r>
            <a:r>
              <a:rPr lang="en-US" sz="2400" dirty="0"/>
              <a:t> commitment</a:t>
            </a:r>
          </a:p>
          <a:p>
            <a:pPr marL="800100" lvl="1" indent="-342900">
              <a:buFont typeface="+mj-lt"/>
              <a:buAutoNum type="arabicPeriod"/>
            </a:pPr>
            <a:r>
              <a:rPr lang="en-US" sz="2400" u="sng" dirty="0"/>
              <a:t>EF</a:t>
            </a:r>
            <a:r>
              <a:rPr lang="en-US" sz="2400" dirty="0"/>
              <a:t> collaboration/intervention</a:t>
            </a:r>
          </a:p>
          <a:p>
            <a:pPr marL="800100" lvl="1" indent="-342900">
              <a:buFont typeface="+mj-lt"/>
              <a:buAutoNum type="arabicPeriod"/>
            </a:pPr>
            <a:r>
              <a:rPr lang="en-US" sz="2400" u="sng" dirty="0"/>
              <a:t>DesignSafe</a:t>
            </a:r>
            <a:r>
              <a:rPr lang="en-US" sz="2400" dirty="0"/>
              <a:t> team consultation</a:t>
            </a:r>
            <a:br>
              <a:rPr lang="en-US" sz="2400" dirty="0"/>
            </a:br>
            <a:br>
              <a:rPr lang="en-US" sz="2400" dirty="0"/>
            </a:br>
            <a:endParaRPr lang="en-US" sz="2400" dirty="0"/>
          </a:p>
          <a:p>
            <a:pPr marL="342900" indent="-342900">
              <a:buFont typeface="+mj-lt"/>
              <a:buAutoNum type="arabicPeriod"/>
            </a:pPr>
            <a:r>
              <a:rPr lang="en-US" sz="2400" dirty="0"/>
              <a:t>Emphasis on “carrots”</a:t>
            </a:r>
          </a:p>
          <a:p>
            <a:pPr marL="800100" lvl="1" indent="-342900">
              <a:buFont typeface="+mj-lt"/>
              <a:buAutoNum type="arabicPeriod"/>
            </a:pPr>
            <a:r>
              <a:rPr lang="en-US" sz="2400" dirty="0"/>
              <a:t>Connecting data and papers</a:t>
            </a:r>
          </a:p>
          <a:p>
            <a:pPr marL="800100" lvl="1" indent="-342900">
              <a:buFont typeface="+mj-lt"/>
              <a:buAutoNum type="arabicPeriod"/>
            </a:pPr>
            <a:r>
              <a:rPr lang="en-US" sz="2400" dirty="0"/>
              <a:t>Google Dataset Search, Google Scholar</a:t>
            </a:r>
          </a:p>
          <a:p>
            <a:pPr marL="800100" lvl="1" indent="-342900">
              <a:buFont typeface="+mj-lt"/>
              <a:buAutoNum type="arabicPeriod"/>
            </a:pPr>
            <a:r>
              <a:rPr lang="en-US" sz="2400" dirty="0"/>
              <a:t>NSF Public Access Repository</a:t>
            </a:r>
          </a:p>
        </p:txBody>
      </p:sp>
      <p:sp>
        <p:nvSpPr>
          <p:cNvPr id="14" name="TextBox 13">
            <a:extLst>
              <a:ext uri="{FF2B5EF4-FFF2-40B4-BE49-F238E27FC236}">
                <a16:creationId xmlns:a16="http://schemas.microsoft.com/office/drawing/2014/main" id="{D173B85F-08A9-2742-AA25-8A76F9F8126C}"/>
              </a:ext>
            </a:extLst>
          </p:cNvPr>
          <p:cNvSpPr txBox="1"/>
          <p:nvPr/>
        </p:nvSpPr>
        <p:spPr>
          <a:xfrm>
            <a:off x="1058090" y="6295613"/>
            <a:ext cx="2824748" cy="461665"/>
          </a:xfrm>
          <a:prstGeom prst="rect">
            <a:avLst/>
          </a:prstGeom>
          <a:noFill/>
        </p:spPr>
        <p:txBody>
          <a:bodyPr wrap="none" rtlCol="0">
            <a:spAutoFit/>
          </a:bodyPr>
          <a:lstStyle/>
          <a:p>
            <a:r>
              <a:rPr lang="en-US" sz="2400" dirty="0"/>
              <a:t>Next up:  Data reuse!</a:t>
            </a:r>
          </a:p>
        </p:txBody>
      </p:sp>
      <p:pic>
        <p:nvPicPr>
          <p:cNvPr id="6" name="Picture 5">
            <a:extLst>
              <a:ext uri="{FF2B5EF4-FFF2-40B4-BE49-F238E27FC236}">
                <a16:creationId xmlns:a16="http://schemas.microsoft.com/office/drawing/2014/main" id="{7C4F0958-B7B5-4C4A-87FD-A01FEB198B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8224" y="458528"/>
            <a:ext cx="3442062" cy="1634438"/>
          </a:xfrm>
          <a:prstGeom prst="rect">
            <a:avLst/>
          </a:prstGeom>
          <a:ln>
            <a:solidFill>
              <a:schemeClr val="tx1"/>
            </a:solidFill>
          </a:ln>
        </p:spPr>
      </p:pic>
      <p:pic>
        <p:nvPicPr>
          <p:cNvPr id="10" name="Picture 9">
            <a:extLst>
              <a:ext uri="{FF2B5EF4-FFF2-40B4-BE49-F238E27FC236}">
                <a16:creationId xmlns:a16="http://schemas.microsoft.com/office/drawing/2014/main" id="{3902F1C5-48A2-2744-BA8E-24DBBCF75556}"/>
              </a:ext>
            </a:extLst>
          </p:cNvPr>
          <p:cNvPicPr>
            <a:picLocks noChangeAspect="1"/>
          </p:cNvPicPr>
          <p:nvPr/>
        </p:nvPicPr>
        <p:blipFill>
          <a:blip r:embed="rId3"/>
          <a:stretch>
            <a:fillRect/>
          </a:stretch>
        </p:blipFill>
        <p:spPr>
          <a:xfrm>
            <a:off x="7008224" y="2473137"/>
            <a:ext cx="3442062" cy="1492125"/>
          </a:xfrm>
          <a:prstGeom prst="rect">
            <a:avLst/>
          </a:prstGeom>
          <a:ln>
            <a:solidFill>
              <a:schemeClr val="tx1"/>
            </a:solidFill>
          </a:ln>
        </p:spPr>
      </p:pic>
      <p:pic>
        <p:nvPicPr>
          <p:cNvPr id="11" name="Picture 10">
            <a:extLst>
              <a:ext uri="{FF2B5EF4-FFF2-40B4-BE49-F238E27FC236}">
                <a16:creationId xmlns:a16="http://schemas.microsoft.com/office/drawing/2014/main" id="{2A80C549-9855-F940-8C13-E5E38201C4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8224" y="4463861"/>
            <a:ext cx="3442062" cy="1652581"/>
          </a:xfrm>
          <a:prstGeom prst="rect">
            <a:avLst/>
          </a:prstGeom>
          <a:ln>
            <a:solidFill>
              <a:schemeClr val="tx1"/>
            </a:solidFill>
          </a:ln>
        </p:spPr>
      </p:pic>
    </p:spTree>
    <p:extLst>
      <p:ext uri="{BB962C8B-B14F-4D97-AF65-F5344CB8AC3E}">
        <p14:creationId xmlns:p14="http://schemas.microsoft.com/office/powerpoint/2010/main" val="8359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E4314A-0C1B-804F-A988-080E1E3C3D15}"/>
              </a:ext>
            </a:extLst>
          </p:cNvPr>
          <p:cNvSpPr txBox="1"/>
          <p:nvPr/>
        </p:nvSpPr>
        <p:spPr>
          <a:xfrm>
            <a:off x="1229710" y="2060166"/>
            <a:ext cx="10321159" cy="1754326"/>
          </a:xfrm>
          <a:prstGeom prst="rect">
            <a:avLst/>
          </a:prstGeom>
          <a:noFill/>
        </p:spPr>
        <p:txBody>
          <a:bodyPr wrap="square" rtlCol="0">
            <a:spAutoFit/>
          </a:bodyPr>
          <a:lstStyle/>
          <a:p>
            <a:r>
              <a:rPr lang="en-US" sz="3600" dirty="0"/>
              <a:t>Responses </a:t>
            </a:r>
          </a:p>
          <a:p>
            <a:pPr marL="571500" indent="-571500">
              <a:buFont typeface="Arial" panose="020B0604020202020204" pitchFamily="34" charset="0"/>
              <a:buChar char="•"/>
            </a:pPr>
            <a:r>
              <a:rPr lang="en-US" sz="3600" dirty="0"/>
              <a:t>raw responses with minor edits for confidentiality</a:t>
            </a:r>
          </a:p>
          <a:p>
            <a:pPr marL="571500" indent="-571500">
              <a:buFont typeface="Arial" panose="020B0604020202020204" pitchFamily="34" charset="0"/>
              <a:buChar char="•"/>
            </a:pPr>
            <a:r>
              <a:rPr lang="en-US" sz="3600" dirty="0"/>
              <a:t>not in order of table in presentation</a:t>
            </a:r>
          </a:p>
        </p:txBody>
      </p:sp>
      <p:sp>
        <p:nvSpPr>
          <p:cNvPr id="3" name="TextBox 2">
            <a:extLst>
              <a:ext uri="{FF2B5EF4-FFF2-40B4-BE49-F238E27FC236}">
                <a16:creationId xmlns:a16="http://schemas.microsoft.com/office/drawing/2014/main" id="{CB3B1799-A4C9-3C44-9F96-6085F2B86B4E}"/>
              </a:ext>
            </a:extLst>
          </p:cNvPr>
          <p:cNvSpPr txBox="1"/>
          <p:nvPr/>
        </p:nvSpPr>
        <p:spPr>
          <a:xfrm>
            <a:off x="1229710" y="1090670"/>
            <a:ext cx="5629105" cy="707886"/>
          </a:xfrm>
          <a:prstGeom prst="rect">
            <a:avLst/>
          </a:prstGeom>
          <a:noFill/>
        </p:spPr>
        <p:txBody>
          <a:bodyPr wrap="none" rtlCol="0">
            <a:spAutoFit/>
          </a:bodyPr>
          <a:lstStyle/>
          <a:p>
            <a:r>
              <a:rPr lang="en-US" sz="4000" dirty="0"/>
              <a:t>Appendix  (not presented)</a:t>
            </a:r>
          </a:p>
        </p:txBody>
      </p:sp>
      <p:sp>
        <p:nvSpPr>
          <p:cNvPr id="4" name="TextBox 3">
            <a:extLst>
              <a:ext uri="{FF2B5EF4-FFF2-40B4-BE49-F238E27FC236}">
                <a16:creationId xmlns:a16="http://schemas.microsoft.com/office/drawing/2014/main" id="{48A1C38A-F8D9-1D4F-A7B2-8F7EBE0038A4}"/>
              </a:ext>
            </a:extLst>
          </p:cNvPr>
          <p:cNvSpPr txBox="1"/>
          <p:nvPr/>
        </p:nvSpPr>
        <p:spPr>
          <a:xfrm>
            <a:off x="1398362" y="4333139"/>
            <a:ext cx="9983854" cy="1938992"/>
          </a:xfrm>
          <a:prstGeom prst="rect">
            <a:avLst/>
          </a:prstGeom>
          <a:noFill/>
        </p:spPr>
        <p:txBody>
          <a:bodyPr wrap="square" rtlCol="0">
            <a:spAutoFit/>
          </a:bodyPr>
          <a:lstStyle/>
          <a:p>
            <a:pPr marL="285750" indent="-285750">
              <a:buFont typeface="Wingdings" pitchFamily="2" charset="2"/>
              <a:buChar char="v"/>
            </a:pPr>
            <a:r>
              <a:rPr lang="en-US" sz="2400" dirty="0"/>
              <a:t> Ideas come from the users.  </a:t>
            </a:r>
            <a:r>
              <a:rPr lang="en-US" sz="2400" i="1" u="sng" dirty="0"/>
              <a:t>Give feedback to EF and to DesignSafe!</a:t>
            </a:r>
          </a:p>
          <a:p>
            <a:pPr marL="285750" indent="-285750">
              <a:buFont typeface="Wingdings" pitchFamily="2" charset="2"/>
              <a:buChar char="v"/>
            </a:pPr>
            <a:endParaRPr lang="en-US" sz="2400" i="1" dirty="0"/>
          </a:p>
          <a:p>
            <a:pPr marL="800100" lvl="1" indent="-342900">
              <a:buFont typeface="Courier New" panose="02070309020205020404" pitchFamily="49" charset="0"/>
              <a:buChar char="o"/>
            </a:pPr>
            <a:r>
              <a:rPr lang="en-US" sz="2400" i="1" dirty="0"/>
              <a:t>Improvements to data archiving and data sharing</a:t>
            </a:r>
          </a:p>
          <a:p>
            <a:pPr marL="800100" lvl="1" indent="-342900">
              <a:buFont typeface="Courier New" panose="02070309020205020404" pitchFamily="49" charset="0"/>
              <a:buChar char="o"/>
            </a:pPr>
            <a:r>
              <a:rPr lang="en-US" sz="2400" i="1" dirty="0"/>
              <a:t>Larger network of users</a:t>
            </a:r>
          </a:p>
          <a:p>
            <a:pPr marL="800100" lvl="1" indent="-342900">
              <a:buFont typeface="Courier New" panose="02070309020205020404" pitchFamily="49" charset="0"/>
              <a:buChar char="o"/>
            </a:pPr>
            <a:r>
              <a:rPr lang="en-US" sz="2400" i="1" dirty="0"/>
              <a:t>Shared experiences, lessons learned</a:t>
            </a:r>
          </a:p>
        </p:txBody>
      </p:sp>
    </p:spTree>
    <p:extLst>
      <p:ext uri="{BB962C8B-B14F-4D97-AF65-F5344CB8AC3E}">
        <p14:creationId xmlns:p14="http://schemas.microsoft.com/office/powerpoint/2010/main" val="1312053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B2183-E57E-CF42-BAA7-E07987102D84}"/>
              </a:ext>
            </a:extLst>
          </p:cNvPr>
          <p:cNvSpPr txBox="1"/>
          <p:nvPr/>
        </p:nvSpPr>
        <p:spPr>
          <a:xfrm>
            <a:off x="231228" y="595895"/>
            <a:ext cx="10689322" cy="6083717"/>
          </a:xfrm>
          <a:prstGeom prst="rect">
            <a:avLst/>
          </a:prstGeom>
          <a:noFill/>
        </p:spPr>
        <p:txBody>
          <a:bodyPr wrap="square" rtlCol="0">
            <a:spAutoFit/>
          </a:bodyPr>
          <a:lstStyle/>
          <a:p>
            <a:pPr>
              <a:spcAft>
                <a:spcPts val="1000"/>
              </a:spcAft>
            </a:pPr>
            <a:r>
              <a:rPr lang="en-US" sz="1400" b="1" dirty="0"/>
              <a:t>1. Top 3 lessons learned/what I’d like other researchers to know about the data curation process:</a:t>
            </a:r>
          </a:p>
          <a:p>
            <a:pPr>
              <a:spcAft>
                <a:spcPts val="1000"/>
              </a:spcAft>
            </a:pPr>
            <a:r>
              <a:rPr lang="en-US" sz="1400" dirty="0"/>
              <a:t>1.1: You don’t have to publish your entire dataset at once. I think it is more manageable to publish smaller, clearly explained chunks that make using the data easy for someone who was not part of the initial experiment.</a:t>
            </a:r>
          </a:p>
          <a:p>
            <a:pPr>
              <a:spcAft>
                <a:spcPts val="1000"/>
              </a:spcAft>
            </a:pPr>
            <a:r>
              <a:rPr lang="en-US" sz="1400" dirty="0"/>
              <a:t>1.2: This may fit better in the next question- it is so helpful to meet with the DesignSafe curation team early (before starting the curation process). I attended office hours with Maria for all of the data sets that I published and she gave some fantastic insights about how to organize the data from configurations, events, etc.</a:t>
            </a:r>
          </a:p>
          <a:p>
            <a:pPr>
              <a:spcAft>
                <a:spcPts val="1000"/>
              </a:spcAft>
            </a:pPr>
            <a:r>
              <a:rPr lang="en-US" sz="1400" dirty="0"/>
              <a:t>1.3: It is useful to have a copy of all files in an easily accessible format (e.g. CAD drawings saved as PDFs, data as csv or text files) so you don’t have to convert later. </a:t>
            </a:r>
          </a:p>
          <a:p>
            <a:pPr>
              <a:spcAft>
                <a:spcPts val="1000"/>
              </a:spcAft>
            </a:pPr>
            <a:r>
              <a:rPr lang="en-US" sz="1400" b="1" dirty="0"/>
              <a:t>2. Top 3 things I wish I did differently to improve the final curated product:</a:t>
            </a:r>
          </a:p>
          <a:p>
            <a:pPr>
              <a:spcAft>
                <a:spcPts val="1000"/>
              </a:spcAft>
            </a:pPr>
            <a:r>
              <a:rPr lang="en-US" sz="1400" dirty="0"/>
              <a:t>2.1: Start the curation process earlier, so that I could cite the dataset and include the DOI when we were ready to submit our paper(s). Even if it wasn’t ready for the first submission, it would be good to try to have the DOI in time for the revisions/proofs stages. We did this with our recent paper and I wish we had done it for our previous test as well. </a:t>
            </a:r>
          </a:p>
          <a:p>
            <a:pPr>
              <a:spcAft>
                <a:spcPts val="1000"/>
              </a:spcAft>
            </a:pPr>
            <a:r>
              <a:rPr lang="en-US" sz="1400" dirty="0"/>
              <a:t>2.2: Maybe meet with the HWRL team and DesignSafe team during the experimental design phase to make an outline of what data we wanted to publish and brainstorm how it might be used by other researchers. This would let us (1) prioritize certain trials if we ran into time constraints during testing and (2) more effectively disseminate/publicize the data set for use by other researchers. </a:t>
            </a:r>
          </a:p>
          <a:p>
            <a:pPr>
              <a:spcAft>
                <a:spcPts val="1000"/>
              </a:spcAft>
            </a:pPr>
            <a:r>
              <a:rPr lang="en-US" sz="1400" dirty="0"/>
              <a:t>2.3: I’m not sure if this is something “I wish I did differently” or just an idea for the future but it would be cool to be able to publicize the dataset somewhere on DesignSafe. Maybe interested PIs could sign up for a Data Spotlight or something where they could briefly describe the experiments and potential for reuse. It is great that a lot of researchers are publishing their data but sometimes it can be easy to lose your dataset in the mix.</a:t>
            </a:r>
          </a:p>
          <a:p>
            <a:pPr>
              <a:spcAft>
                <a:spcPts val="1000"/>
              </a:spcAft>
            </a:pPr>
            <a:r>
              <a:rPr lang="en-US" sz="1400" b="1" dirty="0"/>
              <a:t>3. Any other “</a:t>
            </a:r>
            <a:r>
              <a:rPr lang="en-US" sz="1400" b="1" dirty="0" err="1"/>
              <a:t>do”s</a:t>
            </a:r>
            <a:r>
              <a:rPr lang="en-US" sz="1400" b="1" dirty="0"/>
              <a:t> or “</a:t>
            </a:r>
            <a:r>
              <a:rPr lang="en-US" sz="1400" b="1" dirty="0" err="1"/>
              <a:t>don’t”s</a:t>
            </a:r>
            <a:r>
              <a:rPr lang="en-US" sz="1400" b="1" dirty="0"/>
              <a:t>:</a:t>
            </a:r>
          </a:p>
          <a:p>
            <a:pPr>
              <a:spcAft>
                <a:spcPts val="1000"/>
              </a:spcAft>
            </a:pPr>
            <a:r>
              <a:rPr lang="en-US" sz="1400" dirty="0"/>
              <a:t>3.1: Only to reiterate how beneficial it is: DO attend office hours to discuss your plan for curation.</a:t>
            </a:r>
          </a:p>
          <a:p>
            <a:endParaRPr lang="en-US" sz="1200" dirty="0"/>
          </a:p>
        </p:txBody>
      </p:sp>
    </p:spTree>
    <p:extLst>
      <p:ext uri="{BB962C8B-B14F-4D97-AF65-F5344CB8AC3E}">
        <p14:creationId xmlns:p14="http://schemas.microsoft.com/office/powerpoint/2010/main" val="274168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B2183-E57E-CF42-BAA7-E07987102D84}"/>
              </a:ext>
            </a:extLst>
          </p:cNvPr>
          <p:cNvSpPr txBox="1"/>
          <p:nvPr/>
        </p:nvSpPr>
        <p:spPr>
          <a:xfrm>
            <a:off x="231228" y="595895"/>
            <a:ext cx="10689322" cy="5221942"/>
          </a:xfrm>
          <a:prstGeom prst="rect">
            <a:avLst/>
          </a:prstGeom>
          <a:noFill/>
        </p:spPr>
        <p:txBody>
          <a:bodyPr wrap="square" rtlCol="0">
            <a:spAutoFit/>
          </a:bodyPr>
          <a:lstStyle/>
          <a:p>
            <a:pPr>
              <a:spcAft>
                <a:spcPts val="1000"/>
              </a:spcAft>
            </a:pPr>
            <a:r>
              <a:rPr lang="en-US" sz="1400" b="1" dirty="0"/>
              <a:t>1. Top 3 lessons learned/what I’d like other researchers to know about the data curation process:</a:t>
            </a:r>
          </a:p>
          <a:p>
            <a:pPr>
              <a:spcAft>
                <a:spcPts val="1000"/>
              </a:spcAft>
            </a:pPr>
            <a:r>
              <a:rPr lang="en-US" sz="1400" dirty="0"/>
              <a:t>1) Check the way to curate your data following the directions recommended in the DesignSafe carefully. Find a similar published data (recent) and learn about the process of the curation and expected outputs. You need to do some brainstorming and develop a clear outline of your project before uploading your work.</a:t>
            </a:r>
          </a:p>
          <a:p>
            <a:pPr>
              <a:spcAft>
                <a:spcPts val="1000"/>
              </a:spcAft>
            </a:pPr>
            <a:r>
              <a:rPr lang="en-US" sz="1400" dirty="0"/>
              <a:t>2) It may be required to clean and re-organize your original data for the sharing: Remove the duplicated data in your folders and re-organize each file depending on file’s format and purposes (or tasks) considering your outline. </a:t>
            </a:r>
          </a:p>
          <a:p>
            <a:pPr>
              <a:spcAft>
                <a:spcPts val="1000"/>
              </a:spcAft>
            </a:pPr>
            <a:r>
              <a:rPr lang="en-US" sz="1400" dirty="0"/>
              <a:t>3) Get feedback from other co-authors before publication. You may get better data from them. </a:t>
            </a:r>
          </a:p>
          <a:p>
            <a:pPr>
              <a:spcAft>
                <a:spcPts val="1000"/>
              </a:spcAft>
            </a:pPr>
            <a:r>
              <a:rPr lang="en-US" sz="1400" b="1" dirty="0"/>
              <a:t>2. Top 3 things I wish I did differently to improve the final curated product:</a:t>
            </a:r>
          </a:p>
          <a:p>
            <a:pPr>
              <a:spcAft>
                <a:spcPts val="1000"/>
              </a:spcAft>
            </a:pPr>
            <a:r>
              <a:rPr lang="en-US" sz="1400" dirty="0"/>
              <a:t>1) For new users at HWRL, it is good to provide information on how experimental data are stored in the network folders and what are the limitations (storage capacity and timeline) for the users through better explanation tools (e.g., Animation slides, YouTube).</a:t>
            </a:r>
          </a:p>
          <a:p>
            <a:pPr>
              <a:spcAft>
                <a:spcPts val="1000"/>
              </a:spcAft>
            </a:pPr>
            <a:r>
              <a:rPr lang="en-US" sz="1400" dirty="0"/>
              <a:t>2) The uploading system to my folder in the </a:t>
            </a:r>
            <a:r>
              <a:rPr lang="en-US" sz="1400" dirty="0" err="1"/>
              <a:t>Designsafe</a:t>
            </a:r>
            <a:r>
              <a:rPr lang="en-US" sz="1400" dirty="0"/>
              <a:t> required lots of time and it was a bit complicated. </a:t>
            </a:r>
          </a:p>
          <a:p>
            <a:pPr>
              <a:spcAft>
                <a:spcPts val="1000"/>
              </a:spcAft>
            </a:pPr>
            <a:r>
              <a:rPr lang="en-US" sz="1400" b="1" dirty="0"/>
              <a:t>3. Any other “</a:t>
            </a:r>
            <a:r>
              <a:rPr lang="en-US" sz="1400" b="1" dirty="0" err="1"/>
              <a:t>do”s</a:t>
            </a:r>
            <a:r>
              <a:rPr lang="en-US" sz="1400" b="1" dirty="0"/>
              <a:t> or “</a:t>
            </a:r>
            <a:r>
              <a:rPr lang="en-US" sz="1400" b="1" dirty="0" err="1"/>
              <a:t>don’t”s</a:t>
            </a:r>
            <a:r>
              <a:rPr lang="en-US" sz="1400" b="1" dirty="0"/>
              <a:t>:</a:t>
            </a:r>
          </a:p>
          <a:p>
            <a:pPr>
              <a:spcAft>
                <a:spcPts val="1000"/>
              </a:spcAft>
            </a:pPr>
            <a:r>
              <a:rPr lang="en-US" sz="1400" dirty="0"/>
              <a:t>1) Write an experimental log every day (before lunch and night) and assess your progress weekly to keep on track. You may utilize voice recording if typing is not available. The experiment sometimes doesn’t go as planned, so you may change your input conditions or instrumental setup. You need to keep track of all new changes in your experiments. A log is very useful when you re-visit your data.</a:t>
            </a:r>
          </a:p>
          <a:p>
            <a:pPr>
              <a:spcAft>
                <a:spcPts val="1000"/>
              </a:spcAft>
            </a:pPr>
            <a:r>
              <a:rPr lang="en-US" sz="1400" dirty="0"/>
              <a:t>2) Similarly, it is better to ask your students or colleague to archive daily experimental data (video or images) into the shared folders in an organized way.</a:t>
            </a:r>
          </a:p>
          <a:p>
            <a:endParaRPr lang="en-US" sz="1200" dirty="0"/>
          </a:p>
        </p:txBody>
      </p:sp>
    </p:spTree>
    <p:extLst>
      <p:ext uri="{BB962C8B-B14F-4D97-AF65-F5344CB8AC3E}">
        <p14:creationId xmlns:p14="http://schemas.microsoft.com/office/powerpoint/2010/main" val="269341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B2183-E57E-CF42-BAA7-E07987102D84}"/>
              </a:ext>
            </a:extLst>
          </p:cNvPr>
          <p:cNvSpPr txBox="1"/>
          <p:nvPr/>
        </p:nvSpPr>
        <p:spPr>
          <a:xfrm>
            <a:off x="283780" y="448750"/>
            <a:ext cx="11246068" cy="5770811"/>
          </a:xfrm>
          <a:prstGeom prst="rect">
            <a:avLst/>
          </a:prstGeom>
          <a:noFill/>
        </p:spPr>
        <p:txBody>
          <a:bodyPr wrap="square" rtlCol="0">
            <a:spAutoFit/>
          </a:bodyPr>
          <a:lstStyle/>
          <a:p>
            <a:pPr>
              <a:spcAft>
                <a:spcPts val="1000"/>
              </a:spcAft>
            </a:pPr>
            <a:r>
              <a:rPr lang="en-US" sz="1400" b="1" dirty="0"/>
              <a:t>1. Top 3 lessons learned/what I’d like other researchers to know about the data curation process:</a:t>
            </a:r>
          </a:p>
          <a:p>
            <a:pPr>
              <a:spcAft>
                <a:spcPts val="1000"/>
              </a:spcAft>
            </a:pPr>
            <a:r>
              <a:rPr lang="en-US" sz="1400" dirty="0"/>
              <a:t>1.1). Setting a consistent and clear naming convention before starting experiments will make the data curation process easier down the road. EF personnel would upload the experimental data with the file names to the DesignSafe server daily. This was then available on the design safe website to be curated accordingly. Changing file names can be done on the website but is laborious and adds additional time to the process that can be spent on other tasks like writing README documents or working on dataset file structure. Having the file name determined from the start will make the process easier later on. </a:t>
            </a:r>
          </a:p>
          <a:p>
            <a:pPr>
              <a:spcAft>
                <a:spcPts val="1000"/>
              </a:spcAft>
            </a:pPr>
            <a:r>
              <a:rPr lang="en-US" sz="1400" dirty="0"/>
              <a:t>1.2). README documents can take some time to generate and are just as important as the datasets they are tied </a:t>
            </a:r>
            <a:r>
              <a:rPr lang="en-US" sz="1400" dirty="0" err="1"/>
              <a:t>to.Time</a:t>
            </a:r>
            <a:r>
              <a:rPr lang="en-US" sz="1400" dirty="0"/>
              <a:t> should be accounted for to write, review, and edit them among the research group. A good set of README documents describing experiments, naming convention, and examples of data contained within helps viewers understand the experiments better and ultimately determine how to utilize the data with future experiments/analysis.</a:t>
            </a:r>
          </a:p>
          <a:p>
            <a:pPr>
              <a:spcAft>
                <a:spcPts val="1000"/>
              </a:spcAft>
            </a:pPr>
            <a:r>
              <a:rPr lang="en-US" sz="1400" dirty="0"/>
              <a:t>1.3). There is a helpful Data Curation and Publication User Guide published by NHERI Design safe found here: </a:t>
            </a:r>
            <a:r>
              <a:rPr lang="en-US" sz="1400" dirty="0">
                <a:hlinkClick r:id="rId2"/>
              </a:rPr>
              <a:t>https://www.designsafe-ci.org/rw/user-guides/data-curation-publication/</a:t>
            </a:r>
            <a:r>
              <a:rPr lang="en-US" sz="1400" dirty="0"/>
              <a:t>   There is also a great video playlist published by DesignSafe that walks you through the publication process from start to finish in a set of 7 short videos (~ 30 s - 1 min). </a:t>
            </a:r>
            <a:r>
              <a:rPr lang="en-US" sz="1400" dirty="0">
                <a:hlinkClick r:id="rId3"/>
              </a:rPr>
              <a:t>https://youtube.com/playlist?list=PL2GxvrdFrBlkwHBgQ47pZO-77ZLrJKYHV</a:t>
            </a:r>
            <a:endParaRPr lang="en-US" sz="1400" dirty="0"/>
          </a:p>
          <a:p>
            <a:pPr>
              <a:spcAft>
                <a:spcPts val="1000"/>
              </a:spcAft>
            </a:pPr>
            <a:r>
              <a:rPr lang="en-US" sz="1400" b="1" dirty="0"/>
              <a:t>2. Top 3 things I wish I did differently to improve the final curated product:</a:t>
            </a:r>
          </a:p>
          <a:p>
            <a:pPr>
              <a:spcAft>
                <a:spcPts val="1000"/>
              </a:spcAft>
            </a:pPr>
            <a:r>
              <a:rPr lang="en-US" sz="1400" dirty="0"/>
              <a:t>2.1). Setting up the mass data transfer program, Globus, on a laboratory computer so the mass data transfer process would be faster to DesignSafe.</a:t>
            </a:r>
          </a:p>
          <a:p>
            <a:pPr>
              <a:spcAft>
                <a:spcPts val="1000"/>
              </a:spcAft>
            </a:pPr>
            <a:r>
              <a:rPr lang="en-US" sz="1400" dirty="0"/>
              <a:t>2.2). Starting the data upload process for the videos and photos sooner. Also conducting consistent naming on phone videos and photos from daily experiments so they could be easily linked to experimental run data/overhead video. </a:t>
            </a:r>
          </a:p>
          <a:p>
            <a:pPr>
              <a:spcAft>
                <a:spcPts val="1000"/>
              </a:spcAft>
            </a:pPr>
            <a:r>
              <a:rPr lang="en-US" sz="1400" dirty="0"/>
              <a:t>I can't find a 3rd one. The process was overall pretty smooth for me which I think was due to the detailed planning of the experiments by the group. </a:t>
            </a:r>
          </a:p>
          <a:p>
            <a:pPr>
              <a:spcAft>
                <a:spcPts val="1000"/>
              </a:spcAft>
            </a:pPr>
            <a:r>
              <a:rPr lang="en-US" sz="1400" b="1" dirty="0"/>
              <a:t>3. Any other “</a:t>
            </a:r>
            <a:r>
              <a:rPr lang="en-US" sz="1400" b="1" dirty="0" err="1"/>
              <a:t>do”s</a:t>
            </a:r>
            <a:r>
              <a:rPr lang="en-US" sz="1400" b="1" dirty="0"/>
              <a:t> or “</a:t>
            </a:r>
            <a:r>
              <a:rPr lang="en-US" sz="1400" b="1" dirty="0" err="1"/>
              <a:t>don’t”s</a:t>
            </a:r>
            <a:r>
              <a:rPr lang="en-US" sz="1400" b="1" dirty="0"/>
              <a:t>:</a:t>
            </a:r>
          </a:p>
          <a:p>
            <a:pPr>
              <a:spcAft>
                <a:spcPts val="1000"/>
              </a:spcAft>
            </a:pPr>
            <a:r>
              <a:rPr lang="en-US" sz="1400" dirty="0"/>
              <a:t>3.1) Set a daily routine of naming, documenting, and uploading experimental data (signal measurements, photos, videos, notes etc..) to local drives, box, and DesignSafe streamline the curation process (months) later. </a:t>
            </a:r>
          </a:p>
        </p:txBody>
      </p:sp>
    </p:spTree>
    <p:extLst>
      <p:ext uri="{BB962C8B-B14F-4D97-AF65-F5344CB8AC3E}">
        <p14:creationId xmlns:p14="http://schemas.microsoft.com/office/powerpoint/2010/main" val="252870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B2183-E57E-CF42-BAA7-E07987102D84}"/>
              </a:ext>
            </a:extLst>
          </p:cNvPr>
          <p:cNvSpPr txBox="1"/>
          <p:nvPr/>
        </p:nvSpPr>
        <p:spPr>
          <a:xfrm>
            <a:off x="231227" y="595895"/>
            <a:ext cx="11130455" cy="5652830"/>
          </a:xfrm>
          <a:prstGeom prst="rect">
            <a:avLst/>
          </a:prstGeom>
          <a:noFill/>
        </p:spPr>
        <p:txBody>
          <a:bodyPr wrap="square" rtlCol="0">
            <a:spAutoFit/>
          </a:bodyPr>
          <a:lstStyle/>
          <a:p>
            <a:pPr>
              <a:spcAft>
                <a:spcPts val="1000"/>
              </a:spcAft>
            </a:pPr>
            <a:r>
              <a:rPr lang="en-US" sz="1400" b="1" dirty="0"/>
              <a:t>1. Top 3 lessons learned/what I’d like other researchers to know about the data curation process:</a:t>
            </a:r>
          </a:p>
          <a:p>
            <a:pPr>
              <a:spcAft>
                <a:spcPts val="1000"/>
              </a:spcAft>
            </a:pPr>
            <a:r>
              <a:rPr lang="en-US" sz="1400" dirty="0"/>
              <a:t>Would be nice to have easier access to instruction, i.e. more directly visible when we first access our project. The ‘View Overview’ link on the project page does this essentially, but the term doesn’t make it obvious, and it is easy to miss it. Would suggest renaming this to ‘Get Started’ or something similar and make it larger font. </a:t>
            </a:r>
          </a:p>
          <a:p>
            <a:pPr>
              <a:spcAft>
                <a:spcPts val="1000"/>
              </a:spcAft>
            </a:pPr>
            <a:r>
              <a:rPr lang="en-US" sz="1400" dirty="0"/>
              <a:t>Would be helpful to be able to create custom tags, or at least have more tags available. Currently we can only use the existing tags, which aren’t a lot, for example for the ‘report’ category (there are only 3 tags: Other, README, and Data Report. </a:t>
            </a:r>
          </a:p>
          <a:p>
            <a:pPr>
              <a:spcAft>
                <a:spcPts val="1000"/>
              </a:spcAft>
            </a:pPr>
            <a:r>
              <a:rPr lang="en-US" sz="1400" dirty="0"/>
              <a:t>When relating data, currently each category is strictly arranged in alphabetical order, i.e. there is no way for the user to swap the position of each category. For example, I’d like to have ‘Preliminary tests’ come before ‘Final scenarios’, but due to the hard alphabetical arrangement, the latter comes first. On a related note, tagged folders also cannot be arranged by user. It would be useful if this was an option. </a:t>
            </a:r>
          </a:p>
          <a:p>
            <a:pPr>
              <a:spcAft>
                <a:spcPts val="1000"/>
              </a:spcAft>
            </a:pPr>
            <a:r>
              <a:rPr lang="en-US" sz="1400" b="1" dirty="0"/>
              <a:t>2. Top 3 things I wish I did differently to improve the final curated product:</a:t>
            </a:r>
          </a:p>
          <a:p>
            <a:pPr>
              <a:spcAft>
                <a:spcPts val="1000"/>
              </a:spcAft>
            </a:pPr>
            <a:r>
              <a:rPr lang="en-US" sz="1400" dirty="0"/>
              <a:t>Be more involved in the instrumentation setup process. The EF staff were incredibly skilled and efficient at setting up and did not need help from me. However, I could have learned a lot had I been more involved during this part.</a:t>
            </a:r>
          </a:p>
          <a:p>
            <a:pPr>
              <a:spcAft>
                <a:spcPts val="1000"/>
              </a:spcAft>
            </a:pPr>
            <a:r>
              <a:rPr lang="en-US" sz="1400" dirty="0"/>
              <a:t>Be more prepared with the experiment design. We did most things well with design and planning, but I could have been more well-versed on the particular wave-maker theory we were using, for example. </a:t>
            </a:r>
          </a:p>
          <a:p>
            <a:pPr>
              <a:spcAft>
                <a:spcPts val="1000"/>
              </a:spcAft>
            </a:pPr>
            <a:r>
              <a:rPr lang="en-US" sz="1400" dirty="0"/>
              <a:t>Asked for more input from the staff during all phases of the experiment. There were instances during the experiment when inputs from the staff proved very beneficial. I am certain that other aspects of the experiment would have benefited even further had I asked for more input more often.</a:t>
            </a:r>
          </a:p>
          <a:p>
            <a:pPr>
              <a:spcAft>
                <a:spcPts val="1000"/>
              </a:spcAft>
            </a:pPr>
            <a:r>
              <a:rPr lang="en-US" sz="1400" b="1" dirty="0"/>
              <a:t>3. Any other “</a:t>
            </a:r>
            <a:r>
              <a:rPr lang="en-US" sz="1400" b="1" dirty="0" err="1"/>
              <a:t>do”s</a:t>
            </a:r>
            <a:r>
              <a:rPr lang="en-US" sz="1400" b="1" dirty="0"/>
              <a:t> or “</a:t>
            </a:r>
            <a:r>
              <a:rPr lang="en-US" sz="1400" b="1" dirty="0" err="1"/>
              <a:t>don’t”s</a:t>
            </a:r>
            <a:r>
              <a:rPr lang="en-US" sz="1400" b="1" dirty="0"/>
              <a:t>:</a:t>
            </a:r>
          </a:p>
          <a:p>
            <a:pPr>
              <a:spcAft>
                <a:spcPts val="1000"/>
              </a:spcAft>
            </a:pPr>
            <a:r>
              <a:rPr lang="en-US" sz="1400" dirty="0"/>
              <a:t>It was definitely helpful to look at previously published projects to learn how best to curate data. Still, every project is different, so it helps to think about what would and wouldn’t work in curating data for my particular experiment. Also, I find that keeping the organization simple and easy to follow, as opposed to complicated but detailed, worked well. </a:t>
            </a:r>
            <a:endParaRPr lang="en-US" sz="1200" dirty="0"/>
          </a:p>
        </p:txBody>
      </p:sp>
    </p:spTree>
    <p:extLst>
      <p:ext uri="{BB962C8B-B14F-4D97-AF65-F5344CB8AC3E}">
        <p14:creationId xmlns:p14="http://schemas.microsoft.com/office/powerpoint/2010/main" val="99998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B2183-E57E-CF42-BAA7-E07987102D84}"/>
              </a:ext>
            </a:extLst>
          </p:cNvPr>
          <p:cNvSpPr txBox="1"/>
          <p:nvPr/>
        </p:nvSpPr>
        <p:spPr>
          <a:xfrm>
            <a:off x="231228" y="595895"/>
            <a:ext cx="10689322" cy="3713837"/>
          </a:xfrm>
          <a:prstGeom prst="rect">
            <a:avLst/>
          </a:prstGeom>
          <a:noFill/>
        </p:spPr>
        <p:txBody>
          <a:bodyPr wrap="square" rtlCol="0">
            <a:spAutoFit/>
          </a:bodyPr>
          <a:lstStyle/>
          <a:p>
            <a:pPr>
              <a:spcAft>
                <a:spcPts val="1000"/>
              </a:spcAft>
            </a:pPr>
            <a:r>
              <a:rPr lang="en-US" sz="1400" b="1" dirty="0"/>
              <a:t>1. Top 3 lessons learned/what I’d like other researchers to know about the data curation process:</a:t>
            </a:r>
          </a:p>
          <a:p>
            <a:pPr>
              <a:spcAft>
                <a:spcPts val="1000"/>
              </a:spcAft>
            </a:pPr>
            <a:r>
              <a:rPr lang="en-US" sz="1400" dirty="0"/>
              <a:t>Get Maria </a:t>
            </a:r>
            <a:r>
              <a:rPr lang="en-US" sz="1400" dirty="0" err="1"/>
              <a:t>Esteva</a:t>
            </a:r>
            <a:r>
              <a:rPr lang="en-US" sz="1400" dirty="0"/>
              <a:t> to help you publish, and it will go much more easily.</a:t>
            </a:r>
          </a:p>
          <a:p>
            <a:pPr>
              <a:spcAft>
                <a:spcPts val="1000"/>
              </a:spcAft>
            </a:pPr>
            <a:r>
              <a:rPr lang="en-US" sz="1400" dirty="0"/>
              <a:t>Check the doi to make sure that it works before telling everyone.</a:t>
            </a:r>
          </a:p>
          <a:p>
            <a:pPr>
              <a:spcAft>
                <a:spcPts val="1000"/>
              </a:spcAft>
            </a:pPr>
            <a:r>
              <a:rPr lang="en-US" sz="1400" dirty="0"/>
              <a:t>If your journal requires FAIR data publishing and standards, get to work early or publication may be delayed.</a:t>
            </a:r>
          </a:p>
          <a:p>
            <a:pPr>
              <a:spcAft>
                <a:spcPts val="1000"/>
              </a:spcAft>
            </a:pPr>
            <a:endParaRPr lang="en-US" sz="1400" dirty="0"/>
          </a:p>
          <a:p>
            <a:pPr>
              <a:spcAft>
                <a:spcPts val="1000"/>
              </a:spcAft>
            </a:pPr>
            <a:r>
              <a:rPr lang="en-US" sz="1400" b="1" dirty="0"/>
              <a:t>2. Top 3 things I wish I did differently to improve the final curated product:</a:t>
            </a:r>
          </a:p>
          <a:p>
            <a:pPr>
              <a:spcAft>
                <a:spcPts val="1000"/>
              </a:spcAft>
            </a:pPr>
            <a:r>
              <a:rPr lang="en-US" sz="1400" dirty="0"/>
              <a:t>Not much. Archiving data will be fairly painful no matter what. </a:t>
            </a:r>
          </a:p>
          <a:p>
            <a:pPr>
              <a:spcAft>
                <a:spcPts val="1000"/>
              </a:spcAft>
            </a:pPr>
            <a:endParaRPr lang="en-US" sz="1400" b="1" dirty="0"/>
          </a:p>
          <a:p>
            <a:pPr>
              <a:spcAft>
                <a:spcPts val="1000"/>
              </a:spcAft>
            </a:pPr>
            <a:r>
              <a:rPr lang="en-US" sz="1400" b="1" dirty="0"/>
              <a:t>3. Any other “</a:t>
            </a:r>
            <a:r>
              <a:rPr lang="en-US" sz="1400" b="1" dirty="0" err="1"/>
              <a:t>do”s</a:t>
            </a:r>
            <a:r>
              <a:rPr lang="en-US" sz="1400" b="1" dirty="0"/>
              <a:t> or “</a:t>
            </a:r>
            <a:r>
              <a:rPr lang="en-US" sz="1400" b="1" dirty="0" err="1"/>
              <a:t>don’t”s</a:t>
            </a:r>
            <a:r>
              <a:rPr lang="en-US" sz="1400" b="1" dirty="0"/>
              <a:t>:</a:t>
            </a:r>
          </a:p>
          <a:p>
            <a:pPr>
              <a:spcAft>
                <a:spcPts val="1000"/>
              </a:spcAft>
            </a:pPr>
            <a:r>
              <a:rPr lang="en-US" sz="1400" dirty="0" err="1"/>
              <a:t>FIgure</a:t>
            </a:r>
            <a:r>
              <a:rPr lang="en-US" sz="1400" dirty="0"/>
              <a:t> out a way to transfer extremely large (TB) datasets easily. (This is not for researchers, but for DesignSafe).</a:t>
            </a:r>
          </a:p>
          <a:p>
            <a:pPr>
              <a:spcAft>
                <a:spcPts val="1000"/>
              </a:spcAft>
            </a:pPr>
            <a:r>
              <a:rPr lang="en-US" sz="1400" dirty="0"/>
              <a:t>Have true databases where people can query the data without downloading everything first (Also for DesignSafe).</a:t>
            </a:r>
            <a:endParaRPr lang="en-US" sz="1200" dirty="0"/>
          </a:p>
        </p:txBody>
      </p:sp>
    </p:spTree>
    <p:extLst>
      <p:ext uri="{BB962C8B-B14F-4D97-AF65-F5344CB8AC3E}">
        <p14:creationId xmlns:p14="http://schemas.microsoft.com/office/powerpoint/2010/main" val="926424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B2183-E57E-CF42-BAA7-E07987102D84}"/>
              </a:ext>
            </a:extLst>
          </p:cNvPr>
          <p:cNvSpPr txBox="1"/>
          <p:nvPr/>
        </p:nvSpPr>
        <p:spPr>
          <a:xfrm>
            <a:off x="231228" y="595895"/>
            <a:ext cx="10689322" cy="5293757"/>
          </a:xfrm>
          <a:prstGeom prst="rect">
            <a:avLst/>
          </a:prstGeom>
          <a:noFill/>
        </p:spPr>
        <p:txBody>
          <a:bodyPr wrap="square" rtlCol="0">
            <a:spAutoFit/>
          </a:bodyPr>
          <a:lstStyle/>
          <a:p>
            <a:pPr>
              <a:spcAft>
                <a:spcPts val="1000"/>
              </a:spcAft>
            </a:pPr>
            <a:r>
              <a:rPr lang="en-US" sz="1400" b="1" dirty="0"/>
              <a:t>1. Top 3 lessons learned/what I’d like other researchers to know about the data curation process:</a:t>
            </a:r>
          </a:p>
          <a:p>
            <a:pPr>
              <a:spcAft>
                <a:spcPts val="1000"/>
              </a:spcAft>
            </a:pPr>
            <a:r>
              <a:rPr lang="en-US" sz="1400" dirty="0"/>
              <a:t>a. Uploading large data sets is still challenging. Using GLOBUS simplifies the problem.</a:t>
            </a:r>
          </a:p>
          <a:p>
            <a:pPr>
              <a:spcAft>
                <a:spcPts val="1000"/>
              </a:spcAft>
            </a:pPr>
            <a:r>
              <a:rPr lang="en-US" sz="1400" dirty="0"/>
              <a:t>b. Fitting the design-safe data model categories may be confusing (work has been done to improve this). </a:t>
            </a:r>
          </a:p>
          <a:p>
            <a:pPr>
              <a:spcAft>
                <a:spcPts val="1000"/>
              </a:spcAft>
            </a:pPr>
            <a:r>
              <a:rPr lang="en-US" sz="1400" dirty="0"/>
              <a:t>c. To be usable the curation process must be well thought out. This means data should be organized and with proper metadata, such that it can be easily navigated by others. If not, the process adds work to the experimentalist.</a:t>
            </a:r>
          </a:p>
          <a:p>
            <a:pPr>
              <a:spcAft>
                <a:spcPts val="1000"/>
              </a:spcAft>
            </a:pPr>
            <a:r>
              <a:rPr lang="en-US" sz="1400" dirty="0"/>
              <a:t>d. Navigating data using the DesignSafe portal is limited. Although much progress has been made over the last few years, it continues to be less efficient than using conventional file managers in individual computers. This limits its use.</a:t>
            </a:r>
          </a:p>
          <a:p>
            <a:pPr>
              <a:spcAft>
                <a:spcPts val="1000"/>
              </a:spcAft>
            </a:pPr>
            <a:r>
              <a:rPr lang="en-US" sz="1400" b="1" dirty="0"/>
              <a:t>2. Top 3 things I wish I did differently to improve the final curated product:</a:t>
            </a:r>
          </a:p>
          <a:p>
            <a:pPr>
              <a:spcAft>
                <a:spcPts val="1000"/>
              </a:spcAft>
            </a:pPr>
            <a:r>
              <a:rPr lang="en-US" sz="1400" dirty="0"/>
              <a:t>a. Some of the experimental setup methods should have been tested more thoroughly before starting a large set of experimental tests.</a:t>
            </a:r>
          </a:p>
          <a:p>
            <a:pPr>
              <a:spcAft>
                <a:spcPts val="1000"/>
              </a:spcAft>
            </a:pPr>
            <a:r>
              <a:rPr lang="en-US" sz="1400" dirty="0"/>
              <a:t>b. More flexible mountings for high speed cameras should be provided. Accurate Image analysis requires proper placement of cameras. </a:t>
            </a:r>
          </a:p>
          <a:p>
            <a:pPr>
              <a:spcAft>
                <a:spcPts val="1000"/>
              </a:spcAft>
            </a:pPr>
            <a:r>
              <a:rPr lang="en-US" sz="1400" dirty="0"/>
              <a:t>c. Video files can be enormous and can compromise the data uploading process. Methods for processing this information before uploading can be considered.</a:t>
            </a:r>
            <a:endParaRPr lang="en-US" sz="1400" b="1" dirty="0"/>
          </a:p>
          <a:p>
            <a:pPr>
              <a:spcAft>
                <a:spcPts val="1000"/>
              </a:spcAft>
            </a:pPr>
            <a:r>
              <a:rPr lang="en-US" sz="1400" b="1" dirty="0"/>
              <a:t>3. Any other “</a:t>
            </a:r>
            <a:r>
              <a:rPr lang="en-US" sz="1400" b="1" dirty="0" err="1"/>
              <a:t>do”s</a:t>
            </a:r>
            <a:r>
              <a:rPr lang="en-US" sz="1400" b="1" dirty="0"/>
              <a:t> or “</a:t>
            </a:r>
            <a:r>
              <a:rPr lang="en-US" sz="1400" b="1" dirty="0" err="1"/>
              <a:t>don’t”s</a:t>
            </a:r>
            <a:r>
              <a:rPr lang="en-US" sz="1400" b="1" dirty="0"/>
              <a:t>:</a:t>
            </a:r>
          </a:p>
          <a:p>
            <a:pPr>
              <a:spcAft>
                <a:spcPts val="1000"/>
              </a:spcAft>
            </a:pPr>
            <a:r>
              <a:rPr lang="en-US" sz="1400" dirty="0"/>
              <a:t>a. Smart experiment naming conventions are critical; you don’t want to get tripped up in too much complexity/deciphering code names</a:t>
            </a:r>
          </a:p>
          <a:p>
            <a:pPr>
              <a:spcAft>
                <a:spcPts val="1000"/>
              </a:spcAft>
            </a:pPr>
            <a:r>
              <a:rPr lang="en-US" sz="1400" dirty="0"/>
              <a:t>b. It makes a big difference to get help from HWRL personnel; in particular undergrad students helping setup experiments and people well versed in operating the facility and with the instrumentation. </a:t>
            </a:r>
          </a:p>
          <a:p>
            <a:pPr>
              <a:spcAft>
                <a:spcPts val="1000"/>
              </a:spcAft>
            </a:pPr>
            <a:r>
              <a:rPr lang="en-US" sz="1400" dirty="0"/>
              <a:t>c. Pedro </a:t>
            </a:r>
            <a:r>
              <a:rPr lang="en-US" sz="1400" dirty="0" err="1"/>
              <a:t>Lomanoco’s</a:t>
            </a:r>
            <a:r>
              <a:rPr lang="en-US" sz="1400" dirty="0"/>
              <a:t> support during these experiments was fundamental in the success of the experimental phase of the project.</a:t>
            </a:r>
            <a:endParaRPr lang="en-US" sz="1200" dirty="0"/>
          </a:p>
        </p:txBody>
      </p:sp>
    </p:spTree>
    <p:extLst>
      <p:ext uri="{BB962C8B-B14F-4D97-AF65-F5344CB8AC3E}">
        <p14:creationId xmlns:p14="http://schemas.microsoft.com/office/powerpoint/2010/main" val="106642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8692D6D8-24D2-9142-8B1E-B6ACAC93551D}"/>
              </a:ext>
            </a:extLst>
          </p:cNvPr>
          <p:cNvCxnSpPr>
            <a:cxnSpLocks/>
          </p:cNvCxnSpPr>
          <p:nvPr/>
        </p:nvCxnSpPr>
        <p:spPr>
          <a:xfrm>
            <a:off x="1719768" y="1553539"/>
            <a:ext cx="9890235"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67B3AB-0DD5-2648-9A07-F7697799F79F}"/>
              </a:ext>
            </a:extLst>
          </p:cNvPr>
          <p:cNvCxnSpPr/>
          <p:nvPr/>
        </p:nvCxnSpPr>
        <p:spPr>
          <a:xfrm flipV="1">
            <a:off x="3082925" y="1463531"/>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A2F8FAC-E64D-1142-8A03-CF3BC878A510}"/>
              </a:ext>
            </a:extLst>
          </p:cNvPr>
          <p:cNvCxnSpPr/>
          <p:nvPr/>
        </p:nvCxnSpPr>
        <p:spPr>
          <a:xfrm flipV="1">
            <a:off x="4445394" y="1446767"/>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630AEF-4903-3647-A5EE-04E745EE599E}"/>
              </a:ext>
            </a:extLst>
          </p:cNvPr>
          <p:cNvCxnSpPr/>
          <p:nvPr/>
        </p:nvCxnSpPr>
        <p:spPr>
          <a:xfrm flipV="1">
            <a:off x="5853151" y="1439385"/>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E1233F-2D4A-E54D-BDB3-4A3D8331DE08}"/>
              </a:ext>
            </a:extLst>
          </p:cNvPr>
          <p:cNvCxnSpPr/>
          <p:nvPr/>
        </p:nvCxnSpPr>
        <p:spPr>
          <a:xfrm flipV="1">
            <a:off x="7198426" y="1425976"/>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B94518-4876-814B-8FDC-928ED1A0610F}"/>
              </a:ext>
            </a:extLst>
          </p:cNvPr>
          <p:cNvCxnSpPr/>
          <p:nvPr/>
        </p:nvCxnSpPr>
        <p:spPr>
          <a:xfrm flipV="1">
            <a:off x="8593530" y="1406511"/>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6EB1F4-8749-824E-92AE-CE861A4B9E78}"/>
              </a:ext>
            </a:extLst>
          </p:cNvPr>
          <p:cNvCxnSpPr/>
          <p:nvPr/>
        </p:nvCxnSpPr>
        <p:spPr>
          <a:xfrm flipV="1">
            <a:off x="9907094" y="1406511"/>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29B575-7D5D-3B4B-B4F4-4487EA161A55}"/>
              </a:ext>
            </a:extLst>
          </p:cNvPr>
          <p:cNvCxnSpPr/>
          <p:nvPr/>
        </p:nvCxnSpPr>
        <p:spPr>
          <a:xfrm flipV="1">
            <a:off x="11285340" y="1407915"/>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0A10312-E069-6B4A-9840-D8F4D39C24F5}"/>
              </a:ext>
            </a:extLst>
          </p:cNvPr>
          <p:cNvSpPr txBox="1"/>
          <p:nvPr/>
        </p:nvSpPr>
        <p:spPr>
          <a:xfrm>
            <a:off x="2010611" y="1131608"/>
            <a:ext cx="550151" cy="307777"/>
          </a:xfrm>
          <a:prstGeom prst="rect">
            <a:avLst/>
          </a:prstGeom>
          <a:noFill/>
        </p:spPr>
        <p:txBody>
          <a:bodyPr wrap="none" rtlCol="0">
            <a:spAutoFit/>
          </a:bodyPr>
          <a:lstStyle/>
          <a:p>
            <a:r>
              <a:rPr lang="en-US" sz="1400" dirty="0"/>
              <a:t>2016</a:t>
            </a:r>
          </a:p>
        </p:txBody>
      </p:sp>
      <p:sp>
        <p:nvSpPr>
          <p:cNvPr id="24" name="TextBox 23">
            <a:extLst>
              <a:ext uri="{FF2B5EF4-FFF2-40B4-BE49-F238E27FC236}">
                <a16:creationId xmlns:a16="http://schemas.microsoft.com/office/drawing/2014/main" id="{70F3D49B-98F1-784E-A3A4-F58C4ECF1CE5}"/>
              </a:ext>
            </a:extLst>
          </p:cNvPr>
          <p:cNvSpPr txBox="1"/>
          <p:nvPr/>
        </p:nvSpPr>
        <p:spPr>
          <a:xfrm>
            <a:off x="3481696" y="1146335"/>
            <a:ext cx="550151" cy="307777"/>
          </a:xfrm>
          <a:prstGeom prst="rect">
            <a:avLst/>
          </a:prstGeom>
          <a:noFill/>
        </p:spPr>
        <p:txBody>
          <a:bodyPr wrap="none" rtlCol="0">
            <a:spAutoFit/>
          </a:bodyPr>
          <a:lstStyle/>
          <a:p>
            <a:r>
              <a:rPr lang="en-US" sz="1400" dirty="0"/>
              <a:t>2017</a:t>
            </a:r>
          </a:p>
        </p:txBody>
      </p:sp>
      <p:sp>
        <p:nvSpPr>
          <p:cNvPr id="25" name="TextBox 24">
            <a:extLst>
              <a:ext uri="{FF2B5EF4-FFF2-40B4-BE49-F238E27FC236}">
                <a16:creationId xmlns:a16="http://schemas.microsoft.com/office/drawing/2014/main" id="{9E08BDEC-EF30-B74C-8DE6-D6FD21DFCAA4}"/>
              </a:ext>
            </a:extLst>
          </p:cNvPr>
          <p:cNvSpPr txBox="1"/>
          <p:nvPr/>
        </p:nvSpPr>
        <p:spPr>
          <a:xfrm>
            <a:off x="4857204" y="1146047"/>
            <a:ext cx="550151" cy="307777"/>
          </a:xfrm>
          <a:prstGeom prst="rect">
            <a:avLst/>
          </a:prstGeom>
          <a:noFill/>
        </p:spPr>
        <p:txBody>
          <a:bodyPr wrap="none" rtlCol="0">
            <a:spAutoFit/>
          </a:bodyPr>
          <a:lstStyle/>
          <a:p>
            <a:r>
              <a:rPr lang="en-US" sz="1400" dirty="0"/>
              <a:t>2018</a:t>
            </a:r>
          </a:p>
        </p:txBody>
      </p:sp>
      <p:sp>
        <p:nvSpPr>
          <p:cNvPr id="26" name="TextBox 25">
            <a:extLst>
              <a:ext uri="{FF2B5EF4-FFF2-40B4-BE49-F238E27FC236}">
                <a16:creationId xmlns:a16="http://schemas.microsoft.com/office/drawing/2014/main" id="{6ECC798F-C474-6844-8706-5E093A7B6D41}"/>
              </a:ext>
            </a:extLst>
          </p:cNvPr>
          <p:cNvSpPr txBox="1"/>
          <p:nvPr/>
        </p:nvSpPr>
        <p:spPr>
          <a:xfrm>
            <a:off x="6144448" y="1131608"/>
            <a:ext cx="550151" cy="307777"/>
          </a:xfrm>
          <a:prstGeom prst="rect">
            <a:avLst/>
          </a:prstGeom>
          <a:noFill/>
        </p:spPr>
        <p:txBody>
          <a:bodyPr wrap="none" rtlCol="0">
            <a:spAutoFit/>
          </a:bodyPr>
          <a:lstStyle/>
          <a:p>
            <a:r>
              <a:rPr lang="en-US" sz="1400" dirty="0"/>
              <a:t>2019</a:t>
            </a:r>
          </a:p>
        </p:txBody>
      </p:sp>
      <p:sp>
        <p:nvSpPr>
          <p:cNvPr id="27" name="TextBox 26">
            <a:extLst>
              <a:ext uri="{FF2B5EF4-FFF2-40B4-BE49-F238E27FC236}">
                <a16:creationId xmlns:a16="http://schemas.microsoft.com/office/drawing/2014/main" id="{330C252A-7B82-2E4E-B4E6-DD0C0160ABDF}"/>
              </a:ext>
            </a:extLst>
          </p:cNvPr>
          <p:cNvSpPr txBox="1"/>
          <p:nvPr/>
        </p:nvSpPr>
        <p:spPr>
          <a:xfrm>
            <a:off x="7554295" y="1138990"/>
            <a:ext cx="550151" cy="307777"/>
          </a:xfrm>
          <a:prstGeom prst="rect">
            <a:avLst/>
          </a:prstGeom>
          <a:noFill/>
        </p:spPr>
        <p:txBody>
          <a:bodyPr wrap="none" rtlCol="0">
            <a:spAutoFit/>
          </a:bodyPr>
          <a:lstStyle/>
          <a:p>
            <a:r>
              <a:rPr lang="en-US" sz="1400" dirty="0"/>
              <a:t>2020</a:t>
            </a:r>
          </a:p>
        </p:txBody>
      </p:sp>
      <p:sp>
        <p:nvSpPr>
          <p:cNvPr id="28" name="TextBox 27">
            <a:extLst>
              <a:ext uri="{FF2B5EF4-FFF2-40B4-BE49-F238E27FC236}">
                <a16:creationId xmlns:a16="http://schemas.microsoft.com/office/drawing/2014/main" id="{D068C70C-8283-7A49-BE0F-CCF1F885D0B8}"/>
              </a:ext>
            </a:extLst>
          </p:cNvPr>
          <p:cNvSpPr txBox="1"/>
          <p:nvPr/>
        </p:nvSpPr>
        <p:spPr>
          <a:xfrm>
            <a:off x="8983293" y="1123433"/>
            <a:ext cx="550151" cy="307777"/>
          </a:xfrm>
          <a:prstGeom prst="rect">
            <a:avLst/>
          </a:prstGeom>
          <a:noFill/>
        </p:spPr>
        <p:txBody>
          <a:bodyPr wrap="none" rtlCol="0">
            <a:spAutoFit/>
          </a:bodyPr>
          <a:lstStyle/>
          <a:p>
            <a:r>
              <a:rPr lang="en-US" sz="1400" dirty="0"/>
              <a:t>2021</a:t>
            </a:r>
          </a:p>
        </p:txBody>
      </p:sp>
      <p:sp>
        <p:nvSpPr>
          <p:cNvPr id="29" name="TextBox 28">
            <a:extLst>
              <a:ext uri="{FF2B5EF4-FFF2-40B4-BE49-F238E27FC236}">
                <a16:creationId xmlns:a16="http://schemas.microsoft.com/office/drawing/2014/main" id="{FFA1B839-AD81-F540-8F05-BF37604ABFA1}"/>
              </a:ext>
            </a:extLst>
          </p:cNvPr>
          <p:cNvSpPr txBox="1"/>
          <p:nvPr/>
        </p:nvSpPr>
        <p:spPr>
          <a:xfrm>
            <a:off x="10296856" y="1138990"/>
            <a:ext cx="550151" cy="307777"/>
          </a:xfrm>
          <a:prstGeom prst="rect">
            <a:avLst/>
          </a:prstGeom>
          <a:noFill/>
        </p:spPr>
        <p:txBody>
          <a:bodyPr wrap="none" rtlCol="0">
            <a:spAutoFit/>
          </a:bodyPr>
          <a:lstStyle/>
          <a:p>
            <a:r>
              <a:rPr lang="en-US" sz="1400" dirty="0"/>
              <a:t>2022</a:t>
            </a:r>
          </a:p>
        </p:txBody>
      </p:sp>
      <p:sp>
        <p:nvSpPr>
          <p:cNvPr id="40" name="TextBox 39">
            <a:extLst>
              <a:ext uri="{FF2B5EF4-FFF2-40B4-BE49-F238E27FC236}">
                <a16:creationId xmlns:a16="http://schemas.microsoft.com/office/drawing/2014/main" id="{65C05F4A-44BF-9F40-88CE-3987116915A8}"/>
              </a:ext>
            </a:extLst>
          </p:cNvPr>
          <p:cNvSpPr txBox="1"/>
          <p:nvPr/>
        </p:nvSpPr>
        <p:spPr>
          <a:xfrm>
            <a:off x="213064" y="1748900"/>
            <a:ext cx="947695" cy="4724370"/>
          </a:xfrm>
          <a:prstGeom prst="rect">
            <a:avLst/>
          </a:prstGeom>
          <a:noFill/>
        </p:spPr>
        <p:txBody>
          <a:bodyPr wrap="none" rtlCol="0">
            <a:spAutoFit/>
          </a:bodyPr>
          <a:lstStyle/>
          <a:p>
            <a:pPr>
              <a:spcAft>
                <a:spcPts val="1500"/>
              </a:spcAft>
            </a:pPr>
            <a:r>
              <a:rPr lang="en-US" sz="1600" dirty="0"/>
              <a:t>PRJ-1249</a:t>
            </a:r>
          </a:p>
          <a:p>
            <a:pPr>
              <a:spcAft>
                <a:spcPts val="1500"/>
              </a:spcAft>
            </a:pPr>
            <a:r>
              <a:rPr lang="en-US" sz="1600" dirty="0"/>
              <a:t>PRJ-1740</a:t>
            </a:r>
          </a:p>
          <a:p>
            <a:pPr>
              <a:spcAft>
                <a:spcPts val="1500"/>
              </a:spcAft>
            </a:pPr>
            <a:r>
              <a:rPr lang="en-US" sz="1600" dirty="0"/>
              <a:t>PRJ-1709</a:t>
            </a:r>
          </a:p>
          <a:p>
            <a:pPr>
              <a:spcAft>
                <a:spcPts val="1500"/>
              </a:spcAft>
            </a:pPr>
            <a:r>
              <a:rPr lang="en-US" sz="1600" dirty="0"/>
              <a:t>PRJ-2131</a:t>
            </a:r>
          </a:p>
          <a:p>
            <a:pPr>
              <a:spcAft>
                <a:spcPts val="1500"/>
              </a:spcAft>
            </a:pPr>
            <a:r>
              <a:rPr lang="en-US" sz="1600" dirty="0"/>
              <a:t>PRJ-1306</a:t>
            </a:r>
          </a:p>
          <a:p>
            <a:pPr>
              <a:spcAft>
                <a:spcPts val="1500"/>
              </a:spcAft>
            </a:pPr>
            <a:r>
              <a:rPr lang="en-US" sz="1600" dirty="0"/>
              <a:t>PRJ-2168</a:t>
            </a:r>
          </a:p>
          <a:p>
            <a:pPr>
              <a:spcAft>
                <a:spcPts val="1500"/>
              </a:spcAft>
            </a:pPr>
            <a:r>
              <a:rPr lang="en-US" sz="1600" dirty="0"/>
              <a:t>PRJ-3157</a:t>
            </a:r>
          </a:p>
          <a:p>
            <a:pPr>
              <a:spcAft>
                <a:spcPts val="1500"/>
              </a:spcAft>
            </a:pPr>
            <a:r>
              <a:rPr lang="en-US" sz="1600" dirty="0"/>
              <a:t>PRJ-2143</a:t>
            </a:r>
          </a:p>
          <a:p>
            <a:pPr>
              <a:spcAft>
                <a:spcPts val="1500"/>
              </a:spcAft>
            </a:pPr>
            <a:r>
              <a:rPr lang="en-US" sz="1600" dirty="0"/>
              <a:t>PRJ-3213</a:t>
            </a:r>
          </a:p>
          <a:p>
            <a:pPr>
              <a:spcAft>
                <a:spcPts val="1500"/>
              </a:spcAft>
            </a:pPr>
            <a:r>
              <a:rPr lang="en-US" sz="1600" dirty="0"/>
              <a:t>PRJ-3197</a:t>
            </a:r>
          </a:p>
          <a:p>
            <a:pPr>
              <a:spcAft>
                <a:spcPts val="1500"/>
              </a:spcAft>
            </a:pPr>
            <a:r>
              <a:rPr lang="en-US" sz="1600" dirty="0"/>
              <a:t>PRJ-3218</a:t>
            </a:r>
          </a:p>
        </p:txBody>
      </p:sp>
      <p:sp>
        <p:nvSpPr>
          <p:cNvPr id="41" name="Oval 40">
            <a:extLst>
              <a:ext uri="{FF2B5EF4-FFF2-40B4-BE49-F238E27FC236}">
                <a16:creationId xmlns:a16="http://schemas.microsoft.com/office/drawing/2014/main" id="{F04FD5FD-F93D-9A42-8236-AD5DDCB054DC}"/>
              </a:ext>
            </a:extLst>
          </p:cNvPr>
          <p:cNvSpPr/>
          <p:nvPr/>
        </p:nvSpPr>
        <p:spPr>
          <a:xfrm>
            <a:off x="3384705" y="1797728"/>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9DA3F93-82B4-CD41-A656-0D1DF7D48638}"/>
              </a:ext>
            </a:extLst>
          </p:cNvPr>
          <p:cNvSpPr/>
          <p:nvPr/>
        </p:nvSpPr>
        <p:spPr>
          <a:xfrm>
            <a:off x="4120717" y="1793289"/>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409F18B-55C1-1448-B327-2A6EE2B6AF86}"/>
              </a:ext>
            </a:extLst>
          </p:cNvPr>
          <p:cNvSpPr/>
          <p:nvPr/>
        </p:nvSpPr>
        <p:spPr>
          <a:xfrm>
            <a:off x="1343145" y="2230744"/>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657F2EC-5861-EA4B-9C9D-047F795CEA43}"/>
              </a:ext>
            </a:extLst>
          </p:cNvPr>
          <p:cNvSpPr/>
          <p:nvPr/>
        </p:nvSpPr>
        <p:spPr>
          <a:xfrm>
            <a:off x="4680314" y="2230744"/>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A575252-3D56-C440-AFE3-FC14B95374B8}"/>
              </a:ext>
            </a:extLst>
          </p:cNvPr>
          <p:cNvSpPr/>
          <p:nvPr/>
        </p:nvSpPr>
        <p:spPr>
          <a:xfrm>
            <a:off x="3271912" y="2668199"/>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3639214-2721-364B-A6B4-8E15AF1092A5}"/>
              </a:ext>
            </a:extLst>
          </p:cNvPr>
          <p:cNvSpPr/>
          <p:nvPr/>
        </p:nvSpPr>
        <p:spPr>
          <a:xfrm>
            <a:off x="4680314" y="2668199"/>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6F37ED1-732D-5B46-8B2F-879F081F5DB6}"/>
              </a:ext>
            </a:extLst>
          </p:cNvPr>
          <p:cNvSpPr/>
          <p:nvPr/>
        </p:nvSpPr>
        <p:spPr>
          <a:xfrm>
            <a:off x="2383872" y="3121964"/>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5388B0F-CFBA-F34A-98B7-0D6B2BA6BD04}"/>
              </a:ext>
            </a:extLst>
          </p:cNvPr>
          <p:cNvSpPr/>
          <p:nvPr/>
        </p:nvSpPr>
        <p:spPr>
          <a:xfrm>
            <a:off x="5729527" y="3105654"/>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302AFF56-D4A0-E346-89FC-34B3A7B62580}"/>
              </a:ext>
            </a:extLst>
          </p:cNvPr>
          <p:cNvCxnSpPr>
            <a:cxnSpLocks/>
          </p:cNvCxnSpPr>
          <p:nvPr/>
        </p:nvCxnSpPr>
        <p:spPr>
          <a:xfrm>
            <a:off x="-29785" y="3897912"/>
            <a:ext cx="11765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C854F76-6673-E34C-8285-19AC3A90E247}"/>
              </a:ext>
            </a:extLst>
          </p:cNvPr>
          <p:cNvCxnSpPr>
            <a:cxnSpLocks/>
          </p:cNvCxnSpPr>
          <p:nvPr/>
        </p:nvCxnSpPr>
        <p:spPr>
          <a:xfrm>
            <a:off x="53266" y="6940857"/>
            <a:ext cx="11765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C674E1-D7DC-564F-A570-3284EB3AD171}"/>
              </a:ext>
            </a:extLst>
          </p:cNvPr>
          <p:cNvCxnSpPr>
            <a:stCxn id="41" idx="2"/>
            <a:endCxn id="42" idx="6"/>
          </p:cNvCxnSpPr>
          <p:nvPr/>
        </p:nvCxnSpPr>
        <p:spPr>
          <a:xfrm flipV="1">
            <a:off x="3384705" y="1877627"/>
            <a:ext cx="895810" cy="44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2C09312-E12A-5C43-914F-7EF06939634F}"/>
              </a:ext>
            </a:extLst>
          </p:cNvPr>
          <p:cNvCxnSpPr>
            <a:cxnSpLocks/>
            <a:stCxn id="43" idx="6"/>
            <a:endCxn id="44" idx="6"/>
          </p:cNvCxnSpPr>
          <p:nvPr/>
        </p:nvCxnSpPr>
        <p:spPr>
          <a:xfrm>
            <a:off x="1502943" y="2315082"/>
            <a:ext cx="33371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80E6983-6E78-FF4A-A34E-02CA9CB16673}"/>
              </a:ext>
            </a:extLst>
          </p:cNvPr>
          <p:cNvCxnSpPr>
            <a:cxnSpLocks/>
            <a:endCxn id="46" idx="2"/>
          </p:cNvCxnSpPr>
          <p:nvPr/>
        </p:nvCxnSpPr>
        <p:spPr>
          <a:xfrm>
            <a:off x="3333619" y="2752537"/>
            <a:ext cx="134669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C12A882-F503-7143-B843-7F7DC4743C6E}"/>
              </a:ext>
            </a:extLst>
          </p:cNvPr>
          <p:cNvCxnSpPr>
            <a:cxnSpLocks/>
            <a:endCxn id="48" idx="2"/>
          </p:cNvCxnSpPr>
          <p:nvPr/>
        </p:nvCxnSpPr>
        <p:spPr>
          <a:xfrm flipV="1">
            <a:off x="2543670" y="3189992"/>
            <a:ext cx="3185857" cy="211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83A0AA66-26AD-2D49-8CB8-FBF10DD7E64D}"/>
              </a:ext>
            </a:extLst>
          </p:cNvPr>
          <p:cNvSpPr/>
          <p:nvPr/>
        </p:nvSpPr>
        <p:spPr>
          <a:xfrm>
            <a:off x="3384705" y="3598385"/>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14BCAC8-5290-8843-AEF9-8FCF9688A958}"/>
              </a:ext>
            </a:extLst>
          </p:cNvPr>
          <p:cNvSpPr/>
          <p:nvPr/>
        </p:nvSpPr>
        <p:spPr>
          <a:xfrm>
            <a:off x="6016101" y="3579211"/>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1A9B4844-6B30-D541-B75C-D761FB21BA0E}"/>
              </a:ext>
            </a:extLst>
          </p:cNvPr>
          <p:cNvCxnSpPr>
            <a:cxnSpLocks/>
            <a:stCxn id="75" idx="6"/>
            <a:endCxn id="76" idx="2"/>
          </p:cNvCxnSpPr>
          <p:nvPr/>
        </p:nvCxnSpPr>
        <p:spPr>
          <a:xfrm flipV="1">
            <a:off x="3544503" y="3663549"/>
            <a:ext cx="2471598" cy="1917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79F3D7D6-8632-064B-B28F-836C19989CE2}"/>
              </a:ext>
            </a:extLst>
          </p:cNvPr>
          <p:cNvSpPr/>
          <p:nvPr/>
        </p:nvSpPr>
        <p:spPr>
          <a:xfrm>
            <a:off x="4840112" y="4030417"/>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BB42E16-3395-DE41-9D7D-E2DC513922E8}"/>
              </a:ext>
            </a:extLst>
          </p:cNvPr>
          <p:cNvSpPr/>
          <p:nvPr/>
        </p:nvSpPr>
        <p:spPr>
          <a:xfrm>
            <a:off x="5709283" y="4458418"/>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BEF8B6EF-841D-A947-A681-CDEEA7F31CA5}"/>
              </a:ext>
            </a:extLst>
          </p:cNvPr>
          <p:cNvCxnSpPr>
            <a:cxnSpLocks/>
          </p:cNvCxnSpPr>
          <p:nvPr/>
        </p:nvCxnSpPr>
        <p:spPr>
          <a:xfrm>
            <a:off x="9097692" y="1553539"/>
            <a:ext cx="1" cy="523395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56429F97-AB8C-9949-B394-00692826B157}"/>
              </a:ext>
            </a:extLst>
          </p:cNvPr>
          <p:cNvSpPr/>
          <p:nvPr/>
        </p:nvSpPr>
        <p:spPr>
          <a:xfrm>
            <a:off x="6004520" y="4891597"/>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B8DDC51-9462-7440-AC31-233E1AC8197A}"/>
              </a:ext>
            </a:extLst>
          </p:cNvPr>
          <p:cNvSpPr/>
          <p:nvPr/>
        </p:nvSpPr>
        <p:spPr>
          <a:xfrm>
            <a:off x="6175899" y="5317479"/>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39B27ED5-6B58-A841-8431-F212929C4959}"/>
              </a:ext>
            </a:extLst>
          </p:cNvPr>
          <p:cNvSpPr/>
          <p:nvPr/>
        </p:nvSpPr>
        <p:spPr>
          <a:xfrm>
            <a:off x="6437522" y="5752268"/>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7835F233-76DF-BA4E-87D6-854C54C10979}"/>
              </a:ext>
            </a:extLst>
          </p:cNvPr>
          <p:cNvCxnSpPr>
            <a:cxnSpLocks/>
          </p:cNvCxnSpPr>
          <p:nvPr/>
        </p:nvCxnSpPr>
        <p:spPr>
          <a:xfrm>
            <a:off x="7040858" y="4115917"/>
            <a:ext cx="570243" cy="0"/>
          </a:xfrm>
          <a:prstGeom prst="line">
            <a:avLst/>
          </a:prstGeom>
          <a:ln w="381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6A987F1-E491-9B48-A764-2C5CBB72DD01}"/>
              </a:ext>
            </a:extLst>
          </p:cNvPr>
          <p:cNvCxnSpPr>
            <a:cxnSpLocks/>
          </p:cNvCxnSpPr>
          <p:nvPr/>
        </p:nvCxnSpPr>
        <p:spPr>
          <a:xfrm>
            <a:off x="6242381" y="5397821"/>
            <a:ext cx="207267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6E6F256-65C4-8845-A7FD-CA74D6342974}"/>
              </a:ext>
            </a:extLst>
          </p:cNvPr>
          <p:cNvCxnSpPr>
            <a:cxnSpLocks/>
          </p:cNvCxnSpPr>
          <p:nvPr/>
        </p:nvCxnSpPr>
        <p:spPr>
          <a:xfrm>
            <a:off x="6518504" y="5818281"/>
            <a:ext cx="193328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5-Point Star 110">
            <a:extLst>
              <a:ext uri="{FF2B5EF4-FFF2-40B4-BE49-F238E27FC236}">
                <a16:creationId xmlns:a16="http://schemas.microsoft.com/office/drawing/2014/main" id="{32AF6EE5-107B-FB4E-9606-3E0BFEBE4E75}"/>
              </a:ext>
            </a:extLst>
          </p:cNvPr>
          <p:cNvSpPr/>
          <p:nvPr/>
        </p:nvSpPr>
        <p:spPr>
          <a:xfrm>
            <a:off x="8983292" y="1429032"/>
            <a:ext cx="230698" cy="23294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EBB68425-CFAE-ED4A-B6A9-D9A649B31ADD}"/>
              </a:ext>
            </a:extLst>
          </p:cNvPr>
          <p:cNvSpPr txBox="1"/>
          <p:nvPr/>
        </p:nvSpPr>
        <p:spPr>
          <a:xfrm>
            <a:off x="4945379" y="1752797"/>
            <a:ext cx="981294" cy="307777"/>
          </a:xfrm>
          <a:prstGeom prst="rect">
            <a:avLst/>
          </a:prstGeom>
          <a:noFill/>
        </p:spPr>
        <p:txBody>
          <a:bodyPr wrap="none" rtlCol="0">
            <a:spAutoFit/>
          </a:bodyPr>
          <a:lstStyle/>
          <a:p>
            <a:r>
              <a:rPr lang="en-US" sz="1400" dirty="0"/>
              <a:t>(5 months)</a:t>
            </a:r>
          </a:p>
        </p:txBody>
      </p:sp>
      <p:sp>
        <p:nvSpPr>
          <p:cNvPr id="114" name="TextBox 113">
            <a:extLst>
              <a:ext uri="{FF2B5EF4-FFF2-40B4-BE49-F238E27FC236}">
                <a16:creationId xmlns:a16="http://schemas.microsoft.com/office/drawing/2014/main" id="{ABD60215-B66F-CD45-8FC4-5ED98C87A003}"/>
              </a:ext>
            </a:extLst>
          </p:cNvPr>
          <p:cNvSpPr txBox="1"/>
          <p:nvPr/>
        </p:nvSpPr>
        <p:spPr>
          <a:xfrm>
            <a:off x="4881636" y="2174844"/>
            <a:ext cx="476412" cy="307777"/>
          </a:xfrm>
          <a:prstGeom prst="rect">
            <a:avLst/>
          </a:prstGeom>
          <a:noFill/>
        </p:spPr>
        <p:txBody>
          <a:bodyPr wrap="none" rtlCol="0">
            <a:spAutoFit/>
          </a:bodyPr>
          <a:lstStyle/>
          <a:p>
            <a:r>
              <a:rPr lang="en-US" sz="1400" dirty="0"/>
              <a:t>(30)</a:t>
            </a:r>
          </a:p>
        </p:txBody>
      </p:sp>
      <p:sp>
        <p:nvSpPr>
          <p:cNvPr id="115" name="TextBox 114">
            <a:extLst>
              <a:ext uri="{FF2B5EF4-FFF2-40B4-BE49-F238E27FC236}">
                <a16:creationId xmlns:a16="http://schemas.microsoft.com/office/drawing/2014/main" id="{156C3302-8781-654B-B019-7EF646A04E46}"/>
              </a:ext>
            </a:extLst>
          </p:cNvPr>
          <p:cNvSpPr txBox="1"/>
          <p:nvPr/>
        </p:nvSpPr>
        <p:spPr>
          <a:xfrm>
            <a:off x="4884729" y="2603540"/>
            <a:ext cx="476412" cy="307777"/>
          </a:xfrm>
          <a:prstGeom prst="rect">
            <a:avLst/>
          </a:prstGeom>
          <a:noFill/>
        </p:spPr>
        <p:txBody>
          <a:bodyPr wrap="none" rtlCol="0">
            <a:spAutoFit/>
          </a:bodyPr>
          <a:lstStyle/>
          <a:p>
            <a:r>
              <a:rPr lang="en-US" sz="1400" dirty="0"/>
              <a:t>(12)</a:t>
            </a:r>
          </a:p>
        </p:txBody>
      </p:sp>
      <p:sp>
        <p:nvSpPr>
          <p:cNvPr id="116" name="TextBox 115">
            <a:extLst>
              <a:ext uri="{FF2B5EF4-FFF2-40B4-BE49-F238E27FC236}">
                <a16:creationId xmlns:a16="http://schemas.microsoft.com/office/drawing/2014/main" id="{2F2665B9-B41C-D54B-A2A7-44B8A0D4599F}"/>
              </a:ext>
            </a:extLst>
          </p:cNvPr>
          <p:cNvSpPr txBox="1"/>
          <p:nvPr/>
        </p:nvSpPr>
        <p:spPr>
          <a:xfrm>
            <a:off x="5919988" y="3028736"/>
            <a:ext cx="476412" cy="307777"/>
          </a:xfrm>
          <a:prstGeom prst="rect">
            <a:avLst/>
          </a:prstGeom>
          <a:noFill/>
        </p:spPr>
        <p:txBody>
          <a:bodyPr wrap="none" rtlCol="0">
            <a:spAutoFit/>
          </a:bodyPr>
          <a:lstStyle/>
          <a:p>
            <a:r>
              <a:rPr lang="en-US" sz="1400" dirty="0"/>
              <a:t>(30)</a:t>
            </a:r>
          </a:p>
        </p:txBody>
      </p:sp>
      <p:sp>
        <p:nvSpPr>
          <p:cNvPr id="117" name="TextBox 116">
            <a:extLst>
              <a:ext uri="{FF2B5EF4-FFF2-40B4-BE49-F238E27FC236}">
                <a16:creationId xmlns:a16="http://schemas.microsoft.com/office/drawing/2014/main" id="{8C7928C2-FCD3-2040-9921-72704EBA8E0A}"/>
              </a:ext>
            </a:extLst>
          </p:cNvPr>
          <p:cNvSpPr txBox="1"/>
          <p:nvPr/>
        </p:nvSpPr>
        <p:spPr>
          <a:xfrm>
            <a:off x="6190789" y="3497296"/>
            <a:ext cx="476412" cy="307777"/>
          </a:xfrm>
          <a:prstGeom prst="rect">
            <a:avLst/>
          </a:prstGeom>
          <a:noFill/>
        </p:spPr>
        <p:txBody>
          <a:bodyPr wrap="none" rtlCol="0">
            <a:spAutoFit/>
          </a:bodyPr>
          <a:lstStyle/>
          <a:p>
            <a:r>
              <a:rPr lang="en-US" sz="1400" dirty="0"/>
              <a:t>(22)</a:t>
            </a:r>
          </a:p>
        </p:txBody>
      </p:sp>
      <p:cxnSp>
        <p:nvCxnSpPr>
          <p:cNvPr id="81" name="Straight Connector 80">
            <a:extLst>
              <a:ext uri="{FF2B5EF4-FFF2-40B4-BE49-F238E27FC236}">
                <a16:creationId xmlns:a16="http://schemas.microsoft.com/office/drawing/2014/main" id="{4D213F59-DBBA-0744-BE06-03DF1BEAD089}"/>
              </a:ext>
            </a:extLst>
          </p:cNvPr>
          <p:cNvCxnSpPr>
            <a:cxnSpLocks/>
          </p:cNvCxnSpPr>
          <p:nvPr/>
        </p:nvCxnSpPr>
        <p:spPr>
          <a:xfrm>
            <a:off x="6031769" y="4969107"/>
            <a:ext cx="207267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DFF2F87-745E-CA4C-B914-6FCE39F31ADA}"/>
              </a:ext>
            </a:extLst>
          </p:cNvPr>
          <p:cNvCxnSpPr>
            <a:cxnSpLocks/>
          </p:cNvCxnSpPr>
          <p:nvPr/>
        </p:nvCxnSpPr>
        <p:spPr>
          <a:xfrm>
            <a:off x="5729527" y="4531847"/>
            <a:ext cx="207267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69C279C-792D-7A45-A3CE-7181D0F1CB37}"/>
              </a:ext>
            </a:extLst>
          </p:cNvPr>
          <p:cNvCxnSpPr>
            <a:cxnSpLocks/>
          </p:cNvCxnSpPr>
          <p:nvPr/>
        </p:nvCxnSpPr>
        <p:spPr>
          <a:xfrm>
            <a:off x="4968181" y="4115917"/>
            <a:ext cx="207267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823112D-E95C-8E48-9499-E39DF8CBF1C1}"/>
              </a:ext>
            </a:extLst>
          </p:cNvPr>
          <p:cNvCxnSpPr>
            <a:cxnSpLocks/>
          </p:cNvCxnSpPr>
          <p:nvPr/>
        </p:nvCxnSpPr>
        <p:spPr>
          <a:xfrm>
            <a:off x="7744815" y="4531847"/>
            <a:ext cx="570243" cy="0"/>
          </a:xfrm>
          <a:prstGeom prst="line">
            <a:avLst/>
          </a:prstGeom>
          <a:ln w="381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413C6B2-56B4-6B4C-A04D-BF92E3FC6C65}"/>
              </a:ext>
            </a:extLst>
          </p:cNvPr>
          <p:cNvCxnSpPr>
            <a:cxnSpLocks/>
          </p:cNvCxnSpPr>
          <p:nvPr/>
        </p:nvCxnSpPr>
        <p:spPr>
          <a:xfrm>
            <a:off x="8104446" y="4970258"/>
            <a:ext cx="570243" cy="0"/>
          </a:xfrm>
          <a:prstGeom prst="line">
            <a:avLst/>
          </a:prstGeom>
          <a:ln w="381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2705A44-9C9A-934C-9A1B-10D1262A5894}"/>
              </a:ext>
            </a:extLst>
          </p:cNvPr>
          <p:cNvCxnSpPr>
            <a:cxnSpLocks/>
          </p:cNvCxnSpPr>
          <p:nvPr/>
        </p:nvCxnSpPr>
        <p:spPr>
          <a:xfrm>
            <a:off x="8278944" y="5397821"/>
            <a:ext cx="570243" cy="0"/>
          </a:xfrm>
          <a:prstGeom prst="line">
            <a:avLst/>
          </a:prstGeom>
          <a:ln w="381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DDD002A-1C17-2D44-918F-FC5345F7C8B3}"/>
              </a:ext>
            </a:extLst>
          </p:cNvPr>
          <p:cNvCxnSpPr>
            <a:cxnSpLocks/>
          </p:cNvCxnSpPr>
          <p:nvPr/>
        </p:nvCxnSpPr>
        <p:spPr>
          <a:xfrm>
            <a:off x="8389567" y="5816436"/>
            <a:ext cx="570243" cy="0"/>
          </a:xfrm>
          <a:prstGeom prst="line">
            <a:avLst/>
          </a:prstGeom>
          <a:ln w="381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D97D142-CEE4-274A-949C-86C3043A2952}"/>
              </a:ext>
            </a:extLst>
          </p:cNvPr>
          <p:cNvSpPr txBox="1"/>
          <p:nvPr/>
        </p:nvSpPr>
        <p:spPr>
          <a:xfrm>
            <a:off x="1750961" y="191564"/>
            <a:ext cx="8814465" cy="461665"/>
          </a:xfrm>
          <a:prstGeom prst="rect">
            <a:avLst/>
          </a:prstGeom>
          <a:noFill/>
        </p:spPr>
        <p:txBody>
          <a:bodyPr wrap="none" rtlCol="0">
            <a:spAutoFit/>
          </a:bodyPr>
          <a:lstStyle/>
          <a:p>
            <a:pPr algn="ctr"/>
            <a:r>
              <a:rPr lang="en-US" sz="2400" dirty="0"/>
              <a:t>Time from End of Data Collection at EF to Final Data Publication (DOI)</a:t>
            </a:r>
          </a:p>
        </p:txBody>
      </p:sp>
      <p:sp>
        <p:nvSpPr>
          <p:cNvPr id="60" name="TextBox 59">
            <a:extLst>
              <a:ext uri="{FF2B5EF4-FFF2-40B4-BE49-F238E27FC236}">
                <a16:creationId xmlns:a16="http://schemas.microsoft.com/office/drawing/2014/main" id="{B6390BB5-96E6-5D47-8382-5DDA15965FF3}"/>
              </a:ext>
            </a:extLst>
          </p:cNvPr>
          <p:cNvSpPr txBox="1"/>
          <p:nvPr/>
        </p:nvSpPr>
        <p:spPr>
          <a:xfrm>
            <a:off x="4154077" y="618588"/>
            <a:ext cx="4073423" cy="369332"/>
          </a:xfrm>
          <a:prstGeom prst="rect">
            <a:avLst/>
          </a:prstGeom>
          <a:noFill/>
        </p:spPr>
        <p:txBody>
          <a:bodyPr wrap="none" rtlCol="0">
            <a:spAutoFit/>
          </a:bodyPr>
          <a:lstStyle/>
          <a:p>
            <a:r>
              <a:rPr lang="en-US" dirty="0"/>
              <a:t>(does not represent all NHERI EF activity) </a:t>
            </a:r>
          </a:p>
        </p:txBody>
      </p:sp>
      <p:sp>
        <p:nvSpPr>
          <p:cNvPr id="61" name="TextBox 60">
            <a:extLst>
              <a:ext uri="{FF2B5EF4-FFF2-40B4-BE49-F238E27FC236}">
                <a16:creationId xmlns:a16="http://schemas.microsoft.com/office/drawing/2014/main" id="{3FD1A48A-9177-FD42-9B89-3FB977F8BE53}"/>
              </a:ext>
            </a:extLst>
          </p:cNvPr>
          <p:cNvSpPr txBox="1"/>
          <p:nvPr/>
        </p:nvSpPr>
        <p:spPr>
          <a:xfrm>
            <a:off x="6495298" y="1962805"/>
            <a:ext cx="2327401" cy="1200329"/>
          </a:xfrm>
          <a:prstGeom prst="rect">
            <a:avLst/>
          </a:prstGeom>
          <a:noFill/>
        </p:spPr>
        <p:txBody>
          <a:bodyPr wrap="square" rtlCol="0">
            <a:spAutoFit/>
          </a:bodyPr>
          <a:lstStyle/>
          <a:p>
            <a:pPr marL="285750" indent="-285750">
              <a:buFont typeface="Wingdings" pitchFamily="2" charset="2"/>
              <a:buChar char="v"/>
            </a:pPr>
            <a:r>
              <a:rPr lang="en-US" dirty="0"/>
              <a:t>On average, it took TWO YEARS from end of testing to data publication</a:t>
            </a:r>
          </a:p>
        </p:txBody>
      </p:sp>
      <p:sp>
        <p:nvSpPr>
          <p:cNvPr id="63" name="TextBox 62">
            <a:extLst>
              <a:ext uri="{FF2B5EF4-FFF2-40B4-BE49-F238E27FC236}">
                <a16:creationId xmlns:a16="http://schemas.microsoft.com/office/drawing/2014/main" id="{944A5B6C-4EFF-C243-AE08-4373AE3CF54C}"/>
              </a:ext>
            </a:extLst>
          </p:cNvPr>
          <p:cNvSpPr txBox="1"/>
          <p:nvPr/>
        </p:nvSpPr>
        <p:spPr>
          <a:xfrm>
            <a:off x="2187105" y="4786904"/>
            <a:ext cx="3169671" cy="1200329"/>
          </a:xfrm>
          <a:prstGeom prst="rect">
            <a:avLst/>
          </a:prstGeom>
          <a:noFill/>
        </p:spPr>
        <p:txBody>
          <a:bodyPr wrap="square" rtlCol="0">
            <a:spAutoFit/>
          </a:bodyPr>
          <a:lstStyle/>
          <a:p>
            <a:pPr marL="285750" indent="-285750">
              <a:buFont typeface="Wingdings" pitchFamily="2" charset="2"/>
              <a:buChar char="v"/>
            </a:pPr>
            <a:r>
              <a:rPr lang="en-US" dirty="0"/>
              <a:t>Subsequent researchers were uploading data to DesignSafe.org, but they weren’t publishing their data    </a:t>
            </a:r>
          </a:p>
        </p:txBody>
      </p:sp>
      <p:sp>
        <p:nvSpPr>
          <p:cNvPr id="5" name="Curved Right Arrow 4">
            <a:extLst>
              <a:ext uri="{FF2B5EF4-FFF2-40B4-BE49-F238E27FC236}">
                <a16:creationId xmlns:a16="http://schemas.microsoft.com/office/drawing/2014/main" id="{F723A12D-ABBE-5B43-8ABC-9570639A56D4}"/>
              </a:ext>
            </a:extLst>
          </p:cNvPr>
          <p:cNvSpPr/>
          <p:nvPr/>
        </p:nvSpPr>
        <p:spPr>
          <a:xfrm rot="6888823" flipH="1">
            <a:off x="9512727" y="1437322"/>
            <a:ext cx="407068" cy="1722324"/>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TextBox 64">
            <a:extLst>
              <a:ext uri="{FF2B5EF4-FFF2-40B4-BE49-F238E27FC236}">
                <a16:creationId xmlns:a16="http://schemas.microsoft.com/office/drawing/2014/main" id="{A254B145-7F05-8843-86A3-CFB701FE34D9}"/>
              </a:ext>
            </a:extLst>
          </p:cNvPr>
          <p:cNvSpPr txBox="1"/>
          <p:nvPr/>
        </p:nvSpPr>
        <p:spPr>
          <a:xfrm>
            <a:off x="9475956" y="2204394"/>
            <a:ext cx="1486143" cy="646331"/>
          </a:xfrm>
          <a:prstGeom prst="rect">
            <a:avLst/>
          </a:prstGeom>
          <a:solidFill>
            <a:schemeClr val="bg1"/>
          </a:solidFill>
        </p:spPr>
        <p:txBody>
          <a:bodyPr wrap="square" rtlCol="0">
            <a:spAutoFit/>
          </a:bodyPr>
          <a:lstStyle/>
          <a:p>
            <a:pPr algn="ctr"/>
            <a:r>
              <a:rPr lang="en-US" sz="1200" dirty="0"/>
              <a:t>NHERI meeting with Tim’s “wall of shame” spreadsheet</a:t>
            </a:r>
          </a:p>
        </p:txBody>
      </p:sp>
      <p:sp>
        <p:nvSpPr>
          <p:cNvPr id="64" name="TextBox 63">
            <a:extLst>
              <a:ext uri="{FF2B5EF4-FFF2-40B4-BE49-F238E27FC236}">
                <a16:creationId xmlns:a16="http://schemas.microsoft.com/office/drawing/2014/main" id="{0CFB7B17-6DED-504C-AB6F-A38A9A6D9259}"/>
              </a:ext>
            </a:extLst>
          </p:cNvPr>
          <p:cNvSpPr txBox="1"/>
          <p:nvPr/>
        </p:nvSpPr>
        <p:spPr>
          <a:xfrm>
            <a:off x="2535539" y="1686376"/>
            <a:ext cx="813043" cy="430887"/>
          </a:xfrm>
          <a:prstGeom prst="rect">
            <a:avLst/>
          </a:prstGeom>
          <a:noFill/>
        </p:spPr>
        <p:txBody>
          <a:bodyPr wrap="none" rtlCol="0">
            <a:spAutoFit/>
          </a:bodyPr>
          <a:lstStyle/>
          <a:p>
            <a:pPr algn="ctr"/>
            <a:r>
              <a:rPr lang="en-US" sz="1100" dirty="0"/>
              <a:t>Testing</a:t>
            </a:r>
          </a:p>
          <a:p>
            <a:pPr algn="ctr"/>
            <a:r>
              <a:rPr lang="en-US" sz="1100" dirty="0"/>
              <a:t>Completed</a:t>
            </a:r>
          </a:p>
        </p:txBody>
      </p:sp>
      <p:sp>
        <p:nvSpPr>
          <p:cNvPr id="68" name="TextBox 67">
            <a:extLst>
              <a:ext uri="{FF2B5EF4-FFF2-40B4-BE49-F238E27FC236}">
                <a16:creationId xmlns:a16="http://schemas.microsoft.com/office/drawing/2014/main" id="{A26F17A6-7F30-1742-9BA5-FD7722E5C8A7}"/>
              </a:ext>
            </a:extLst>
          </p:cNvPr>
          <p:cNvSpPr txBox="1"/>
          <p:nvPr/>
        </p:nvSpPr>
        <p:spPr>
          <a:xfrm>
            <a:off x="4283384" y="1696859"/>
            <a:ext cx="740908" cy="430887"/>
          </a:xfrm>
          <a:prstGeom prst="rect">
            <a:avLst/>
          </a:prstGeom>
          <a:noFill/>
        </p:spPr>
        <p:txBody>
          <a:bodyPr wrap="none" rtlCol="0">
            <a:spAutoFit/>
          </a:bodyPr>
          <a:lstStyle/>
          <a:p>
            <a:pPr algn="ctr"/>
            <a:r>
              <a:rPr lang="en-US" sz="1100" dirty="0"/>
              <a:t>Data</a:t>
            </a:r>
            <a:br>
              <a:rPr lang="en-US" sz="1100" dirty="0"/>
            </a:br>
            <a:r>
              <a:rPr lang="en-US" sz="1100" dirty="0"/>
              <a:t>Published</a:t>
            </a:r>
          </a:p>
        </p:txBody>
      </p:sp>
      <p:sp>
        <p:nvSpPr>
          <p:cNvPr id="70" name="Rectangle 69">
            <a:extLst>
              <a:ext uri="{FF2B5EF4-FFF2-40B4-BE49-F238E27FC236}">
                <a16:creationId xmlns:a16="http://schemas.microsoft.com/office/drawing/2014/main" id="{E99BACD5-7635-E747-942C-31094E7E7B02}"/>
              </a:ext>
            </a:extLst>
          </p:cNvPr>
          <p:cNvSpPr/>
          <p:nvPr/>
        </p:nvSpPr>
        <p:spPr>
          <a:xfrm>
            <a:off x="8778098" y="6229599"/>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0103F149-4582-EF48-B197-378565034476}"/>
              </a:ext>
            </a:extLst>
          </p:cNvPr>
          <p:cNvCxnSpPr>
            <a:cxnSpLocks/>
          </p:cNvCxnSpPr>
          <p:nvPr/>
        </p:nvCxnSpPr>
        <p:spPr>
          <a:xfrm>
            <a:off x="8905713" y="6307305"/>
            <a:ext cx="308277" cy="0"/>
          </a:xfrm>
          <a:prstGeom prst="line">
            <a:avLst/>
          </a:prstGeom>
          <a:ln w="381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053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B2183-E57E-CF42-BAA7-E07987102D84}"/>
              </a:ext>
            </a:extLst>
          </p:cNvPr>
          <p:cNvSpPr txBox="1"/>
          <p:nvPr/>
        </p:nvSpPr>
        <p:spPr>
          <a:xfrm>
            <a:off x="205925" y="178206"/>
            <a:ext cx="11780150" cy="5555367"/>
          </a:xfrm>
          <a:prstGeom prst="rect">
            <a:avLst/>
          </a:prstGeom>
          <a:noFill/>
        </p:spPr>
        <p:txBody>
          <a:bodyPr wrap="square" rtlCol="0">
            <a:spAutoFit/>
          </a:bodyPr>
          <a:lstStyle/>
          <a:p>
            <a:pPr>
              <a:spcAft>
                <a:spcPts val="1000"/>
              </a:spcAft>
            </a:pPr>
            <a:r>
              <a:rPr lang="en-US" sz="1400" b="1" dirty="0"/>
              <a:t>1. Top 3 lessons learned/what I’d like other researchers to know about the data curation process:</a:t>
            </a:r>
          </a:p>
          <a:p>
            <a:pPr>
              <a:spcAft>
                <a:spcPts val="1000"/>
              </a:spcAft>
            </a:pPr>
            <a:r>
              <a:rPr lang="en-US" sz="1400" dirty="0"/>
              <a:t>Make data publishing a priority similar to publishing research papers using the experimental data. The data organization for publishing in DesignSafe project can go simultaneously with data analysis and manuscript preparation. This way data would be ready for publishing and cited when you decide to submit your journal manuscript. </a:t>
            </a:r>
          </a:p>
          <a:p>
            <a:pPr>
              <a:spcAft>
                <a:spcPts val="1000"/>
              </a:spcAft>
            </a:pPr>
            <a:r>
              <a:rPr lang="en-US" sz="1400" dirty="0"/>
              <a:t>Working on the data curation process simultaneously with data analysis and manuscript preparation saves time and reduces error in data preparation since researchers are actively working on the data and know their data much better than if data is curated at a later stage after journal publication. Sometime key project members knowledgeable about the data will graduate and it becomes exponentially difficult to get input from them on the data at a later stage.</a:t>
            </a:r>
          </a:p>
          <a:p>
            <a:pPr>
              <a:spcAft>
                <a:spcPts val="1000"/>
              </a:spcAft>
            </a:pPr>
            <a:r>
              <a:rPr lang="en-US" sz="1400" dirty="0"/>
              <a:t>It is important to think about the audience while preparing data for publishing. Organize and describe the data in abstract and using tags as much as possible so that it is useful to the end users. Meet and go over the data organization with data curation lead of DesignSafe a couple of times during the data curation process before publishing it.</a:t>
            </a:r>
          </a:p>
          <a:p>
            <a:pPr>
              <a:spcAft>
                <a:spcPts val="1000"/>
              </a:spcAft>
            </a:pPr>
            <a:r>
              <a:rPr lang="en-US" sz="1400" b="1" dirty="0"/>
              <a:t>2. Top 3 things I wish I did differently to improve the final curated product:</a:t>
            </a:r>
          </a:p>
          <a:p>
            <a:pPr>
              <a:spcAft>
                <a:spcPts val="1000"/>
              </a:spcAft>
            </a:pPr>
            <a:r>
              <a:rPr lang="en-US" sz="1400" dirty="0"/>
              <a:t>The design of experiment and engaging all the researchers including graduate students in every step of the process is critical. The key phases of any experimental program should be clearly defined and agreed upon to avoid any confusion in the lab. Adjustments can be made on an </a:t>
            </a:r>
            <a:r>
              <a:rPr lang="en-US" sz="1400" dirty="0" err="1"/>
              <a:t>adhoc</a:t>
            </a:r>
            <a:r>
              <a:rPr lang="en-US" sz="1400" dirty="0"/>
              <a:t> basis.</a:t>
            </a:r>
          </a:p>
          <a:p>
            <a:pPr>
              <a:spcAft>
                <a:spcPts val="1000"/>
              </a:spcAft>
            </a:pPr>
            <a:r>
              <a:rPr lang="en-US" sz="1400" dirty="0"/>
              <a:t>Prepare some scripts and make it a norm to use those scripts for preliminary data analysis of the raw data as they are recorded. Sometime one or two data acquisition channels/instruments may not work properly in a given day. These raw data analysis scripts can help monitor the malfunctions real-time and help researchers to address the problems and repeat the trials if necessary without losing valuable data. Nothing can be done if the problem is detected at a later date when the experimental program is over.</a:t>
            </a:r>
          </a:p>
          <a:p>
            <a:pPr>
              <a:spcAft>
                <a:spcPts val="1000"/>
              </a:spcAft>
            </a:pPr>
            <a:r>
              <a:rPr lang="en-US" sz="1400" dirty="0"/>
              <a:t>Not everything goes according to plan in the lab. There should always be some contingency plans and reserve days.</a:t>
            </a:r>
          </a:p>
          <a:p>
            <a:pPr>
              <a:spcAft>
                <a:spcPts val="1000"/>
              </a:spcAft>
            </a:pPr>
            <a:r>
              <a:rPr lang="en-US" sz="1400" b="1" dirty="0"/>
              <a:t>3. Any other “</a:t>
            </a:r>
            <a:r>
              <a:rPr lang="en-US" sz="1400" b="1" dirty="0" err="1"/>
              <a:t>do”s</a:t>
            </a:r>
            <a:r>
              <a:rPr lang="en-US" sz="1400" b="1" dirty="0"/>
              <a:t> or “</a:t>
            </a:r>
            <a:r>
              <a:rPr lang="en-US" sz="1400" b="1" dirty="0" err="1"/>
              <a:t>don’t”s</a:t>
            </a:r>
            <a:r>
              <a:rPr lang="en-US" sz="1400" b="1" dirty="0"/>
              <a:t>:</a:t>
            </a:r>
          </a:p>
          <a:p>
            <a:pPr>
              <a:spcAft>
                <a:spcPts val="1000"/>
              </a:spcAft>
            </a:pPr>
            <a:r>
              <a:rPr lang="en-US" sz="1400" dirty="0"/>
              <a:t>(next slide).</a:t>
            </a:r>
          </a:p>
        </p:txBody>
      </p:sp>
    </p:spTree>
    <p:extLst>
      <p:ext uri="{BB962C8B-B14F-4D97-AF65-F5344CB8AC3E}">
        <p14:creationId xmlns:p14="http://schemas.microsoft.com/office/powerpoint/2010/main" val="387217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B2183-E57E-CF42-BAA7-E07987102D84}"/>
              </a:ext>
            </a:extLst>
          </p:cNvPr>
          <p:cNvSpPr txBox="1"/>
          <p:nvPr/>
        </p:nvSpPr>
        <p:spPr>
          <a:xfrm>
            <a:off x="205925" y="178206"/>
            <a:ext cx="11780150" cy="3575338"/>
          </a:xfrm>
          <a:prstGeom prst="rect">
            <a:avLst/>
          </a:prstGeom>
          <a:noFill/>
        </p:spPr>
        <p:txBody>
          <a:bodyPr wrap="square" rtlCol="0">
            <a:spAutoFit/>
          </a:bodyPr>
          <a:lstStyle/>
          <a:p>
            <a:pPr>
              <a:spcAft>
                <a:spcPts val="1000"/>
              </a:spcAft>
            </a:pPr>
            <a:r>
              <a:rPr lang="en-US" sz="1400" b="1" dirty="0"/>
              <a:t>3. Any other “</a:t>
            </a:r>
            <a:r>
              <a:rPr lang="en-US" sz="1400" b="1" dirty="0" err="1"/>
              <a:t>do”s</a:t>
            </a:r>
            <a:r>
              <a:rPr lang="en-US" sz="1400" b="1" dirty="0"/>
              <a:t> or “</a:t>
            </a:r>
            <a:r>
              <a:rPr lang="en-US" sz="1400" b="1" dirty="0" err="1"/>
              <a:t>don’t”s</a:t>
            </a:r>
            <a:r>
              <a:rPr lang="en-US" sz="1400" b="1" dirty="0"/>
              <a:t>:</a:t>
            </a:r>
          </a:p>
          <a:p>
            <a:pPr>
              <a:spcAft>
                <a:spcPts val="1000"/>
              </a:spcAft>
            </a:pPr>
            <a:r>
              <a:rPr lang="en-US" sz="1400" dirty="0"/>
              <a:t>Before starting the data curation process, read the DesignSafe data curation user guide and watch curation videos. This will provide idea on the overall data curation process and result in efficient data curation and publishing.</a:t>
            </a:r>
          </a:p>
          <a:p>
            <a:pPr>
              <a:spcAft>
                <a:spcPts val="1000"/>
              </a:spcAft>
            </a:pPr>
            <a:r>
              <a:rPr lang="en-US" sz="1400" dirty="0"/>
              <a:t>Carefully think about the project title and the title of each experiments conducted as a part of the project. Talk to the PI’s and decide on it. Also, consult the keywords.</a:t>
            </a:r>
          </a:p>
          <a:p>
            <a:pPr>
              <a:spcAft>
                <a:spcPts val="1000"/>
              </a:spcAft>
            </a:pPr>
            <a:r>
              <a:rPr lang="en-US" sz="1400" dirty="0"/>
              <a:t>Prepare a short abstract describing the experiment, type of data collected, and how those can be useful to the users. Note that these abstracts should not be a copy and paste of your manuscript abstract.</a:t>
            </a:r>
          </a:p>
          <a:p>
            <a:pPr>
              <a:spcAft>
                <a:spcPts val="1000"/>
              </a:spcAft>
            </a:pPr>
            <a:r>
              <a:rPr lang="en-US" sz="1400" dirty="0"/>
              <a:t>Use built-in tag as much as possible to describe the data. If appropriate </a:t>
            </a:r>
            <a:r>
              <a:rPr lang="en-US" sz="1400" dirty="0" err="1"/>
              <a:t>builtin</a:t>
            </a:r>
            <a:r>
              <a:rPr lang="en-US" sz="1400" dirty="0"/>
              <a:t> tags do not exist, create appropriate descriptive tags for the data.</a:t>
            </a:r>
          </a:p>
          <a:p>
            <a:pPr>
              <a:spcAft>
                <a:spcPts val="1000"/>
              </a:spcAft>
            </a:pPr>
            <a:r>
              <a:rPr lang="en-US" sz="1400" dirty="0"/>
              <a:t>Do not use excessive number of convoluted folders for organizing data. Think about user experience when organizing data. </a:t>
            </a:r>
          </a:p>
          <a:p>
            <a:pPr>
              <a:spcAft>
                <a:spcPts val="1000"/>
              </a:spcAft>
            </a:pPr>
            <a:r>
              <a:rPr lang="en-US" sz="1400" dirty="0"/>
              <a:t>Prepare a read-only file describing overall data organization.</a:t>
            </a:r>
          </a:p>
          <a:p>
            <a:pPr>
              <a:spcAft>
                <a:spcPts val="1000"/>
              </a:spcAft>
            </a:pPr>
            <a:r>
              <a:rPr lang="en-US" sz="1400" dirty="0"/>
              <a:t>Do not hurriedly publish your data set. Meet with DesignSafe data curation lead to go over your project before finally publishing it. If you publish without properly organizing the data, you will definitely get a DOI for it. However, the data may not be useful to the research community.</a:t>
            </a:r>
          </a:p>
        </p:txBody>
      </p:sp>
    </p:spTree>
    <p:extLst>
      <p:ext uri="{BB962C8B-B14F-4D97-AF65-F5344CB8AC3E}">
        <p14:creationId xmlns:p14="http://schemas.microsoft.com/office/powerpoint/2010/main" val="406505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Connector 97">
            <a:extLst>
              <a:ext uri="{FF2B5EF4-FFF2-40B4-BE49-F238E27FC236}">
                <a16:creationId xmlns:a16="http://schemas.microsoft.com/office/drawing/2014/main" id="{DFD495D2-3F68-A24A-9CF2-972757C034CA}"/>
              </a:ext>
            </a:extLst>
          </p:cNvPr>
          <p:cNvCxnSpPr>
            <a:cxnSpLocks/>
          </p:cNvCxnSpPr>
          <p:nvPr/>
        </p:nvCxnSpPr>
        <p:spPr>
          <a:xfrm>
            <a:off x="9261970" y="1473042"/>
            <a:ext cx="1" cy="5233955"/>
          </a:xfrm>
          <a:prstGeom prst="line">
            <a:avLst/>
          </a:prstGeom>
          <a:ln>
            <a:solidFill>
              <a:srgbClr val="92D050"/>
            </a:solidFill>
            <a:prstDash val="lgDash"/>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692D6D8-24D2-9142-8B1E-B6ACAC93551D}"/>
              </a:ext>
            </a:extLst>
          </p:cNvPr>
          <p:cNvCxnSpPr>
            <a:cxnSpLocks/>
          </p:cNvCxnSpPr>
          <p:nvPr/>
        </p:nvCxnSpPr>
        <p:spPr>
          <a:xfrm>
            <a:off x="1719768" y="1553539"/>
            <a:ext cx="9890235"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67B3AB-0DD5-2648-9A07-F7697799F79F}"/>
              </a:ext>
            </a:extLst>
          </p:cNvPr>
          <p:cNvCxnSpPr/>
          <p:nvPr/>
        </p:nvCxnSpPr>
        <p:spPr>
          <a:xfrm flipV="1">
            <a:off x="3082925" y="1463531"/>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A2F8FAC-E64D-1142-8A03-CF3BC878A510}"/>
              </a:ext>
            </a:extLst>
          </p:cNvPr>
          <p:cNvCxnSpPr/>
          <p:nvPr/>
        </p:nvCxnSpPr>
        <p:spPr>
          <a:xfrm flipV="1">
            <a:off x="4445394" y="1446767"/>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630AEF-4903-3647-A5EE-04E745EE599E}"/>
              </a:ext>
            </a:extLst>
          </p:cNvPr>
          <p:cNvCxnSpPr/>
          <p:nvPr/>
        </p:nvCxnSpPr>
        <p:spPr>
          <a:xfrm flipV="1">
            <a:off x="5853151" y="1439385"/>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E1233F-2D4A-E54D-BDB3-4A3D8331DE08}"/>
              </a:ext>
            </a:extLst>
          </p:cNvPr>
          <p:cNvCxnSpPr/>
          <p:nvPr/>
        </p:nvCxnSpPr>
        <p:spPr>
          <a:xfrm flipV="1">
            <a:off x="7198426" y="1425976"/>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B94518-4876-814B-8FDC-928ED1A0610F}"/>
              </a:ext>
            </a:extLst>
          </p:cNvPr>
          <p:cNvCxnSpPr/>
          <p:nvPr/>
        </p:nvCxnSpPr>
        <p:spPr>
          <a:xfrm flipV="1">
            <a:off x="8593530" y="1406511"/>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6EB1F4-8749-824E-92AE-CE861A4B9E78}"/>
              </a:ext>
            </a:extLst>
          </p:cNvPr>
          <p:cNvCxnSpPr/>
          <p:nvPr/>
        </p:nvCxnSpPr>
        <p:spPr>
          <a:xfrm flipV="1">
            <a:off x="9907094" y="1406511"/>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29B575-7D5D-3B4B-B4F4-4487EA161A55}"/>
              </a:ext>
            </a:extLst>
          </p:cNvPr>
          <p:cNvCxnSpPr/>
          <p:nvPr/>
        </p:nvCxnSpPr>
        <p:spPr>
          <a:xfrm flipV="1">
            <a:off x="11285340" y="1407915"/>
            <a:ext cx="0" cy="2364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0A10312-E069-6B4A-9840-D8F4D39C24F5}"/>
              </a:ext>
            </a:extLst>
          </p:cNvPr>
          <p:cNvSpPr txBox="1"/>
          <p:nvPr/>
        </p:nvSpPr>
        <p:spPr>
          <a:xfrm>
            <a:off x="2010611" y="1131608"/>
            <a:ext cx="550151" cy="307777"/>
          </a:xfrm>
          <a:prstGeom prst="rect">
            <a:avLst/>
          </a:prstGeom>
          <a:noFill/>
        </p:spPr>
        <p:txBody>
          <a:bodyPr wrap="none" rtlCol="0">
            <a:spAutoFit/>
          </a:bodyPr>
          <a:lstStyle/>
          <a:p>
            <a:r>
              <a:rPr lang="en-US" sz="1400" dirty="0"/>
              <a:t>2016</a:t>
            </a:r>
          </a:p>
        </p:txBody>
      </p:sp>
      <p:sp>
        <p:nvSpPr>
          <p:cNvPr id="24" name="TextBox 23">
            <a:extLst>
              <a:ext uri="{FF2B5EF4-FFF2-40B4-BE49-F238E27FC236}">
                <a16:creationId xmlns:a16="http://schemas.microsoft.com/office/drawing/2014/main" id="{70F3D49B-98F1-784E-A3A4-F58C4ECF1CE5}"/>
              </a:ext>
            </a:extLst>
          </p:cNvPr>
          <p:cNvSpPr txBox="1"/>
          <p:nvPr/>
        </p:nvSpPr>
        <p:spPr>
          <a:xfrm>
            <a:off x="3481696" y="1146335"/>
            <a:ext cx="550151" cy="307777"/>
          </a:xfrm>
          <a:prstGeom prst="rect">
            <a:avLst/>
          </a:prstGeom>
          <a:noFill/>
        </p:spPr>
        <p:txBody>
          <a:bodyPr wrap="none" rtlCol="0">
            <a:spAutoFit/>
          </a:bodyPr>
          <a:lstStyle/>
          <a:p>
            <a:r>
              <a:rPr lang="en-US" sz="1400" dirty="0"/>
              <a:t>2017</a:t>
            </a:r>
          </a:p>
        </p:txBody>
      </p:sp>
      <p:sp>
        <p:nvSpPr>
          <p:cNvPr id="25" name="TextBox 24">
            <a:extLst>
              <a:ext uri="{FF2B5EF4-FFF2-40B4-BE49-F238E27FC236}">
                <a16:creationId xmlns:a16="http://schemas.microsoft.com/office/drawing/2014/main" id="{9E08BDEC-EF30-B74C-8DE6-D6FD21DFCAA4}"/>
              </a:ext>
            </a:extLst>
          </p:cNvPr>
          <p:cNvSpPr txBox="1"/>
          <p:nvPr/>
        </p:nvSpPr>
        <p:spPr>
          <a:xfrm>
            <a:off x="4857204" y="1146047"/>
            <a:ext cx="550151" cy="307777"/>
          </a:xfrm>
          <a:prstGeom prst="rect">
            <a:avLst/>
          </a:prstGeom>
          <a:noFill/>
        </p:spPr>
        <p:txBody>
          <a:bodyPr wrap="none" rtlCol="0">
            <a:spAutoFit/>
          </a:bodyPr>
          <a:lstStyle/>
          <a:p>
            <a:r>
              <a:rPr lang="en-US" sz="1400" dirty="0"/>
              <a:t>2018</a:t>
            </a:r>
          </a:p>
        </p:txBody>
      </p:sp>
      <p:sp>
        <p:nvSpPr>
          <p:cNvPr id="26" name="TextBox 25">
            <a:extLst>
              <a:ext uri="{FF2B5EF4-FFF2-40B4-BE49-F238E27FC236}">
                <a16:creationId xmlns:a16="http://schemas.microsoft.com/office/drawing/2014/main" id="{6ECC798F-C474-6844-8706-5E093A7B6D41}"/>
              </a:ext>
            </a:extLst>
          </p:cNvPr>
          <p:cNvSpPr txBox="1"/>
          <p:nvPr/>
        </p:nvSpPr>
        <p:spPr>
          <a:xfrm>
            <a:off x="6144448" y="1131608"/>
            <a:ext cx="550151" cy="307777"/>
          </a:xfrm>
          <a:prstGeom prst="rect">
            <a:avLst/>
          </a:prstGeom>
          <a:noFill/>
        </p:spPr>
        <p:txBody>
          <a:bodyPr wrap="none" rtlCol="0">
            <a:spAutoFit/>
          </a:bodyPr>
          <a:lstStyle/>
          <a:p>
            <a:r>
              <a:rPr lang="en-US" sz="1400" dirty="0"/>
              <a:t>2019</a:t>
            </a:r>
          </a:p>
        </p:txBody>
      </p:sp>
      <p:sp>
        <p:nvSpPr>
          <p:cNvPr id="27" name="TextBox 26">
            <a:extLst>
              <a:ext uri="{FF2B5EF4-FFF2-40B4-BE49-F238E27FC236}">
                <a16:creationId xmlns:a16="http://schemas.microsoft.com/office/drawing/2014/main" id="{330C252A-7B82-2E4E-B4E6-DD0C0160ABDF}"/>
              </a:ext>
            </a:extLst>
          </p:cNvPr>
          <p:cNvSpPr txBox="1"/>
          <p:nvPr/>
        </p:nvSpPr>
        <p:spPr>
          <a:xfrm>
            <a:off x="7554295" y="1138990"/>
            <a:ext cx="550151" cy="307777"/>
          </a:xfrm>
          <a:prstGeom prst="rect">
            <a:avLst/>
          </a:prstGeom>
          <a:noFill/>
        </p:spPr>
        <p:txBody>
          <a:bodyPr wrap="none" rtlCol="0">
            <a:spAutoFit/>
          </a:bodyPr>
          <a:lstStyle/>
          <a:p>
            <a:r>
              <a:rPr lang="en-US" sz="1400" dirty="0"/>
              <a:t>2020</a:t>
            </a:r>
          </a:p>
        </p:txBody>
      </p:sp>
      <p:sp>
        <p:nvSpPr>
          <p:cNvPr id="28" name="TextBox 27">
            <a:extLst>
              <a:ext uri="{FF2B5EF4-FFF2-40B4-BE49-F238E27FC236}">
                <a16:creationId xmlns:a16="http://schemas.microsoft.com/office/drawing/2014/main" id="{D068C70C-8283-7A49-BE0F-CCF1F885D0B8}"/>
              </a:ext>
            </a:extLst>
          </p:cNvPr>
          <p:cNvSpPr txBox="1"/>
          <p:nvPr/>
        </p:nvSpPr>
        <p:spPr>
          <a:xfrm>
            <a:off x="8983293" y="1123433"/>
            <a:ext cx="550151" cy="307777"/>
          </a:xfrm>
          <a:prstGeom prst="rect">
            <a:avLst/>
          </a:prstGeom>
          <a:noFill/>
        </p:spPr>
        <p:txBody>
          <a:bodyPr wrap="none" rtlCol="0">
            <a:spAutoFit/>
          </a:bodyPr>
          <a:lstStyle/>
          <a:p>
            <a:r>
              <a:rPr lang="en-US" sz="1400" dirty="0"/>
              <a:t>2021</a:t>
            </a:r>
          </a:p>
        </p:txBody>
      </p:sp>
      <p:sp>
        <p:nvSpPr>
          <p:cNvPr id="29" name="TextBox 28">
            <a:extLst>
              <a:ext uri="{FF2B5EF4-FFF2-40B4-BE49-F238E27FC236}">
                <a16:creationId xmlns:a16="http://schemas.microsoft.com/office/drawing/2014/main" id="{FFA1B839-AD81-F540-8F05-BF37604ABFA1}"/>
              </a:ext>
            </a:extLst>
          </p:cNvPr>
          <p:cNvSpPr txBox="1"/>
          <p:nvPr/>
        </p:nvSpPr>
        <p:spPr>
          <a:xfrm>
            <a:off x="10296856" y="1138990"/>
            <a:ext cx="550151" cy="307777"/>
          </a:xfrm>
          <a:prstGeom prst="rect">
            <a:avLst/>
          </a:prstGeom>
          <a:noFill/>
        </p:spPr>
        <p:txBody>
          <a:bodyPr wrap="none" rtlCol="0">
            <a:spAutoFit/>
          </a:bodyPr>
          <a:lstStyle/>
          <a:p>
            <a:r>
              <a:rPr lang="en-US" sz="1400" dirty="0"/>
              <a:t>2022</a:t>
            </a:r>
          </a:p>
        </p:txBody>
      </p:sp>
      <p:sp>
        <p:nvSpPr>
          <p:cNvPr id="40" name="TextBox 39">
            <a:extLst>
              <a:ext uri="{FF2B5EF4-FFF2-40B4-BE49-F238E27FC236}">
                <a16:creationId xmlns:a16="http://schemas.microsoft.com/office/drawing/2014/main" id="{65C05F4A-44BF-9F40-88CE-3987116915A8}"/>
              </a:ext>
            </a:extLst>
          </p:cNvPr>
          <p:cNvSpPr txBox="1"/>
          <p:nvPr/>
        </p:nvSpPr>
        <p:spPr>
          <a:xfrm>
            <a:off x="213064" y="1748900"/>
            <a:ext cx="947695" cy="4724370"/>
          </a:xfrm>
          <a:prstGeom prst="rect">
            <a:avLst/>
          </a:prstGeom>
          <a:noFill/>
        </p:spPr>
        <p:txBody>
          <a:bodyPr wrap="none" rtlCol="0">
            <a:spAutoFit/>
          </a:bodyPr>
          <a:lstStyle/>
          <a:p>
            <a:pPr>
              <a:spcAft>
                <a:spcPts val="1500"/>
              </a:spcAft>
            </a:pPr>
            <a:r>
              <a:rPr lang="en-US" sz="1600" dirty="0"/>
              <a:t>PRJ-1249</a:t>
            </a:r>
          </a:p>
          <a:p>
            <a:pPr>
              <a:spcAft>
                <a:spcPts val="1500"/>
              </a:spcAft>
            </a:pPr>
            <a:r>
              <a:rPr lang="en-US" sz="1600" dirty="0"/>
              <a:t>PRJ-1740</a:t>
            </a:r>
          </a:p>
          <a:p>
            <a:pPr>
              <a:spcAft>
                <a:spcPts val="1500"/>
              </a:spcAft>
            </a:pPr>
            <a:r>
              <a:rPr lang="en-US" sz="1600" dirty="0"/>
              <a:t>PRJ-1709</a:t>
            </a:r>
          </a:p>
          <a:p>
            <a:pPr>
              <a:spcAft>
                <a:spcPts val="1500"/>
              </a:spcAft>
            </a:pPr>
            <a:r>
              <a:rPr lang="en-US" sz="1600" dirty="0"/>
              <a:t>PRJ-2131</a:t>
            </a:r>
          </a:p>
          <a:p>
            <a:pPr>
              <a:spcAft>
                <a:spcPts val="1500"/>
              </a:spcAft>
            </a:pPr>
            <a:r>
              <a:rPr lang="en-US" sz="1600" dirty="0"/>
              <a:t>PRJ-1306</a:t>
            </a:r>
          </a:p>
          <a:p>
            <a:pPr>
              <a:spcAft>
                <a:spcPts val="1500"/>
              </a:spcAft>
            </a:pPr>
            <a:r>
              <a:rPr lang="en-US" sz="1600" dirty="0"/>
              <a:t>PRJ-2168</a:t>
            </a:r>
          </a:p>
          <a:p>
            <a:pPr>
              <a:spcAft>
                <a:spcPts val="1500"/>
              </a:spcAft>
            </a:pPr>
            <a:r>
              <a:rPr lang="en-US" sz="1600" dirty="0"/>
              <a:t>PRJ-3157</a:t>
            </a:r>
          </a:p>
          <a:p>
            <a:pPr>
              <a:spcAft>
                <a:spcPts val="1500"/>
              </a:spcAft>
            </a:pPr>
            <a:r>
              <a:rPr lang="en-US" sz="1600" dirty="0"/>
              <a:t>PRJ-2143</a:t>
            </a:r>
          </a:p>
          <a:p>
            <a:pPr>
              <a:spcAft>
                <a:spcPts val="1500"/>
              </a:spcAft>
            </a:pPr>
            <a:r>
              <a:rPr lang="en-US" sz="1600" dirty="0"/>
              <a:t>PRJ-3213</a:t>
            </a:r>
          </a:p>
          <a:p>
            <a:pPr>
              <a:spcAft>
                <a:spcPts val="1500"/>
              </a:spcAft>
            </a:pPr>
            <a:r>
              <a:rPr lang="en-US" sz="1600" dirty="0"/>
              <a:t>PRJ-3197</a:t>
            </a:r>
          </a:p>
          <a:p>
            <a:pPr>
              <a:spcAft>
                <a:spcPts val="1500"/>
              </a:spcAft>
            </a:pPr>
            <a:r>
              <a:rPr lang="en-US" sz="1600" dirty="0"/>
              <a:t>PRJ-3218</a:t>
            </a:r>
          </a:p>
        </p:txBody>
      </p:sp>
      <p:sp>
        <p:nvSpPr>
          <p:cNvPr id="41" name="Oval 40">
            <a:extLst>
              <a:ext uri="{FF2B5EF4-FFF2-40B4-BE49-F238E27FC236}">
                <a16:creationId xmlns:a16="http://schemas.microsoft.com/office/drawing/2014/main" id="{F04FD5FD-F93D-9A42-8236-AD5DDCB054DC}"/>
              </a:ext>
            </a:extLst>
          </p:cNvPr>
          <p:cNvSpPr/>
          <p:nvPr/>
        </p:nvSpPr>
        <p:spPr>
          <a:xfrm>
            <a:off x="3384705" y="1797728"/>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9DA3F93-82B4-CD41-A656-0D1DF7D48638}"/>
              </a:ext>
            </a:extLst>
          </p:cNvPr>
          <p:cNvSpPr/>
          <p:nvPr/>
        </p:nvSpPr>
        <p:spPr>
          <a:xfrm>
            <a:off x="4120717" y="1793289"/>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409F18B-55C1-1448-B327-2A6EE2B6AF86}"/>
              </a:ext>
            </a:extLst>
          </p:cNvPr>
          <p:cNvSpPr/>
          <p:nvPr/>
        </p:nvSpPr>
        <p:spPr>
          <a:xfrm>
            <a:off x="1343145" y="2230744"/>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657F2EC-5861-EA4B-9C9D-047F795CEA43}"/>
              </a:ext>
            </a:extLst>
          </p:cNvPr>
          <p:cNvSpPr/>
          <p:nvPr/>
        </p:nvSpPr>
        <p:spPr>
          <a:xfrm>
            <a:off x="4680314" y="2230744"/>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A575252-3D56-C440-AFE3-FC14B95374B8}"/>
              </a:ext>
            </a:extLst>
          </p:cNvPr>
          <p:cNvSpPr/>
          <p:nvPr/>
        </p:nvSpPr>
        <p:spPr>
          <a:xfrm>
            <a:off x="3271912" y="2668199"/>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3639214-2721-364B-A6B4-8E15AF1092A5}"/>
              </a:ext>
            </a:extLst>
          </p:cNvPr>
          <p:cNvSpPr/>
          <p:nvPr/>
        </p:nvSpPr>
        <p:spPr>
          <a:xfrm>
            <a:off x="4680314" y="2668199"/>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6F37ED1-732D-5B46-8B2F-879F081F5DB6}"/>
              </a:ext>
            </a:extLst>
          </p:cNvPr>
          <p:cNvSpPr/>
          <p:nvPr/>
        </p:nvSpPr>
        <p:spPr>
          <a:xfrm>
            <a:off x="2383872" y="3121964"/>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5388B0F-CFBA-F34A-98B7-0D6B2BA6BD04}"/>
              </a:ext>
            </a:extLst>
          </p:cNvPr>
          <p:cNvSpPr/>
          <p:nvPr/>
        </p:nvSpPr>
        <p:spPr>
          <a:xfrm>
            <a:off x="5729527" y="3105654"/>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302AFF56-D4A0-E346-89FC-34B3A7B62580}"/>
              </a:ext>
            </a:extLst>
          </p:cNvPr>
          <p:cNvCxnSpPr>
            <a:cxnSpLocks/>
          </p:cNvCxnSpPr>
          <p:nvPr/>
        </p:nvCxnSpPr>
        <p:spPr>
          <a:xfrm>
            <a:off x="-29785" y="3897912"/>
            <a:ext cx="11765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C854F76-6673-E34C-8285-19AC3A90E247}"/>
              </a:ext>
            </a:extLst>
          </p:cNvPr>
          <p:cNvCxnSpPr>
            <a:cxnSpLocks/>
          </p:cNvCxnSpPr>
          <p:nvPr/>
        </p:nvCxnSpPr>
        <p:spPr>
          <a:xfrm>
            <a:off x="119044" y="7709784"/>
            <a:ext cx="11765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C674E1-D7DC-564F-A570-3284EB3AD171}"/>
              </a:ext>
            </a:extLst>
          </p:cNvPr>
          <p:cNvCxnSpPr>
            <a:stCxn id="41" idx="2"/>
            <a:endCxn id="42" idx="6"/>
          </p:cNvCxnSpPr>
          <p:nvPr/>
        </p:nvCxnSpPr>
        <p:spPr>
          <a:xfrm flipV="1">
            <a:off x="3384705" y="1877627"/>
            <a:ext cx="895810" cy="44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2C09312-E12A-5C43-914F-7EF06939634F}"/>
              </a:ext>
            </a:extLst>
          </p:cNvPr>
          <p:cNvCxnSpPr>
            <a:cxnSpLocks/>
            <a:stCxn id="43" idx="6"/>
            <a:endCxn id="44" idx="6"/>
          </p:cNvCxnSpPr>
          <p:nvPr/>
        </p:nvCxnSpPr>
        <p:spPr>
          <a:xfrm>
            <a:off x="1502943" y="2315082"/>
            <a:ext cx="33371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80E6983-6E78-FF4A-A34E-02CA9CB16673}"/>
              </a:ext>
            </a:extLst>
          </p:cNvPr>
          <p:cNvCxnSpPr>
            <a:cxnSpLocks/>
            <a:endCxn id="46" idx="2"/>
          </p:cNvCxnSpPr>
          <p:nvPr/>
        </p:nvCxnSpPr>
        <p:spPr>
          <a:xfrm>
            <a:off x="3333619" y="2752537"/>
            <a:ext cx="134669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C12A882-F503-7143-B843-7F7DC4743C6E}"/>
              </a:ext>
            </a:extLst>
          </p:cNvPr>
          <p:cNvCxnSpPr>
            <a:cxnSpLocks/>
            <a:endCxn id="48" idx="2"/>
          </p:cNvCxnSpPr>
          <p:nvPr/>
        </p:nvCxnSpPr>
        <p:spPr>
          <a:xfrm flipV="1">
            <a:off x="2543670" y="3189992"/>
            <a:ext cx="3185857" cy="211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83A0AA66-26AD-2D49-8CB8-FBF10DD7E64D}"/>
              </a:ext>
            </a:extLst>
          </p:cNvPr>
          <p:cNvSpPr/>
          <p:nvPr/>
        </p:nvSpPr>
        <p:spPr>
          <a:xfrm>
            <a:off x="3384705" y="3598385"/>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14BCAC8-5290-8843-AEF9-8FCF9688A958}"/>
              </a:ext>
            </a:extLst>
          </p:cNvPr>
          <p:cNvSpPr/>
          <p:nvPr/>
        </p:nvSpPr>
        <p:spPr>
          <a:xfrm>
            <a:off x="6016101" y="3579211"/>
            <a:ext cx="159798" cy="168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1A9B4844-6B30-D541-B75C-D761FB21BA0E}"/>
              </a:ext>
            </a:extLst>
          </p:cNvPr>
          <p:cNvCxnSpPr>
            <a:cxnSpLocks/>
            <a:stCxn id="75" idx="6"/>
            <a:endCxn id="76" idx="2"/>
          </p:cNvCxnSpPr>
          <p:nvPr/>
        </p:nvCxnSpPr>
        <p:spPr>
          <a:xfrm flipV="1">
            <a:off x="3544503" y="3663549"/>
            <a:ext cx="2471598" cy="1917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79F3D7D6-8632-064B-B28F-836C19989CE2}"/>
              </a:ext>
            </a:extLst>
          </p:cNvPr>
          <p:cNvSpPr/>
          <p:nvPr/>
        </p:nvSpPr>
        <p:spPr>
          <a:xfrm>
            <a:off x="4840112" y="4030417"/>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BB42E16-3395-DE41-9D7D-E2DC513922E8}"/>
              </a:ext>
            </a:extLst>
          </p:cNvPr>
          <p:cNvSpPr/>
          <p:nvPr/>
        </p:nvSpPr>
        <p:spPr>
          <a:xfrm>
            <a:off x="5709283" y="4458418"/>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B51D9C7-330A-9C43-80B5-30565C35A358}"/>
              </a:ext>
            </a:extLst>
          </p:cNvPr>
          <p:cNvSpPr/>
          <p:nvPr/>
        </p:nvSpPr>
        <p:spPr>
          <a:xfrm>
            <a:off x="9417612" y="4480903"/>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6429F97-AB8C-9949-B394-00692826B157}"/>
              </a:ext>
            </a:extLst>
          </p:cNvPr>
          <p:cNvSpPr/>
          <p:nvPr/>
        </p:nvSpPr>
        <p:spPr>
          <a:xfrm>
            <a:off x="6004520" y="4891597"/>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9BDB2281-0DEB-774E-A714-81132A0670D8}"/>
              </a:ext>
            </a:extLst>
          </p:cNvPr>
          <p:cNvSpPr/>
          <p:nvPr/>
        </p:nvSpPr>
        <p:spPr>
          <a:xfrm>
            <a:off x="9527963" y="4869134"/>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B8DDC51-9462-7440-AC31-233E1AC8197A}"/>
              </a:ext>
            </a:extLst>
          </p:cNvPr>
          <p:cNvSpPr/>
          <p:nvPr/>
        </p:nvSpPr>
        <p:spPr>
          <a:xfrm>
            <a:off x="6175899" y="5317479"/>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39B27ED5-6B58-A841-8431-F212929C4959}"/>
              </a:ext>
            </a:extLst>
          </p:cNvPr>
          <p:cNvSpPr/>
          <p:nvPr/>
        </p:nvSpPr>
        <p:spPr>
          <a:xfrm>
            <a:off x="6437522" y="5752268"/>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9FC7FE6-8384-384A-96C0-6BEB2C63CD5B}"/>
              </a:ext>
            </a:extLst>
          </p:cNvPr>
          <p:cNvSpPr/>
          <p:nvPr/>
        </p:nvSpPr>
        <p:spPr>
          <a:xfrm>
            <a:off x="9577409" y="5330857"/>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B1BB52BE-C4D3-2B46-9F6A-163128EB39D9}"/>
              </a:ext>
            </a:extLst>
          </p:cNvPr>
          <p:cNvSpPr/>
          <p:nvPr/>
        </p:nvSpPr>
        <p:spPr>
          <a:xfrm>
            <a:off x="9657539" y="5766200"/>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DB99520D-705C-444E-867A-A636A2BEF8E0}"/>
              </a:ext>
            </a:extLst>
          </p:cNvPr>
          <p:cNvSpPr/>
          <p:nvPr/>
        </p:nvSpPr>
        <p:spPr>
          <a:xfrm>
            <a:off x="8778098" y="6229599"/>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9BA058C-5567-8D41-B6D5-E1565BF66232}"/>
              </a:ext>
            </a:extLst>
          </p:cNvPr>
          <p:cNvSpPr/>
          <p:nvPr/>
        </p:nvSpPr>
        <p:spPr>
          <a:xfrm>
            <a:off x="9453439" y="6237236"/>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32A98217-50D4-8745-910A-0ABE0C848377}"/>
              </a:ext>
            </a:extLst>
          </p:cNvPr>
          <p:cNvCxnSpPr>
            <a:cxnSpLocks/>
            <a:endCxn id="73" idx="1"/>
          </p:cNvCxnSpPr>
          <p:nvPr/>
        </p:nvCxnSpPr>
        <p:spPr>
          <a:xfrm flipV="1">
            <a:off x="4942829" y="4086527"/>
            <a:ext cx="4928106" cy="2194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1FF11E9-48B1-3747-A356-B29C0AAB4A0B}"/>
              </a:ext>
            </a:extLst>
          </p:cNvPr>
          <p:cNvCxnSpPr>
            <a:cxnSpLocks/>
            <a:stCxn id="84" idx="3"/>
            <a:endCxn id="85" idx="1"/>
          </p:cNvCxnSpPr>
          <p:nvPr/>
        </p:nvCxnSpPr>
        <p:spPr>
          <a:xfrm>
            <a:off x="5869080" y="4535372"/>
            <a:ext cx="3548532" cy="2248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144BC90-4BD6-9641-8B1B-2956DC577E6A}"/>
              </a:ext>
            </a:extLst>
          </p:cNvPr>
          <p:cNvCxnSpPr>
            <a:cxnSpLocks/>
          </p:cNvCxnSpPr>
          <p:nvPr/>
        </p:nvCxnSpPr>
        <p:spPr>
          <a:xfrm>
            <a:off x="6066316" y="4960199"/>
            <a:ext cx="3452095" cy="659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6A987F1-E491-9B48-A764-2C5CBB72DD01}"/>
              </a:ext>
            </a:extLst>
          </p:cNvPr>
          <p:cNvCxnSpPr>
            <a:cxnSpLocks/>
          </p:cNvCxnSpPr>
          <p:nvPr/>
        </p:nvCxnSpPr>
        <p:spPr>
          <a:xfrm>
            <a:off x="6242381" y="5397821"/>
            <a:ext cx="3452095" cy="659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6E6F256-65C4-8845-A7FD-CA74D6342974}"/>
              </a:ext>
            </a:extLst>
          </p:cNvPr>
          <p:cNvCxnSpPr>
            <a:cxnSpLocks/>
            <a:endCxn id="94" idx="1"/>
          </p:cNvCxnSpPr>
          <p:nvPr/>
        </p:nvCxnSpPr>
        <p:spPr>
          <a:xfrm>
            <a:off x="6518504" y="5818281"/>
            <a:ext cx="3139035" cy="2487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EFE2338-03D2-A04E-930F-8BB81C7D8F45}"/>
              </a:ext>
            </a:extLst>
          </p:cNvPr>
          <p:cNvCxnSpPr>
            <a:cxnSpLocks/>
          </p:cNvCxnSpPr>
          <p:nvPr/>
        </p:nvCxnSpPr>
        <p:spPr>
          <a:xfrm>
            <a:off x="8857997" y="6306513"/>
            <a:ext cx="675341" cy="76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5-Point Star 110">
            <a:extLst>
              <a:ext uri="{FF2B5EF4-FFF2-40B4-BE49-F238E27FC236}">
                <a16:creationId xmlns:a16="http://schemas.microsoft.com/office/drawing/2014/main" id="{32AF6EE5-107B-FB4E-9606-3E0BFEBE4E75}"/>
              </a:ext>
            </a:extLst>
          </p:cNvPr>
          <p:cNvSpPr/>
          <p:nvPr/>
        </p:nvSpPr>
        <p:spPr>
          <a:xfrm>
            <a:off x="9161165" y="1429031"/>
            <a:ext cx="230698" cy="23294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ABD60215-B66F-CD45-8FC4-5ED98C87A003}"/>
              </a:ext>
            </a:extLst>
          </p:cNvPr>
          <p:cNvSpPr txBox="1"/>
          <p:nvPr/>
        </p:nvSpPr>
        <p:spPr>
          <a:xfrm>
            <a:off x="4881636" y="2174844"/>
            <a:ext cx="476412" cy="307777"/>
          </a:xfrm>
          <a:prstGeom prst="rect">
            <a:avLst/>
          </a:prstGeom>
          <a:noFill/>
        </p:spPr>
        <p:txBody>
          <a:bodyPr wrap="none" rtlCol="0">
            <a:spAutoFit/>
          </a:bodyPr>
          <a:lstStyle/>
          <a:p>
            <a:r>
              <a:rPr lang="en-US" sz="1400" dirty="0"/>
              <a:t>(30)</a:t>
            </a:r>
          </a:p>
        </p:txBody>
      </p:sp>
      <p:sp>
        <p:nvSpPr>
          <p:cNvPr id="115" name="TextBox 114">
            <a:extLst>
              <a:ext uri="{FF2B5EF4-FFF2-40B4-BE49-F238E27FC236}">
                <a16:creationId xmlns:a16="http://schemas.microsoft.com/office/drawing/2014/main" id="{156C3302-8781-654B-B019-7EF646A04E46}"/>
              </a:ext>
            </a:extLst>
          </p:cNvPr>
          <p:cNvSpPr txBox="1"/>
          <p:nvPr/>
        </p:nvSpPr>
        <p:spPr>
          <a:xfrm>
            <a:off x="4884729" y="2603540"/>
            <a:ext cx="476412" cy="307777"/>
          </a:xfrm>
          <a:prstGeom prst="rect">
            <a:avLst/>
          </a:prstGeom>
          <a:noFill/>
        </p:spPr>
        <p:txBody>
          <a:bodyPr wrap="none" rtlCol="0">
            <a:spAutoFit/>
          </a:bodyPr>
          <a:lstStyle/>
          <a:p>
            <a:r>
              <a:rPr lang="en-US" sz="1400" dirty="0"/>
              <a:t>(12)</a:t>
            </a:r>
          </a:p>
        </p:txBody>
      </p:sp>
      <p:sp>
        <p:nvSpPr>
          <p:cNvPr id="116" name="TextBox 115">
            <a:extLst>
              <a:ext uri="{FF2B5EF4-FFF2-40B4-BE49-F238E27FC236}">
                <a16:creationId xmlns:a16="http://schemas.microsoft.com/office/drawing/2014/main" id="{2F2665B9-B41C-D54B-A2A7-44B8A0D4599F}"/>
              </a:ext>
            </a:extLst>
          </p:cNvPr>
          <p:cNvSpPr txBox="1"/>
          <p:nvPr/>
        </p:nvSpPr>
        <p:spPr>
          <a:xfrm>
            <a:off x="5919988" y="3028736"/>
            <a:ext cx="476412" cy="307777"/>
          </a:xfrm>
          <a:prstGeom prst="rect">
            <a:avLst/>
          </a:prstGeom>
          <a:noFill/>
        </p:spPr>
        <p:txBody>
          <a:bodyPr wrap="none" rtlCol="0">
            <a:spAutoFit/>
          </a:bodyPr>
          <a:lstStyle/>
          <a:p>
            <a:r>
              <a:rPr lang="en-US" sz="1400" dirty="0"/>
              <a:t>(30)</a:t>
            </a:r>
          </a:p>
        </p:txBody>
      </p:sp>
      <p:sp>
        <p:nvSpPr>
          <p:cNvPr id="117" name="TextBox 116">
            <a:extLst>
              <a:ext uri="{FF2B5EF4-FFF2-40B4-BE49-F238E27FC236}">
                <a16:creationId xmlns:a16="http://schemas.microsoft.com/office/drawing/2014/main" id="{8C7928C2-FCD3-2040-9921-72704EBA8E0A}"/>
              </a:ext>
            </a:extLst>
          </p:cNvPr>
          <p:cNvSpPr txBox="1"/>
          <p:nvPr/>
        </p:nvSpPr>
        <p:spPr>
          <a:xfrm>
            <a:off x="6190789" y="3497296"/>
            <a:ext cx="476412" cy="307777"/>
          </a:xfrm>
          <a:prstGeom prst="rect">
            <a:avLst/>
          </a:prstGeom>
          <a:noFill/>
        </p:spPr>
        <p:txBody>
          <a:bodyPr wrap="none" rtlCol="0">
            <a:spAutoFit/>
          </a:bodyPr>
          <a:lstStyle/>
          <a:p>
            <a:r>
              <a:rPr lang="en-US" sz="1400" dirty="0"/>
              <a:t>(22)</a:t>
            </a:r>
          </a:p>
        </p:txBody>
      </p:sp>
      <p:sp>
        <p:nvSpPr>
          <p:cNvPr id="118" name="TextBox 117">
            <a:extLst>
              <a:ext uri="{FF2B5EF4-FFF2-40B4-BE49-F238E27FC236}">
                <a16:creationId xmlns:a16="http://schemas.microsoft.com/office/drawing/2014/main" id="{04FFF6F9-20B6-DE4B-B82F-2BBE2A79658B}"/>
              </a:ext>
            </a:extLst>
          </p:cNvPr>
          <p:cNvSpPr txBox="1"/>
          <p:nvPr/>
        </p:nvSpPr>
        <p:spPr>
          <a:xfrm>
            <a:off x="10089648" y="3936540"/>
            <a:ext cx="797013" cy="307777"/>
          </a:xfrm>
          <a:prstGeom prst="rect">
            <a:avLst/>
          </a:prstGeom>
          <a:noFill/>
        </p:spPr>
        <p:txBody>
          <a:bodyPr wrap="none" rtlCol="0">
            <a:spAutoFit/>
          </a:bodyPr>
          <a:lstStyle/>
          <a:p>
            <a:r>
              <a:rPr lang="en-US" sz="1400" dirty="0"/>
              <a:t>(44)   </a:t>
            </a:r>
            <a:r>
              <a:rPr lang="en-US" sz="1400" b="1" dirty="0"/>
              <a:t>[6]</a:t>
            </a:r>
          </a:p>
        </p:txBody>
      </p:sp>
      <p:sp>
        <p:nvSpPr>
          <p:cNvPr id="119" name="TextBox 118">
            <a:extLst>
              <a:ext uri="{FF2B5EF4-FFF2-40B4-BE49-F238E27FC236}">
                <a16:creationId xmlns:a16="http://schemas.microsoft.com/office/drawing/2014/main" id="{E08B34A4-F99C-844F-A34A-95D38881161F}"/>
              </a:ext>
            </a:extLst>
          </p:cNvPr>
          <p:cNvSpPr txBox="1"/>
          <p:nvPr/>
        </p:nvSpPr>
        <p:spPr>
          <a:xfrm>
            <a:off x="9613236" y="4381428"/>
            <a:ext cx="797013" cy="307777"/>
          </a:xfrm>
          <a:prstGeom prst="rect">
            <a:avLst/>
          </a:prstGeom>
          <a:noFill/>
        </p:spPr>
        <p:txBody>
          <a:bodyPr wrap="none" rtlCol="0">
            <a:spAutoFit/>
          </a:bodyPr>
          <a:lstStyle/>
          <a:p>
            <a:r>
              <a:rPr lang="en-US" sz="1400" dirty="0"/>
              <a:t>(31)   </a:t>
            </a:r>
            <a:r>
              <a:rPr lang="en-US" sz="1400" b="1" dirty="0"/>
              <a:t>[1]</a:t>
            </a:r>
          </a:p>
        </p:txBody>
      </p:sp>
      <p:sp>
        <p:nvSpPr>
          <p:cNvPr id="120" name="TextBox 119">
            <a:extLst>
              <a:ext uri="{FF2B5EF4-FFF2-40B4-BE49-F238E27FC236}">
                <a16:creationId xmlns:a16="http://schemas.microsoft.com/office/drawing/2014/main" id="{4094B881-DB2E-F340-9DD7-CC81F7967DA2}"/>
              </a:ext>
            </a:extLst>
          </p:cNvPr>
          <p:cNvSpPr txBox="1"/>
          <p:nvPr/>
        </p:nvSpPr>
        <p:spPr>
          <a:xfrm>
            <a:off x="9728568" y="4789286"/>
            <a:ext cx="803425" cy="307777"/>
          </a:xfrm>
          <a:prstGeom prst="rect">
            <a:avLst/>
          </a:prstGeom>
          <a:noFill/>
        </p:spPr>
        <p:txBody>
          <a:bodyPr wrap="none" rtlCol="0">
            <a:spAutoFit/>
          </a:bodyPr>
          <a:lstStyle/>
          <a:p>
            <a:r>
              <a:rPr lang="en-US" sz="1400" dirty="0"/>
              <a:t>(30)   </a:t>
            </a:r>
            <a:r>
              <a:rPr lang="en-US" sz="1400" b="1" dirty="0"/>
              <a:t>[3]</a:t>
            </a:r>
          </a:p>
        </p:txBody>
      </p:sp>
      <p:sp>
        <p:nvSpPr>
          <p:cNvPr id="121" name="TextBox 120">
            <a:extLst>
              <a:ext uri="{FF2B5EF4-FFF2-40B4-BE49-F238E27FC236}">
                <a16:creationId xmlns:a16="http://schemas.microsoft.com/office/drawing/2014/main" id="{0DB652C1-A184-454A-8DFE-5C75F127E219}"/>
              </a:ext>
            </a:extLst>
          </p:cNvPr>
          <p:cNvSpPr txBox="1"/>
          <p:nvPr/>
        </p:nvSpPr>
        <p:spPr>
          <a:xfrm>
            <a:off x="9739093" y="5265496"/>
            <a:ext cx="803425" cy="307777"/>
          </a:xfrm>
          <a:prstGeom prst="rect">
            <a:avLst/>
          </a:prstGeom>
          <a:noFill/>
        </p:spPr>
        <p:txBody>
          <a:bodyPr wrap="none" rtlCol="0">
            <a:spAutoFit/>
          </a:bodyPr>
          <a:lstStyle/>
          <a:p>
            <a:r>
              <a:rPr lang="en-US" sz="1400" dirty="0"/>
              <a:t>(29)   </a:t>
            </a:r>
            <a:r>
              <a:rPr lang="en-US" sz="1400" b="1" dirty="0"/>
              <a:t>[3]</a:t>
            </a:r>
          </a:p>
        </p:txBody>
      </p:sp>
      <p:sp>
        <p:nvSpPr>
          <p:cNvPr id="122" name="TextBox 121">
            <a:extLst>
              <a:ext uri="{FF2B5EF4-FFF2-40B4-BE49-F238E27FC236}">
                <a16:creationId xmlns:a16="http://schemas.microsoft.com/office/drawing/2014/main" id="{568D1881-9631-924B-B362-1430D719067A}"/>
              </a:ext>
            </a:extLst>
          </p:cNvPr>
          <p:cNvSpPr txBox="1"/>
          <p:nvPr/>
        </p:nvSpPr>
        <p:spPr>
          <a:xfrm>
            <a:off x="9817336" y="5705971"/>
            <a:ext cx="756938" cy="307777"/>
          </a:xfrm>
          <a:prstGeom prst="rect">
            <a:avLst/>
          </a:prstGeom>
          <a:noFill/>
        </p:spPr>
        <p:txBody>
          <a:bodyPr wrap="none" rtlCol="0">
            <a:spAutoFit/>
          </a:bodyPr>
          <a:lstStyle/>
          <a:p>
            <a:r>
              <a:rPr lang="en-US" sz="1400" dirty="0"/>
              <a:t>(28)  </a:t>
            </a:r>
            <a:r>
              <a:rPr lang="en-US" sz="1400" b="1" dirty="0"/>
              <a:t>[4]</a:t>
            </a:r>
          </a:p>
        </p:txBody>
      </p:sp>
      <p:sp>
        <p:nvSpPr>
          <p:cNvPr id="123" name="TextBox 122">
            <a:extLst>
              <a:ext uri="{FF2B5EF4-FFF2-40B4-BE49-F238E27FC236}">
                <a16:creationId xmlns:a16="http://schemas.microsoft.com/office/drawing/2014/main" id="{DD30D0FC-FDD5-7F4B-939A-3E18B1FF3318}"/>
              </a:ext>
            </a:extLst>
          </p:cNvPr>
          <p:cNvSpPr txBox="1"/>
          <p:nvPr/>
        </p:nvSpPr>
        <p:spPr>
          <a:xfrm>
            <a:off x="9652368" y="6165493"/>
            <a:ext cx="665567" cy="307777"/>
          </a:xfrm>
          <a:prstGeom prst="rect">
            <a:avLst/>
          </a:prstGeom>
          <a:noFill/>
        </p:spPr>
        <p:txBody>
          <a:bodyPr wrap="none" rtlCol="0">
            <a:spAutoFit/>
          </a:bodyPr>
          <a:lstStyle/>
          <a:p>
            <a:r>
              <a:rPr lang="en-US" sz="1400" dirty="0"/>
              <a:t>(7)  </a:t>
            </a:r>
            <a:r>
              <a:rPr lang="en-US" sz="1400" b="1" dirty="0"/>
              <a:t>[2]</a:t>
            </a:r>
          </a:p>
        </p:txBody>
      </p:sp>
      <p:sp>
        <p:nvSpPr>
          <p:cNvPr id="131" name="TextBox 130">
            <a:extLst>
              <a:ext uri="{FF2B5EF4-FFF2-40B4-BE49-F238E27FC236}">
                <a16:creationId xmlns:a16="http://schemas.microsoft.com/office/drawing/2014/main" id="{16147078-9513-3A4C-B342-49B078344432}"/>
              </a:ext>
            </a:extLst>
          </p:cNvPr>
          <p:cNvSpPr txBox="1"/>
          <p:nvPr/>
        </p:nvSpPr>
        <p:spPr>
          <a:xfrm>
            <a:off x="1598389" y="5397171"/>
            <a:ext cx="4198442" cy="923330"/>
          </a:xfrm>
          <a:prstGeom prst="rect">
            <a:avLst/>
          </a:prstGeom>
          <a:noFill/>
        </p:spPr>
        <p:txBody>
          <a:bodyPr wrap="square" rtlCol="0">
            <a:spAutoFit/>
          </a:bodyPr>
          <a:lstStyle/>
          <a:p>
            <a:pPr marL="285750" indent="-285750">
              <a:buFont typeface="Wingdings" pitchFamily="2" charset="2"/>
              <a:buChar char="v"/>
            </a:pPr>
            <a:r>
              <a:rPr lang="en-US" dirty="0"/>
              <a:t>On average, it took THREE MONTHS from PI commitment to data publication</a:t>
            </a:r>
          </a:p>
        </p:txBody>
      </p:sp>
      <p:sp>
        <p:nvSpPr>
          <p:cNvPr id="74" name="TextBox 73">
            <a:extLst>
              <a:ext uri="{FF2B5EF4-FFF2-40B4-BE49-F238E27FC236}">
                <a16:creationId xmlns:a16="http://schemas.microsoft.com/office/drawing/2014/main" id="{0B45435F-0EE3-EB43-BF69-8FEECA373F71}"/>
              </a:ext>
            </a:extLst>
          </p:cNvPr>
          <p:cNvSpPr txBox="1"/>
          <p:nvPr/>
        </p:nvSpPr>
        <p:spPr>
          <a:xfrm>
            <a:off x="1750961" y="191564"/>
            <a:ext cx="8814465" cy="461665"/>
          </a:xfrm>
          <a:prstGeom prst="rect">
            <a:avLst/>
          </a:prstGeom>
          <a:noFill/>
        </p:spPr>
        <p:txBody>
          <a:bodyPr wrap="none" rtlCol="0">
            <a:spAutoFit/>
          </a:bodyPr>
          <a:lstStyle/>
          <a:p>
            <a:pPr algn="ctr"/>
            <a:r>
              <a:rPr lang="en-US" sz="2400" dirty="0"/>
              <a:t>Time from End of Data Collection at EF to Final Data Publication (DOI)</a:t>
            </a:r>
          </a:p>
        </p:txBody>
      </p:sp>
      <p:sp>
        <p:nvSpPr>
          <p:cNvPr id="77" name="TextBox 76">
            <a:extLst>
              <a:ext uri="{FF2B5EF4-FFF2-40B4-BE49-F238E27FC236}">
                <a16:creationId xmlns:a16="http://schemas.microsoft.com/office/drawing/2014/main" id="{2012311B-C879-D34A-9848-B8ACAE5EDE4C}"/>
              </a:ext>
            </a:extLst>
          </p:cNvPr>
          <p:cNvSpPr txBox="1"/>
          <p:nvPr/>
        </p:nvSpPr>
        <p:spPr>
          <a:xfrm>
            <a:off x="4154077" y="618588"/>
            <a:ext cx="4073423" cy="369332"/>
          </a:xfrm>
          <a:prstGeom prst="rect">
            <a:avLst/>
          </a:prstGeom>
          <a:noFill/>
        </p:spPr>
        <p:txBody>
          <a:bodyPr wrap="none" rtlCol="0">
            <a:spAutoFit/>
          </a:bodyPr>
          <a:lstStyle/>
          <a:p>
            <a:r>
              <a:rPr lang="en-US" dirty="0"/>
              <a:t>(does not represent all NHERI EF activity) </a:t>
            </a:r>
          </a:p>
        </p:txBody>
      </p:sp>
      <p:sp>
        <p:nvSpPr>
          <p:cNvPr id="73" name="Rectangle 72">
            <a:extLst>
              <a:ext uri="{FF2B5EF4-FFF2-40B4-BE49-F238E27FC236}">
                <a16:creationId xmlns:a16="http://schemas.microsoft.com/office/drawing/2014/main" id="{E7432FCF-0DC1-E546-80D6-80B7F2DF9002}"/>
              </a:ext>
            </a:extLst>
          </p:cNvPr>
          <p:cNvSpPr/>
          <p:nvPr/>
        </p:nvSpPr>
        <p:spPr>
          <a:xfrm>
            <a:off x="9870935" y="4009573"/>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D3C47DD8-30DF-0B4C-97BA-CA400F3B3687}"/>
              </a:ext>
            </a:extLst>
          </p:cNvPr>
          <p:cNvCxnSpPr>
            <a:cxnSpLocks/>
          </p:cNvCxnSpPr>
          <p:nvPr/>
        </p:nvCxnSpPr>
        <p:spPr>
          <a:xfrm>
            <a:off x="9097692" y="1553539"/>
            <a:ext cx="1" cy="523395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0" name="5-Point Star 79">
            <a:extLst>
              <a:ext uri="{FF2B5EF4-FFF2-40B4-BE49-F238E27FC236}">
                <a16:creationId xmlns:a16="http://schemas.microsoft.com/office/drawing/2014/main" id="{832C242C-6182-7144-A02F-358E2F8B954E}"/>
              </a:ext>
            </a:extLst>
          </p:cNvPr>
          <p:cNvSpPr/>
          <p:nvPr/>
        </p:nvSpPr>
        <p:spPr>
          <a:xfrm>
            <a:off x="8983292" y="1429032"/>
            <a:ext cx="230698" cy="23294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4CD99EFE-FFD0-154C-9D45-81DD2B08D28E}"/>
              </a:ext>
            </a:extLst>
          </p:cNvPr>
          <p:cNvSpPr txBox="1"/>
          <p:nvPr/>
        </p:nvSpPr>
        <p:spPr>
          <a:xfrm>
            <a:off x="7122460" y="2706141"/>
            <a:ext cx="4613628" cy="923330"/>
          </a:xfrm>
          <a:prstGeom prst="rect">
            <a:avLst/>
          </a:prstGeom>
          <a:solidFill>
            <a:schemeClr val="bg1"/>
          </a:solidFill>
        </p:spPr>
        <p:txBody>
          <a:bodyPr wrap="square" rtlCol="0">
            <a:spAutoFit/>
          </a:bodyPr>
          <a:lstStyle/>
          <a:p>
            <a:r>
              <a:rPr lang="en-US" b="1" dirty="0"/>
              <a:t>Solution:   </a:t>
            </a:r>
            <a:br>
              <a:rPr lang="en-US" b="1" dirty="0"/>
            </a:br>
            <a:r>
              <a:rPr lang="en-US" dirty="0"/>
              <a:t>(1) talk with Maria and DesignSafe Team, and </a:t>
            </a:r>
          </a:p>
          <a:p>
            <a:r>
              <a:rPr lang="en-US" dirty="0"/>
              <a:t>(2) talk with project PIs to get commitment</a:t>
            </a:r>
          </a:p>
        </p:txBody>
      </p:sp>
      <p:sp>
        <p:nvSpPr>
          <p:cNvPr id="86" name="Curved Right Arrow 85">
            <a:extLst>
              <a:ext uri="{FF2B5EF4-FFF2-40B4-BE49-F238E27FC236}">
                <a16:creationId xmlns:a16="http://schemas.microsoft.com/office/drawing/2014/main" id="{ACF07E37-ED03-ED4A-A699-137E251D04D4}"/>
              </a:ext>
            </a:extLst>
          </p:cNvPr>
          <p:cNvSpPr/>
          <p:nvPr/>
        </p:nvSpPr>
        <p:spPr>
          <a:xfrm rot="6888823" flipH="1">
            <a:off x="9738794" y="1355237"/>
            <a:ext cx="407068" cy="1722324"/>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TextBox 87">
            <a:extLst>
              <a:ext uri="{FF2B5EF4-FFF2-40B4-BE49-F238E27FC236}">
                <a16:creationId xmlns:a16="http://schemas.microsoft.com/office/drawing/2014/main" id="{9DFDE164-9CE2-4F4B-851F-44607592B9FC}"/>
              </a:ext>
            </a:extLst>
          </p:cNvPr>
          <p:cNvSpPr txBox="1"/>
          <p:nvPr/>
        </p:nvSpPr>
        <p:spPr>
          <a:xfrm>
            <a:off x="9702023" y="2122309"/>
            <a:ext cx="1486143" cy="461665"/>
          </a:xfrm>
          <a:prstGeom prst="rect">
            <a:avLst/>
          </a:prstGeom>
          <a:solidFill>
            <a:schemeClr val="bg1"/>
          </a:solidFill>
        </p:spPr>
        <p:txBody>
          <a:bodyPr wrap="square" rtlCol="0">
            <a:spAutoFit/>
          </a:bodyPr>
          <a:lstStyle/>
          <a:p>
            <a:pPr algn="ctr"/>
            <a:r>
              <a:rPr lang="en-US" sz="1200" dirty="0"/>
              <a:t>Get PI commitments to publish their data</a:t>
            </a:r>
          </a:p>
        </p:txBody>
      </p:sp>
      <p:sp>
        <p:nvSpPr>
          <p:cNvPr id="3" name="Rectangle 2">
            <a:extLst>
              <a:ext uri="{FF2B5EF4-FFF2-40B4-BE49-F238E27FC236}">
                <a16:creationId xmlns:a16="http://schemas.microsoft.com/office/drawing/2014/main" id="{6867E278-80C7-7340-880B-91BF7E7564CC}"/>
              </a:ext>
            </a:extLst>
          </p:cNvPr>
          <p:cNvSpPr/>
          <p:nvPr/>
        </p:nvSpPr>
        <p:spPr>
          <a:xfrm>
            <a:off x="9234772" y="3936540"/>
            <a:ext cx="62524" cy="28509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D2619B04-1827-E145-BB28-233749F2571A}"/>
              </a:ext>
            </a:extLst>
          </p:cNvPr>
          <p:cNvSpPr txBox="1"/>
          <p:nvPr/>
        </p:nvSpPr>
        <p:spPr>
          <a:xfrm>
            <a:off x="4945379" y="1752797"/>
            <a:ext cx="981294" cy="307777"/>
          </a:xfrm>
          <a:prstGeom prst="rect">
            <a:avLst/>
          </a:prstGeom>
          <a:noFill/>
        </p:spPr>
        <p:txBody>
          <a:bodyPr wrap="none" rtlCol="0">
            <a:spAutoFit/>
          </a:bodyPr>
          <a:lstStyle/>
          <a:p>
            <a:r>
              <a:rPr lang="en-US" sz="1400" dirty="0"/>
              <a:t>(5 months)</a:t>
            </a:r>
          </a:p>
        </p:txBody>
      </p:sp>
      <p:sp>
        <p:nvSpPr>
          <p:cNvPr id="87" name="TextBox 86">
            <a:extLst>
              <a:ext uri="{FF2B5EF4-FFF2-40B4-BE49-F238E27FC236}">
                <a16:creationId xmlns:a16="http://schemas.microsoft.com/office/drawing/2014/main" id="{61520B39-760D-5247-8961-E1F293F21147}"/>
              </a:ext>
            </a:extLst>
          </p:cNvPr>
          <p:cNvSpPr txBox="1"/>
          <p:nvPr/>
        </p:nvSpPr>
        <p:spPr>
          <a:xfrm>
            <a:off x="2535539" y="1686376"/>
            <a:ext cx="813043" cy="430887"/>
          </a:xfrm>
          <a:prstGeom prst="rect">
            <a:avLst/>
          </a:prstGeom>
          <a:noFill/>
        </p:spPr>
        <p:txBody>
          <a:bodyPr wrap="none" rtlCol="0">
            <a:spAutoFit/>
          </a:bodyPr>
          <a:lstStyle/>
          <a:p>
            <a:pPr algn="ctr"/>
            <a:r>
              <a:rPr lang="en-US" sz="1100" dirty="0"/>
              <a:t>Testing</a:t>
            </a:r>
          </a:p>
          <a:p>
            <a:pPr algn="ctr"/>
            <a:r>
              <a:rPr lang="en-US" sz="1100" dirty="0"/>
              <a:t>Completed</a:t>
            </a:r>
          </a:p>
        </p:txBody>
      </p:sp>
      <p:sp>
        <p:nvSpPr>
          <p:cNvPr id="99" name="TextBox 98">
            <a:extLst>
              <a:ext uri="{FF2B5EF4-FFF2-40B4-BE49-F238E27FC236}">
                <a16:creationId xmlns:a16="http://schemas.microsoft.com/office/drawing/2014/main" id="{30DB84FC-1FC9-BE49-8737-D78D6F879994}"/>
              </a:ext>
            </a:extLst>
          </p:cNvPr>
          <p:cNvSpPr txBox="1"/>
          <p:nvPr/>
        </p:nvSpPr>
        <p:spPr>
          <a:xfrm>
            <a:off x="4283384" y="1696859"/>
            <a:ext cx="740908" cy="430887"/>
          </a:xfrm>
          <a:prstGeom prst="rect">
            <a:avLst/>
          </a:prstGeom>
          <a:noFill/>
        </p:spPr>
        <p:txBody>
          <a:bodyPr wrap="none" rtlCol="0">
            <a:spAutoFit/>
          </a:bodyPr>
          <a:lstStyle/>
          <a:p>
            <a:pPr algn="ctr"/>
            <a:r>
              <a:rPr lang="en-US" sz="1100" dirty="0"/>
              <a:t>Data</a:t>
            </a:r>
            <a:br>
              <a:rPr lang="en-US" sz="1100" dirty="0"/>
            </a:br>
            <a:r>
              <a:rPr lang="en-US" sz="1100" dirty="0"/>
              <a:t>Published</a:t>
            </a:r>
          </a:p>
        </p:txBody>
      </p:sp>
    </p:spTree>
    <p:extLst>
      <p:ext uri="{BB962C8B-B14F-4D97-AF65-F5344CB8AC3E}">
        <p14:creationId xmlns:p14="http://schemas.microsoft.com/office/powerpoint/2010/main" val="70134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Arrow Connector 80">
            <a:extLst>
              <a:ext uri="{FF2B5EF4-FFF2-40B4-BE49-F238E27FC236}">
                <a16:creationId xmlns:a16="http://schemas.microsoft.com/office/drawing/2014/main" id="{FB56999F-3CBF-704B-BBF4-29E092B55338}"/>
              </a:ext>
            </a:extLst>
          </p:cNvPr>
          <p:cNvCxnSpPr>
            <a:cxnSpLocks/>
          </p:cNvCxnSpPr>
          <p:nvPr/>
        </p:nvCxnSpPr>
        <p:spPr>
          <a:xfrm flipV="1">
            <a:off x="5470824" y="5866222"/>
            <a:ext cx="4892376" cy="208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335FCDC-5B44-A04D-833B-4EE269037893}"/>
              </a:ext>
            </a:extLst>
          </p:cNvPr>
          <p:cNvSpPr txBox="1"/>
          <p:nvPr/>
        </p:nvSpPr>
        <p:spPr>
          <a:xfrm>
            <a:off x="1209644" y="624032"/>
            <a:ext cx="9249089" cy="954107"/>
          </a:xfrm>
          <a:prstGeom prst="rect">
            <a:avLst/>
          </a:prstGeom>
          <a:noFill/>
        </p:spPr>
        <p:txBody>
          <a:bodyPr wrap="square" rtlCol="0">
            <a:spAutoFit/>
          </a:bodyPr>
          <a:lstStyle/>
          <a:p>
            <a:pPr algn="ctr"/>
            <a:r>
              <a:rPr lang="en-US" sz="2800" dirty="0"/>
              <a:t>Long term Solution, Part 1</a:t>
            </a:r>
          </a:p>
          <a:p>
            <a:pPr algn="ctr"/>
            <a:r>
              <a:rPr lang="en-US" sz="2800" dirty="0"/>
              <a:t>Re-evaluate our EF workflow </a:t>
            </a:r>
          </a:p>
        </p:txBody>
      </p:sp>
      <p:cxnSp>
        <p:nvCxnSpPr>
          <p:cNvPr id="7" name="Straight Arrow Connector 6">
            <a:extLst>
              <a:ext uri="{FF2B5EF4-FFF2-40B4-BE49-F238E27FC236}">
                <a16:creationId xmlns:a16="http://schemas.microsoft.com/office/drawing/2014/main" id="{6B9F8337-218A-0E4E-BB6E-1A2AD9DBE021}"/>
              </a:ext>
            </a:extLst>
          </p:cNvPr>
          <p:cNvCxnSpPr>
            <a:cxnSpLocks/>
          </p:cNvCxnSpPr>
          <p:nvPr/>
        </p:nvCxnSpPr>
        <p:spPr>
          <a:xfrm>
            <a:off x="2269067" y="3656820"/>
            <a:ext cx="809413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5989D2A-5847-1843-9B6B-7D218DE7F3FE}"/>
              </a:ext>
            </a:extLst>
          </p:cNvPr>
          <p:cNvSpPr txBox="1"/>
          <p:nvPr/>
        </p:nvSpPr>
        <p:spPr>
          <a:xfrm>
            <a:off x="318321" y="3365965"/>
            <a:ext cx="1408386" cy="646331"/>
          </a:xfrm>
          <a:prstGeom prst="rect">
            <a:avLst/>
          </a:prstGeom>
          <a:noFill/>
        </p:spPr>
        <p:txBody>
          <a:bodyPr wrap="square" rtlCol="0">
            <a:spAutoFit/>
          </a:bodyPr>
          <a:lstStyle/>
          <a:p>
            <a:r>
              <a:rPr lang="en-US" dirty="0"/>
              <a:t>Researcher’s timeline</a:t>
            </a:r>
          </a:p>
        </p:txBody>
      </p:sp>
      <p:sp>
        <p:nvSpPr>
          <p:cNvPr id="10" name="TextBox 9">
            <a:extLst>
              <a:ext uri="{FF2B5EF4-FFF2-40B4-BE49-F238E27FC236}">
                <a16:creationId xmlns:a16="http://schemas.microsoft.com/office/drawing/2014/main" id="{E7B5CEA7-5403-B446-B8F0-7F748DDD9087}"/>
              </a:ext>
            </a:extLst>
          </p:cNvPr>
          <p:cNvSpPr txBox="1"/>
          <p:nvPr/>
        </p:nvSpPr>
        <p:spPr>
          <a:xfrm>
            <a:off x="316909" y="4554874"/>
            <a:ext cx="1408386" cy="923330"/>
          </a:xfrm>
          <a:prstGeom prst="rect">
            <a:avLst/>
          </a:prstGeom>
          <a:noFill/>
        </p:spPr>
        <p:txBody>
          <a:bodyPr wrap="square" rtlCol="0">
            <a:spAutoFit/>
          </a:bodyPr>
          <a:lstStyle/>
          <a:p>
            <a:r>
              <a:rPr lang="en-US" dirty="0"/>
              <a:t>EF’s timeline</a:t>
            </a:r>
          </a:p>
          <a:p>
            <a:r>
              <a:rPr lang="en-US" dirty="0" err="1"/>
              <a:t>wrt</a:t>
            </a:r>
            <a:r>
              <a:rPr lang="en-US" dirty="0"/>
              <a:t> to the project</a:t>
            </a:r>
          </a:p>
        </p:txBody>
      </p:sp>
      <p:cxnSp>
        <p:nvCxnSpPr>
          <p:cNvPr id="14" name="Straight Connector 13">
            <a:extLst>
              <a:ext uri="{FF2B5EF4-FFF2-40B4-BE49-F238E27FC236}">
                <a16:creationId xmlns:a16="http://schemas.microsoft.com/office/drawing/2014/main" id="{FB90A91E-A9D2-F349-B777-517A2671A4B0}"/>
              </a:ext>
            </a:extLst>
          </p:cNvPr>
          <p:cNvCxnSpPr/>
          <p:nvPr/>
        </p:nvCxnSpPr>
        <p:spPr>
          <a:xfrm>
            <a:off x="2575035" y="3467633"/>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514D27-6234-9542-99EE-D897CC4CAE40}"/>
              </a:ext>
            </a:extLst>
          </p:cNvPr>
          <p:cNvCxnSpPr/>
          <p:nvPr/>
        </p:nvCxnSpPr>
        <p:spPr>
          <a:xfrm>
            <a:off x="4099035" y="3462376"/>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02D01F0-7039-794A-8CA0-2C226267FA83}"/>
              </a:ext>
            </a:extLst>
          </p:cNvPr>
          <p:cNvCxnSpPr/>
          <p:nvPr/>
        </p:nvCxnSpPr>
        <p:spPr>
          <a:xfrm>
            <a:off x="5591503" y="3478146"/>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5102E8-BF61-294C-A3D9-145CFE59C56E}"/>
              </a:ext>
            </a:extLst>
          </p:cNvPr>
          <p:cNvCxnSpPr/>
          <p:nvPr/>
        </p:nvCxnSpPr>
        <p:spPr>
          <a:xfrm>
            <a:off x="7104992" y="3451867"/>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696FDA1-9D46-9F40-A337-352C5E6D0F43}"/>
              </a:ext>
            </a:extLst>
          </p:cNvPr>
          <p:cNvCxnSpPr/>
          <p:nvPr/>
        </p:nvCxnSpPr>
        <p:spPr>
          <a:xfrm>
            <a:off x="8739351" y="3467632"/>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1C11040-F62C-4E4C-8281-5072ADBA699E}"/>
              </a:ext>
            </a:extLst>
          </p:cNvPr>
          <p:cNvCxnSpPr>
            <a:cxnSpLocks/>
          </p:cNvCxnSpPr>
          <p:nvPr/>
        </p:nvCxnSpPr>
        <p:spPr>
          <a:xfrm>
            <a:off x="2269067" y="4816064"/>
            <a:ext cx="7453002"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60A533-3CC0-6143-BDF5-EE073E7C61D6}"/>
              </a:ext>
            </a:extLst>
          </p:cNvPr>
          <p:cNvCxnSpPr/>
          <p:nvPr/>
        </p:nvCxnSpPr>
        <p:spPr>
          <a:xfrm>
            <a:off x="2575035" y="4642643"/>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7D0097-471D-FF49-B35A-98F63685B47B}"/>
              </a:ext>
            </a:extLst>
          </p:cNvPr>
          <p:cNvCxnSpPr/>
          <p:nvPr/>
        </p:nvCxnSpPr>
        <p:spPr>
          <a:xfrm>
            <a:off x="4099035" y="4637386"/>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7F0F57-3DF8-324E-B351-53E3013CCFB7}"/>
              </a:ext>
            </a:extLst>
          </p:cNvPr>
          <p:cNvCxnSpPr/>
          <p:nvPr/>
        </p:nvCxnSpPr>
        <p:spPr>
          <a:xfrm>
            <a:off x="5591503" y="4653156"/>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C7A4892-3DD7-3C47-98F1-A28C0B4A2EAE}"/>
              </a:ext>
            </a:extLst>
          </p:cNvPr>
          <p:cNvCxnSpPr/>
          <p:nvPr/>
        </p:nvCxnSpPr>
        <p:spPr>
          <a:xfrm>
            <a:off x="7104992" y="4626877"/>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531606F-D588-A947-87EC-9449F92C069C}"/>
              </a:ext>
            </a:extLst>
          </p:cNvPr>
          <p:cNvCxnSpPr/>
          <p:nvPr/>
        </p:nvCxnSpPr>
        <p:spPr>
          <a:xfrm>
            <a:off x="8739351" y="4642642"/>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F11B88F-3C1A-3F43-B615-D2035BEEA114}"/>
              </a:ext>
            </a:extLst>
          </p:cNvPr>
          <p:cNvSpPr txBox="1"/>
          <p:nvPr/>
        </p:nvSpPr>
        <p:spPr>
          <a:xfrm>
            <a:off x="3468413" y="2574987"/>
            <a:ext cx="5717628" cy="461665"/>
          </a:xfrm>
          <a:prstGeom prst="rect">
            <a:avLst/>
          </a:prstGeom>
          <a:noFill/>
          <a:ln>
            <a:solidFill>
              <a:schemeClr val="bg1">
                <a:lumMod val="50000"/>
              </a:schemeClr>
            </a:solidFill>
          </a:ln>
        </p:spPr>
        <p:txBody>
          <a:bodyPr wrap="square" rtlCol="0">
            <a:spAutoFit/>
          </a:bodyPr>
          <a:lstStyle/>
          <a:p>
            <a:pPr algn="ctr"/>
            <a:r>
              <a:rPr lang="en-US" sz="1200" dirty="0"/>
              <a:t>Funded Project Phase</a:t>
            </a:r>
          </a:p>
          <a:p>
            <a:pPr algn="ctr"/>
            <a:r>
              <a:rPr lang="en-US" sz="1200" dirty="0"/>
              <a:t>Year 1		Year 2		Year 3</a:t>
            </a:r>
          </a:p>
        </p:txBody>
      </p:sp>
      <p:sp>
        <p:nvSpPr>
          <p:cNvPr id="35" name="TextBox 34">
            <a:extLst>
              <a:ext uri="{FF2B5EF4-FFF2-40B4-BE49-F238E27FC236}">
                <a16:creationId xmlns:a16="http://schemas.microsoft.com/office/drawing/2014/main" id="{8ABECD81-9756-684F-BBDA-57457EEB448F}"/>
              </a:ext>
            </a:extLst>
          </p:cNvPr>
          <p:cNvSpPr txBox="1"/>
          <p:nvPr/>
        </p:nvSpPr>
        <p:spPr>
          <a:xfrm>
            <a:off x="6087730" y="3370553"/>
            <a:ext cx="793531" cy="1754326"/>
          </a:xfrm>
          <a:prstGeom prst="rect">
            <a:avLst/>
          </a:prstGeom>
          <a:solidFill>
            <a:schemeClr val="bg1"/>
          </a:solidFill>
          <a:ln>
            <a:solidFill>
              <a:schemeClr val="bg1">
                <a:lumMod val="50000"/>
              </a:schemeClr>
            </a:solidFill>
          </a:ln>
        </p:spPr>
        <p:txBody>
          <a:bodyPr wrap="square" rtlCol="0">
            <a:spAutoFit/>
          </a:bodyPr>
          <a:lstStyle/>
          <a:p>
            <a:pPr algn="ctr"/>
            <a:r>
              <a:rPr lang="en-US" sz="1200" dirty="0"/>
              <a:t>Physical Modeling Phase:</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p:txBody>
      </p:sp>
      <p:sp>
        <p:nvSpPr>
          <p:cNvPr id="62" name="Right Arrow 61">
            <a:extLst>
              <a:ext uri="{FF2B5EF4-FFF2-40B4-BE49-F238E27FC236}">
                <a16:creationId xmlns:a16="http://schemas.microsoft.com/office/drawing/2014/main" id="{26C77251-FCA3-624F-8658-BA7DFBAB3C52}"/>
              </a:ext>
            </a:extLst>
          </p:cNvPr>
          <p:cNvSpPr/>
          <p:nvPr/>
        </p:nvSpPr>
        <p:spPr>
          <a:xfrm rot="5400000">
            <a:off x="5553405" y="4096389"/>
            <a:ext cx="917028" cy="212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a:extLst>
              <a:ext uri="{FF2B5EF4-FFF2-40B4-BE49-F238E27FC236}">
                <a16:creationId xmlns:a16="http://schemas.microsoft.com/office/drawing/2014/main" id="{E9983CCA-CA4A-824B-86FF-C9395D5F37FB}"/>
              </a:ext>
            </a:extLst>
          </p:cNvPr>
          <p:cNvSpPr/>
          <p:nvPr/>
        </p:nvSpPr>
        <p:spPr>
          <a:xfrm rot="16200000">
            <a:off x="6494712" y="4123771"/>
            <a:ext cx="917028" cy="212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41DE71F6-FDD6-DB4D-9876-F91601DDF4D0}"/>
              </a:ext>
            </a:extLst>
          </p:cNvPr>
          <p:cNvSpPr txBox="1"/>
          <p:nvPr/>
        </p:nvSpPr>
        <p:spPr>
          <a:xfrm>
            <a:off x="7306396" y="4674108"/>
            <a:ext cx="821350" cy="1754326"/>
          </a:xfrm>
          <a:prstGeom prst="rect">
            <a:avLst/>
          </a:prstGeom>
          <a:solidFill>
            <a:schemeClr val="bg1"/>
          </a:solidFill>
          <a:ln>
            <a:solidFill>
              <a:schemeClr val="bg1">
                <a:lumMod val="50000"/>
              </a:schemeClr>
            </a:solidFill>
          </a:ln>
        </p:spPr>
        <p:txBody>
          <a:bodyPr wrap="square" rtlCol="0">
            <a:spAutoFit/>
          </a:bodyPr>
          <a:lstStyle/>
          <a:p>
            <a:pPr algn="ctr"/>
            <a:r>
              <a:rPr lang="en-US" sz="1200" dirty="0"/>
              <a:t>Physical Modeling Phase:</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p:txBody>
      </p:sp>
      <p:sp>
        <p:nvSpPr>
          <p:cNvPr id="68" name="Right Arrow 67">
            <a:extLst>
              <a:ext uri="{FF2B5EF4-FFF2-40B4-BE49-F238E27FC236}">
                <a16:creationId xmlns:a16="http://schemas.microsoft.com/office/drawing/2014/main" id="{5E8F7C9D-AD6B-8041-85F0-AE8B600967C1}"/>
              </a:ext>
            </a:extLst>
          </p:cNvPr>
          <p:cNvSpPr/>
          <p:nvPr/>
        </p:nvSpPr>
        <p:spPr>
          <a:xfrm rot="16200000">
            <a:off x="6837984" y="5192538"/>
            <a:ext cx="917028" cy="212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a:extLst>
              <a:ext uri="{FF2B5EF4-FFF2-40B4-BE49-F238E27FC236}">
                <a16:creationId xmlns:a16="http://schemas.microsoft.com/office/drawing/2014/main" id="{3B8D8842-1A2B-E54D-A248-96E9A9711874}"/>
              </a:ext>
            </a:extLst>
          </p:cNvPr>
          <p:cNvSpPr/>
          <p:nvPr/>
        </p:nvSpPr>
        <p:spPr>
          <a:xfrm rot="5400000">
            <a:off x="7690241" y="5247033"/>
            <a:ext cx="917028" cy="212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C951142-E347-2F42-96D7-6DEC6D51D44A}"/>
              </a:ext>
            </a:extLst>
          </p:cNvPr>
          <p:cNvSpPr/>
          <p:nvPr/>
        </p:nvSpPr>
        <p:spPr>
          <a:xfrm>
            <a:off x="6903135" y="3578334"/>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D571099-EADC-8841-88C8-822ABF74B832}"/>
              </a:ext>
            </a:extLst>
          </p:cNvPr>
          <p:cNvSpPr/>
          <p:nvPr/>
        </p:nvSpPr>
        <p:spPr>
          <a:xfrm>
            <a:off x="8184894" y="5791375"/>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685EC26-653C-974E-818A-05A517E6488B}"/>
              </a:ext>
            </a:extLst>
          </p:cNvPr>
          <p:cNvSpPr txBox="1"/>
          <p:nvPr/>
        </p:nvSpPr>
        <p:spPr>
          <a:xfrm>
            <a:off x="3835536" y="5528671"/>
            <a:ext cx="1408386" cy="923330"/>
          </a:xfrm>
          <a:prstGeom prst="rect">
            <a:avLst/>
          </a:prstGeom>
          <a:noFill/>
        </p:spPr>
        <p:txBody>
          <a:bodyPr wrap="square" rtlCol="0">
            <a:spAutoFit/>
          </a:bodyPr>
          <a:lstStyle/>
          <a:p>
            <a:r>
              <a:rPr lang="en-US" dirty="0"/>
              <a:t>Another</a:t>
            </a:r>
          </a:p>
          <a:p>
            <a:r>
              <a:rPr lang="en-US" dirty="0"/>
              <a:t>researcher’s timeline</a:t>
            </a:r>
          </a:p>
        </p:txBody>
      </p:sp>
      <p:cxnSp>
        <p:nvCxnSpPr>
          <p:cNvPr id="36" name="Straight Connector 35">
            <a:extLst>
              <a:ext uri="{FF2B5EF4-FFF2-40B4-BE49-F238E27FC236}">
                <a16:creationId xmlns:a16="http://schemas.microsoft.com/office/drawing/2014/main" id="{F21D1531-86A3-6749-8A02-F97D592B996F}"/>
              </a:ext>
            </a:extLst>
          </p:cNvPr>
          <p:cNvCxnSpPr>
            <a:cxnSpLocks/>
          </p:cNvCxnSpPr>
          <p:nvPr/>
        </p:nvCxnSpPr>
        <p:spPr>
          <a:xfrm>
            <a:off x="6953226" y="3651562"/>
            <a:ext cx="1455261"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24C3B6-82F1-A940-917D-03F23D271547}"/>
              </a:ext>
            </a:extLst>
          </p:cNvPr>
          <p:cNvCxnSpPr>
            <a:cxnSpLocks/>
          </p:cNvCxnSpPr>
          <p:nvPr/>
        </p:nvCxnSpPr>
        <p:spPr>
          <a:xfrm flipV="1">
            <a:off x="8184894" y="5866222"/>
            <a:ext cx="1204433" cy="2107"/>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24D15A9-F7D1-C748-9584-5D8D9A447CE2}"/>
              </a:ext>
            </a:extLst>
          </p:cNvPr>
          <p:cNvCxnSpPr>
            <a:cxnSpLocks/>
          </p:cNvCxnSpPr>
          <p:nvPr/>
        </p:nvCxnSpPr>
        <p:spPr>
          <a:xfrm>
            <a:off x="8530822" y="3662071"/>
            <a:ext cx="570243" cy="0"/>
          </a:xfrm>
          <a:prstGeom prst="line">
            <a:avLst/>
          </a:prstGeom>
          <a:ln w="571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4C96C4F-5988-814C-A415-5EDB2DB0F363}"/>
              </a:ext>
            </a:extLst>
          </p:cNvPr>
          <p:cNvCxnSpPr>
            <a:cxnSpLocks/>
          </p:cNvCxnSpPr>
          <p:nvPr/>
        </p:nvCxnSpPr>
        <p:spPr>
          <a:xfrm>
            <a:off x="9518600" y="5874575"/>
            <a:ext cx="570243" cy="0"/>
          </a:xfrm>
          <a:prstGeom prst="line">
            <a:avLst/>
          </a:prstGeom>
          <a:ln w="571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55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Arrow Connector 80">
            <a:extLst>
              <a:ext uri="{FF2B5EF4-FFF2-40B4-BE49-F238E27FC236}">
                <a16:creationId xmlns:a16="http://schemas.microsoft.com/office/drawing/2014/main" id="{FB56999F-3CBF-704B-BBF4-29E092B55338}"/>
              </a:ext>
            </a:extLst>
          </p:cNvPr>
          <p:cNvCxnSpPr>
            <a:cxnSpLocks/>
          </p:cNvCxnSpPr>
          <p:nvPr/>
        </p:nvCxnSpPr>
        <p:spPr>
          <a:xfrm flipV="1">
            <a:off x="5470824" y="5866222"/>
            <a:ext cx="4892376" cy="208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335FCDC-5B44-A04D-833B-4EE269037893}"/>
              </a:ext>
            </a:extLst>
          </p:cNvPr>
          <p:cNvSpPr txBox="1"/>
          <p:nvPr/>
        </p:nvSpPr>
        <p:spPr>
          <a:xfrm>
            <a:off x="1209644" y="624032"/>
            <a:ext cx="9249089" cy="954107"/>
          </a:xfrm>
          <a:prstGeom prst="rect">
            <a:avLst/>
          </a:prstGeom>
          <a:noFill/>
        </p:spPr>
        <p:txBody>
          <a:bodyPr wrap="square" rtlCol="0">
            <a:spAutoFit/>
          </a:bodyPr>
          <a:lstStyle/>
          <a:p>
            <a:pPr algn="ctr"/>
            <a:r>
              <a:rPr lang="en-US" sz="2800" dirty="0"/>
              <a:t>Long term Solution, Part 1</a:t>
            </a:r>
          </a:p>
          <a:p>
            <a:pPr algn="ctr"/>
            <a:r>
              <a:rPr lang="en-US" sz="2800" dirty="0"/>
              <a:t>Re-evaluate our EF workflow </a:t>
            </a:r>
          </a:p>
        </p:txBody>
      </p:sp>
      <p:cxnSp>
        <p:nvCxnSpPr>
          <p:cNvPr id="7" name="Straight Arrow Connector 6">
            <a:extLst>
              <a:ext uri="{FF2B5EF4-FFF2-40B4-BE49-F238E27FC236}">
                <a16:creationId xmlns:a16="http://schemas.microsoft.com/office/drawing/2014/main" id="{6B9F8337-218A-0E4E-BB6E-1A2AD9DBE021}"/>
              </a:ext>
            </a:extLst>
          </p:cNvPr>
          <p:cNvCxnSpPr>
            <a:cxnSpLocks/>
          </p:cNvCxnSpPr>
          <p:nvPr/>
        </p:nvCxnSpPr>
        <p:spPr>
          <a:xfrm>
            <a:off x="2269067" y="3656820"/>
            <a:ext cx="809413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5989D2A-5847-1843-9B6B-7D218DE7F3FE}"/>
              </a:ext>
            </a:extLst>
          </p:cNvPr>
          <p:cNvSpPr txBox="1"/>
          <p:nvPr/>
        </p:nvSpPr>
        <p:spPr>
          <a:xfrm>
            <a:off x="318321" y="3365965"/>
            <a:ext cx="1408386" cy="646331"/>
          </a:xfrm>
          <a:prstGeom prst="rect">
            <a:avLst/>
          </a:prstGeom>
          <a:noFill/>
        </p:spPr>
        <p:txBody>
          <a:bodyPr wrap="square" rtlCol="0">
            <a:spAutoFit/>
          </a:bodyPr>
          <a:lstStyle/>
          <a:p>
            <a:r>
              <a:rPr lang="en-US" dirty="0"/>
              <a:t>Researcher’s timeline</a:t>
            </a:r>
          </a:p>
        </p:txBody>
      </p:sp>
      <p:sp>
        <p:nvSpPr>
          <p:cNvPr id="10" name="TextBox 9">
            <a:extLst>
              <a:ext uri="{FF2B5EF4-FFF2-40B4-BE49-F238E27FC236}">
                <a16:creationId xmlns:a16="http://schemas.microsoft.com/office/drawing/2014/main" id="{E7B5CEA7-5403-B446-B8F0-7F748DDD9087}"/>
              </a:ext>
            </a:extLst>
          </p:cNvPr>
          <p:cNvSpPr txBox="1"/>
          <p:nvPr/>
        </p:nvSpPr>
        <p:spPr>
          <a:xfrm>
            <a:off x="316909" y="4554874"/>
            <a:ext cx="1408386" cy="923330"/>
          </a:xfrm>
          <a:prstGeom prst="rect">
            <a:avLst/>
          </a:prstGeom>
          <a:noFill/>
        </p:spPr>
        <p:txBody>
          <a:bodyPr wrap="square" rtlCol="0">
            <a:spAutoFit/>
          </a:bodyPr>
          <a:lstStyle/>
          <a:p>
            <a:r>
              <a:rPr lang="en-US" dirty="0"/>
              <a:t>EF’s timeline</a:t>
            </a:r>
          </a:p>
          <a:p>
            <a:r>
              <a:rPr lang="en-US" dirty="0" err="1"/>
              <a:t>wrt</a:t>
            </a:r>
            <a:r>
              <a:rPr lang="en-US" dirty="0"/>
              <a:t> to the project</a:t>
            </a:r>
          </a:p>
        </p:txBody>
      </p:sp>
      <p:cxnSp>
        <p:nvCxnSpPr>
          <p:cNvPr id="14" name="Straight Connector 13">
            <a:extLst>
              <a:ext uri="{FF2B5EF4-FFF2-40B4-BE49-F238E27FC236}">
                <a16:creationId xmlns:a16="http://schemas.microsoft.com/office/drawing/2014/main" id="{FB90A91E-A9D2-F349-B777-517A2671A4B0}"/>
              </a:ext>
            </a:extLst>
          </p:cNvPr>
          <p:cNvCxnSpPr/>
          <p:nvPr/>
        </p:nvCxnSpPr>
        <p:spPr>
          <a:xfrm>
            <a:off x="2575035" y="3467633"/>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514D27-6234-9542-99EE-D897CC4CAE40}"/>
              </a:ext>
            </a:extLst>
          </p:cNvPr>
          <p:cNvCxnSpPr/>
          <p:nvPr/>
        </p:nvCxnSpPr>
        <p:spPr>
          <a:xfrm>
            <a:off x="4099035" y="3462376"/>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02D01F0-7039-794A-8CA0-2C226267FA83}"/>
              </a:ext>
            </a:extLst>
          </p:cNvPr>
          <p:cNvCxnSpPr/>
          <p:nvPr/>
        </p:nvCxnSpPr>
        <p:spPr>
          <a:xfrm>
            <a:off x="5591503" y="3478146"/>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5102E8-BF61-294C-A3D9-145CFE59C56E}"/>
              </a:ext>
            </a:extLst>
          </p:cNvPr>
          <p:cNvCxnSpPr/>
          <p:nvPr/>
        </p:nvCxnSpPr>
        <p:spPr>
          <a:xfrm>
            <a:off x="7104992" y="3451867"/>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696FDA1-9D46-9F40-A337-352C5E6D0F43}"/>
              </a:ext>
            </a:extLst>
          </p:cNvPr>
          <p:cNvCxnSpPr/>
          <p:nvPr/>
        </p:nvCxnSpPr>
        <p:spPr>
          <a:xfrm>
            <a:off x="8739351" y="3467632"/>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1C11040-F62C-4E4C-8281-5072ADBA699E}"/>
              </a:ext>
            </a:extLst>
          </p:cNvPr>
          <p:cNvCxnSpPr>
            <a:cxnSpLocks/>
          </p:cNvCxnSpPr>
          <p:nvPr/>
        </p:nvCxnSpPr>
        <p:spPr>
          <a:xfrm>
            <a:off x="2269067" y="4816064"/>
            <a:ext cx="7453002"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60A533-3CC0-6143-BDF5-EE073E7C61D6}"/>
              </a:ext>
            </a:extLst>
          </p:cNvPr>
          <p:cNvCxnSpPr/>
          <p:nvPr/>
        </p:nvCxnSpPr>
        <p:spPr>
          <a:xfrm>
            <a:off x="2575035" y="4642643"/>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7D0097-471D-FF49-B35A-98F63685B47B}"/>
              </a:ext>
            </a:extLst>
          </p:cNvPr>
          <p:cNvCxnSpPr/>
          <p:nvPr/>
        </p:nvCxnSpPr>
        <p:spPr>
          <a:xfrm>
            <a:off x="4099035" y="4637386"/>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7F0F57-3DF8-324E-B351-53E3013CCFB7}"/>
              </a:ext>
            </a:extLst>
          </p:cNvPr>
          <p:cNvCxnSpPr/>
          <p:nvPr/>
        </p:nvCxnSpPr>
        <p:spPr>
          <a:xfrm>
            <a:off x="5591503" y="4653156"/>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C7A4892-3DD7-3C47-98F1-A28C0B4A2EAE}"/>
              </a:ext>
            </a:extLst>
          </p:cNvPr>
          <p:cNvCxnSpPr/>
          <p:nvPr/>
        </p:nvCxnSpPr>
        <p:spPr>
          <a:xfrm>
            <a:off x="7104992" y="4626877"/>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531606F-D588-A947-87EC-9449F92C069C}"/>
              </a:ext>
            </a:extLst>
          </p:cNvPr>
          <p:cNvCxnSpPr/>
          <p:nvPr/>
        </p:nvCxnSpPr>
        <p:spPr>
          <a:xfrm>
            <a:off x="8739351" y="4642642"/>
            <a:ext cx="0" cy="3783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F11B88F-3C1A-3F43-B615-D2035BEEA114}"/>
              </a:ext>
            </a:extLst>
          </p:cNvPr>
          <p:cNvSpPr txBox="1"/>
          <p:nvPr/>
        </p:nvSpPr>
        <p:spPr>
          <a:xfrm>
            <a:off x="3468413" y="2574987"/>
            <a:ext cx="5717628" cy="461665"/>
          </a:xfrm>
          <a:prstGeom prst="rect">
            <a:avLst/>
          </a:prstGeom>
          <a:noFill/>
          <a:ln>
            <a:solidFill>
              <a:schemeClr val="bg1">
                <a:lumMod val="50000"/>
              </a:schemeClr>
            </a:solidFill>
          </a:ln>
        </p:spPr>
        <p:txBody>
          <a:bodyPr wrap="square" rtlCol="0">
            <a:spAutoFit/>
          </a:bodyPr>
          <a:lstStyle/>
          <a:p>
            <a:pPr algn="ctr"/>
            <a:r>
              <a:rPr lang="en-US" sz="1200" dirty="0"/>
              <a:t>Funded Project Phase</a:t>
            </a:r>
          </a:p>
          <a:p>
            <a:pPr algn="ctr"/>
            <a:r>
              <a:rPr lang="en-US" sz="1200" dirty="0"/>
              <a:t>Year 1		Year 2		Year 3</a:t>
            </a:r>
          </a:p>
        </p:txBody>
      </p:sp>
      <p:sp>
        <p:nvSpPr>
          <p:cNvPr id="35" name="TextBox 34">
            <a:extLst>
              <a:ext uri="{FF2B5EF4-FFF2-40B4-BE49-F238E27FC236}">
                <a16:creationId xmlns:a16="http://schemas.microsoft.com/office/drawing/2014/main" id="{8ABECD81-9756-684F-BBDA-57457EEB448F}"/>
              </a:ext>
            </a:extLst>
          </p:cNvPr>
          <p:cNvSpPr txBox="1"/>
          <p:nvPr/>
        </p:nvSpPr>
        <p:spPr>
          <a:xfrm>
            <a:off x="6087730" y="3370553"/>
            <a:ext cx="793531" cy="1754326"/>
          </a:xfrm>
          <a:prstGeom prst="rect">
            <a:avLst/>
          </a:prstGeom>
          <a:solidFill>
            <a:schemeClr val="bg1"/>
          </a:solidFill>
          <a:ln>
            <a:solidFill>
              <a:schemeClr val="bg1">
                <a:lumMod val="50000"/>
              </a:schemeClr>
            </a:solidFill>
          </a:ln>
        </p:spPr>
        <p:txBody>
          <a:bodyPr wrap="square" rtlCol="0">
            <a:spAutoFit/>
          </a:bodyPr>
          <a:lstStyle/>
          <a:p>
            <a:pPr algn="ctr"/>
            <a:r>
              <a:rPr lang="en-US" sz="1200" dirty="0"/>
              <a:t>Physical Modeling Phase:</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p:txBody>
      </p:sp>
      <p:sp>
        <p:nvSpPr>
          <p:cNvPr id="62" name="Right Arrow 61">
            <a:extLst>
              <a:ext uri="{FF2B5EF4-FFF2-40B4-BE49-F238E27FC236}">
                <a16:creationId xmlns:a16="http://schemas.microsoft.com/office/drawing/2014/main" id="{26C77251-FCA3-624F-8658-BA7DFBAB3C52}"/>
              </a:ext>
            </a:extLst>
          </p:cNvPr>
          <p:cNvSpPr/>
          <p:nvPr/>
        </p:nvSpPr>
        <p:spPr>
          <a:xfrm rot="5400000">
            <a:off x="5553405" y="4096389"/>
            <a:ext cx="917028" cy="212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a:extLst>
              <a:ext uri="{FF2B5EF4-FFF2-40B4-BE49-F238E27FC236}">
                <a16:creationId xmlns:a16="http://schemas.microsoft.com/office/drawing/2014/main" id="{E9983CCA-CA4A-824B-86FF-C9395D5F37FB}"/>
              </a:ext>
            </a:extLst>
          </p:cNvPr>
          <p:cNvSpPr/>
          <p:nvPr/>
        </p:nvSpPr>
        <p:spPr>
          <a:xfrm rot="16200000">
            <a:off x="6494712" y="4123771"/>
            <a:ext cx="917028" cy="212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41DE71F6-FDD6-DB4D-9876-F91601DDF4D0}"/>
              </a:ext>
            </a:extLst>
          </p:cNvPr>
          <p:cNvSpPr txBox="1"/>
          <p:nvPr/>
        </p:nvSpPr>
        <p:spPr>
          <a:xfrm>
            <a:off x="7306396" y="4674108"/>
            <a:ext cx="821350" cy="1754326"/>
          </a:xfrm>
          <a:prstGeom prst="rect">
            <a:avLst/>
          </a:prstGeom>
          <a:solidFill>
            <a:schemeClr val="bg1"/>
          </a:solidFill>
          <a:ln>
            <a:solidFill>
              <a:schemeClr val="bg1">
                <a:lumMod val="50000"/>
              </a:schemeClr>
            </a:solidFill>
          </a:ln>
        </p:spPr>
        <p:txBody>
          <a:bodyPr wrap="square" rtlCol="0">
            <a:spAutoFit/>
          </a:bodyPr>
          <a:lstStyle/>
          <a:p>
            <a:pPr algn="ctr"/>
            <a:r>
              <a:rPr lang="en-US" sz="1200" dirty="0"/>
              <a:t>Physical Modeling Phase:</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p:txBody>
      </p:sp>
      <p:sp>
        <p:nvSpPr>
          <p:cNvPr id="68" name="Right Arrow 67">
            <a:extLst>
              <a:ext uri="{FF2B5EF4-FFF2-40B4-BE49-F238E27FC236}">
                <a16:creationId xmlns:a16="http://schemas.microsoft.com/office/drawing/2014/main" id="{5E8F7C9D-AD6B-8041-85F0-AE8B600967C1}"/>
              </a:ext>
            </a:extLst>
          </p:cNvPr>
          <p:cNvSpPr/>
          <p:nvPr/>
        </p:nvSpPr>
        <p:spPr>
          <a:xfrm rot="16200000">
            <a:off x="6837984" y="5192538"/>
            <a:ext cx="917028" cy="212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a:extLst>
              <a:ext uri="{FF2B5EF4-FFF2-40B4-BE49-F238E27FC236}">
                <a16:creationId xmlns:a16="http://schemas.microsoft.com/office/drawing/2014/main" id="{3B8D8842-1A2B-E54D-A248-96E9A9711874}"/>
              </a:ext>
            </a:extLst>
          </p:cNvPr>
          <p:cNvSpPr/>
          <p:nvPr/>
        </p:nvSpPr>
        <p:spPr>
          <a:xfrm rot="5400000">
            <a:off x="7690241" y="5247033"/>
            <a:ext cx="917028" cy="212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C951142-E347-2F42-96D7-6DEC6D51D44A}"/>
              </a:ext>
            </a:extLst>
          </p:cNvPr>
          <p:cNvSpPr/>
          <p:nvPr/>
        </p:nvSpPr>
        <p:spPr>
          <a:xfrm>
            <a:off x="6903135" y="3578334"/>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D571099-EADC-8841-88C8-822ABF74B832}"/>
              </a:ext>
            </a:extLst>
          </p:cNvPr>
          <p:cNvSpPr/>
          <p:nvPr/>
        </p:nvSpPr>
        <p:spPr>
          <a:xfrm>
            <a:off x="8184894" y="5791375"/>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685EC26-653C-974E-818A-05A517E6488B}"/>
              </a:ext>
            </a:extLst>
          </p:cNvPr>
          <p:cNvSpPr txBox="1"/>
          <p:nvPr/>
        </p:nvSpPr>
        <p:spPr>
          <a:xfrm>
            <a:off x="3835536" y="5528671"/>
            <a:ext cx="1408386" cy="923330"/>
          </a:xfrm>
          <a:prstGeom prst="rect">
            <a:avLst/>
          </a:prstGeom>
          <a:noFill/>
        </p:spPr>
        <p:txBody>
          <a:bodyPr wrap="square" rtlCol="0">
            <a:spAutoFit/>
          </a:bodyPr>
          <a:lstStyle/>
          <a:p>
            <a:r>
              <a:rPr lang="en-US" dirty="0"/>
              <a:t>Another</a:t>
            </a:r>
          </a:p>
          <a:p>
            <a:r>
              <a:rPr lang="en-US" dirty="0"/>
              <a:t>researcher’s timeline</a:t>
            </a:r>
          </a:p>
        </p:txBody>
      </p:sp>
      <p:cxnSp>
        <p:nvCxnSpPr>
          <p:cNvPr id="36" name="Straight Connector 35">
            <a:extLst>
              <a:ext uri="{FF2B5EF4-FFF2-40B4-BE49-F238E27FC236}">
                <a16:creationId xmlns:a16="http://schemas.microsoft.com/office/drawing/2014/main" id="{F21D1531-86A3-6749-8A02-F97D592B996F}"/>
              </a:ext>
            </a:extLst>
          </p:cNvPr>
          <p:cNvCxnSpPr>
            <a:cxnSpLocks/>
          </p:cNvCxnSpPr>
          <p:nvPr/>
        </p:nvCxnSpPr>
        <p:spPr>
          <a:xfrm>
            <a:off x="6953226" y="3651562"/>
            <a:ext cx="1455261"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24C3B6-82F1-A940-917D-03F23D271547}"/>
              </a:ext>
            </a:extLst>
          </p:cNvPr>
          <p:cNvCxnSpPr>
            <a:cxnSpLocks/>
          </p:cNvCxnSpPr>
          <p:nvPr/>
        </p:nvCxnSpPr>
        <p:spPr>
          <a:xfrm flipV="1">
            <a:off x="8184894" y="5866222"/>
            <a:ext cx="1204433" cy="2107"/>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1F915CF-95A0-EC42-B05E-490EE011E49D}"/>
              </a:ext>
            </a:extLst>
          </p:cNvPr>
          <p:cNvSpPr/>
          <p:nvPr/>
        </p:nvSpPr>
        <p:spPr>
          <a:xfrm>
            <a:off x="8328492" y="3573491"/>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2C0AEFE-FE90-E14D-8B3B-3E58FB303048}"/>
              </a:ext>
            </a:extLst>
          </p:cNvPr>
          <p:cNvSpPr/>
          <p:nvPr/>
        </p:nvSpPr>
        <p:spPr>
          <a:xfrm>
            <a:off x="9289332" y="5791375"/>
            <a:ext cx="159797" cy="15390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6FBE7A-21FB-D049-A326-827885AB92FD}"/>
              </a:ext>
            </a:extLst>
          </p:cNvPr>
          <p:cNvSpPr txBox="1"/>
          <p:nvPr/>
        </p:nvSpPr>
        <p:spPr>
          <a:xfrm>
            <a:off x="8601655" y="213929"/>
            <a:ext cx="3523089" cy="2308324"/>
          </a:xfrm>
          <a:prstGeom prst="rect">
            <a:avLst/>
          </a:prstGeom>
          <a:noFill/>
        </p:spPr>
        <p:txBody>
          <a:bodyPr wrap="square" rtlCol="0">
            <a:spAutoFit/>
          </a:bodyPr>
          <a:lstStyle/>
          <a:p>
            <a:pPr marL="285750" indent="-285750">
              <a:buFont typeface="Wingdings" pitchFamily="2" charset="2"/>
              <a:buChar char="v"/>
            </a:pPr>
            <a:r>
              <a:rPr lang="en-US" dirty="0"/>
              <a:t>Get PI “commitment” for data publication</a:t>
            </a:r>
          </a:p>
          <a:p>
            <a:pPr marL="285750" indent="-285750">
              <a:buFont typeface="Wingdings" pitchFamily="2" charset="2"/>
              <a:buChar char="v"/>
            </a:pPr>
            <a:r>
              <a:rPr lang="en-US" dirty="0"/>
              <a:t>Loop in DesignSafe team</a:t>
            </a:r>
          </a:p>
          <a:p>
            <a:pPr marL="285750" indent="-285750">
              <a:buFont typeface="Wingdings" pitchFamily="2" charset="2"/>
              <a:buChar char="v"/>
            </a:pPr>
            <a:r>
              <a:rPr lang="en-US" dirty="0"/>
              <a:t>Check in with PI team</a:t>
            </a:r>
          </a:p>
          <a:p>
            <a:pPr marL="285750" indent="-285750">
              <a:buFont typeface="Wingdings" pitchFamily="2" charset="2"/>
              <a:buChar char="v"/>
            </a:pPr>
            <a:r>
              <a:rPr lang="en-US" dirty="0"/>
              <a:t>Increase awareness of tools </a:t>
            </a:r>
          </a:p>
          <a:p>
            <a:pPr marL="742950" lvl="1" indent="-285750">
              <a:buFont typeface="Courier New" panose="02070309020205020404" pitchFamily="49" charset="0"/>
              <a:buChar char="o"/>
            </a:pPr>
            <a:r>
              <a:rPr lang="en-US" dirty="0"/>
              <a:t>Online tutorials</a:t>
            </a:r>
          </a:p>
          <a:p>
            <a:pPr marL="742950" lvl="1" indent="-285750">
              <a:buFont typeface="Courier New" panose="02070309020205020404" pitchFamily="49" charset="0"/>
              <a:buChar char="o"/>
            </a:pPr>
            <a:r>
              <a:rPr lang="en-US" dirty="0"/>
              <a:t>Check list</a:t>
            </a:r>
          </a:p>
          <a:p>
            <a:pPr marL="742950" lvl="1" indent="-285750">
              <a:buFont typeface="Courier New" panose="02070309020205020404" pitchFamily="49" charset="0"/>
              <a:buChar char="o"/>
            </a:pPr>
            <a:r>
              <a:rPr lang="en-US" dirty="0"/>
              <a:t>Publish Your Data Events</a:t>
            </a:r>
          </a:p>
        </p:txBody>
      </p:sp>
      <p:sp>
        <p:nvSpPr>
          <p:cNvPr id="43" name="TextBox 42">
            <a:extLst>
              <a:ext uri="{FF2B5EF4-FFF2-40B4-BE49-F238E27FC236}">
                <a16:creationId xmlns:a16="http://schemas.microsoft.com/office/drawing/2014/main" id="{9CDC6153-A8F3-754D-8B57-D40282774CCA}"/>
              </a:ext>
            </a:extLst>
          </p:cNvPr>
          <p:cNvSpPr txBox="1"/>
          <p:nvPr/>
        </p:nvSpPr>
        <p:spPr>
          <a:xfrm>
            <a:off x="8787109" y="6216925"/>
            <a:ext cx="3122235" cy="369332"/>
          </a:xfrm>
          <a:prstGeom prst="rect">
            <a:avLst/>
          </a:prstGeom>
          <a:noFill/>
        </p:spPr>
        <p:txBody>
          <a:bodyPr wrap="square" rtlCol="0">
            <a:spAutoFit/>
          </a:bodyPr>
          <a:lstStyle/>
          <a:p>
            <a:pPr marL="285750" indent="-285750">
              <a:buFont typeface="Wingdings" pitchFamily="2" charset="2"/>
              <a:buChar char="v"/>
            </a:pPr>
            <a:r>
              <a:rPr lang="en-US" b="1" i="1" dirty="0"/>
              <a:t>Give feedback to your EF! </a:t>
            </a:r>
          </a:p>
        </p:txBody>
      </p:sp>
      <p:pic>
        <p:nvPicPr>
          <p:cNvPr id="3" name="Picture 2">
            <a:extLst>
              <a:ext uri="{FF2B5EF4-FFF2-40B4-BE49-F238E27FC236}">
                <a16:creationId xmlns:a16="http://schemas.microsoft.com/office/drawing/2014/main" id="{9F03FD73-0CAD-2D45-B871-F9F3F52BD3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23461" y="3851265"/>
            <a:ext cx="1515073" cy="392542"/>
          </a:xfrm>
          <a:prstGeom prst="rect">
            <a:avLst/>
          </a:prstGeom>
        </p:spPr>
      </p:pic>
      <p:sp>
        <p:nvSpPr>
          <p:cNvPr id="11" name="Up-Down Arrow 10">
            <a:extLst>
              <a:ext uri="{FF2B5EF4-FFF2-40B4-BE49-F238E27FC236}">
                <a16:creationId xmlns:a16="http://schemas.microsoft.com/office/drawing/2014/main" id="{D8FA519E-791A-114A-9005-3A08B6A43E33}"/>
              </a:ext>
            </a:extLst>
          </p:cNvPr>
          <p:cNvSpPr/>
          <p:nvPr/>
        </p:nvSpPr>
        <p:spPr>
          <a:xfrm>
            <a:off x="8344691" y="3764894"/>
            <a:ext cx="170913" cy="1021236"/>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a:extLst>
              <a:ext uri="{FF2B5EF4-FFF2-40B4-BE49-F238E27FC236}">
                <a16:creationId xmlns:a16="http://schemas.microsoft.com/office/drawing/2014/main" id="{CDD45753-4EA1-004B-933B-A32D99E8E0D0}"/>
              </a:ext>
            </a:extLst>
          </p:cNvPr>
          <p:cNvSpPr/>
          <p:nvPr/>
        </p:nvSpPr>
        <p:spPr>
          <a:xfrm rot="7106256">
            <a:off x="8698222" y="3602134"/>
            <a:ext cx="184631" cy="613366"/>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Down Arrow 45">
            <a:extLst>
              <a:ext uri="{FF2B5EF4-FFF2-40B4-BE49-F238E27FC236}">
                <a16:creationId xmlns:a16="http://schemas.microsoft.com/office/drawing/2014/main" id="{F6C12E7C-57CB-2F41-A42F-3C562839D353}"/>
              </a:ext>
            </a:extLst>
          </p:cNvPr>
          <p:cNvSpPr/>
          <p:nvPr/>
        </p:nvSpPr>
        <p:spPr>
          <a:xfrm>
            <a:off x="9278118" y="4840124"/>
            <a:ext cx="171010" cy="923964"/>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Down Arrow 47">
            <a:extLst>
              <a:ext uri="{FF2B5EF4-FFF2-40B4-BE49-F238E27FC236}">
                <a16:creationId xmlns:a16="http://schemas.microsoft.com/office/drawing/2014/main" id="{466180BC-6137-594C-A0FB-7E819779AE5A}"/>
              </a:ext>
            </a:extLst>
          </p:cNvPr>
          <p:cNvSpPr/>
          <p:nvPr/>
        </p:nvSpPr>
        <p:spPr>
          <a:xfrm rot="2735628" flipH="1">
            <a:off x="9627938" y="5121448"/>
            <a:ext cx="176187" cy="79012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Down Arrow 48">
            <a:extLst>
              <a:ext uri="{FF2B5EF4-FFF2-40B4-BE49-F238E27FC236}">
                <a16:creationId xmlns:a16="http://schemas.microsoft.com/office/drawing/2014/main" id="{592BCD19-8AB9-4040-ADB8-E007AA0662C1}"/>
              </a:ext>
            </a:extLst>
          </p:cNvPr>
          <p:cNvSpPr/>
          <p:nvPr/>
        </p:nvSpPr>
        <p:spPr>
          <a:xfrm rot="2690008">
            <a:off x="8745797" y="4052806"/>
            <a:ext cx="187068" cy="82481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E38131D3-DCA2-B144-93DA-5EA79B3EFD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46104" y="5031529"/>
            <a:ext cx="1515073" cy="392542"/>
          </a:xfrm>
          <a:prstGeom prst="rect">
            <a:avLst/>
          </a:prstGeom>
        </p:spPr>
      </p:pic>
      <p:sp>
        <p:nvSpPr>
          <p:cNvPr id="53" name="Up-Down Arrow 52">
            <a:extLst>
              <a:ext uri="{FF2B5EF4-FFF2-40B4-BE49-F238E27FC236}">
                <a16:creationId xmlns:a16="http://schemas.microsoft.com/office/drawing/2014/main" id="{D797550B-1765-4348-87AA-3D44F9AFCF38}"/>
              </a:ext>
            </a:extLst>
          </p:cNvPr>
          <p:cNvSpPr/>
          <p:nvPr/>
        </p:nvSpPr>
        <p:spPr>
          <a:xfrm rot="7068484" flipH="1">
            <a:off x="9650820" y="4679507"/>
            <a:ext cx="168752" cy="646456"/>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5D8BB424-340A-164A-8171-C7C450A3B1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963701" y="4404172"/>
            <a:ext cx="1057825" cy="274073"/>
          </a:xfrm>
          <a:prstGeom prst="rect">
            <a:avLst/>
          </a:prstGeom>
        </p:spPr>
      </p:pic>
      <p:pic>
        <p:nvPicPr>
          <p:cNvPr id="54" name="Picture 53">
            <a:extLst>
              <a:ext uri="{FF2B5EF4-FFF2-40B4-BE49-F238E27FC236}">
                <a16:creationId xmlns:a16="http://schemas.microsoft.com/office/drawing/2014/main" id="{0945FF97-1E59-5641-A5C2-FE83C52C1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220457" y="5686670"/>
            <a:ext cx="1057825" cy="274073"/>
          </a:xfrm>
          <a:prstGeom prst="rect">
            <a:avLst/>
          </a:prstGeom>
        </p:spPr>
      </p:pic>
    </p:spTree>
    <p:extLst>
      <p:ext uri="{BB962C8B-B14F-4D97-AF65-F5344CB8AC3E}">
        <p14:creationId xmlns:p14="http://schemas.microsoft.com/office/powerpoint/2010/main" val="177016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29171-5196-E54E-A644-13A0BFBCDBF5}"/>
              </a:ext>
            </a:extLst>
          </p:cNvPr>
          <p:cNvSpPr/>
          <p:nvPr/>
        </p:nvSpPr>
        <p:spPr>
          <a:xfrm>
            <a:off x="2596056" y="2666267"/>
            <a:ext cx="7903778" cy="738664"/>
          </a:xfrm>
          <a:prstGeom prst="rect">
            <a:avLst/>
          </a:prstGeom>
        </p:spPr>
        <p:txBody>
          <a:bodyPr wrap="square">
            <a:spAutoFit/>
          </a:bodyPr>
          <a:lstStyle/>
          <a:p>
            <a:pPr>
              <a:spcAft>
                <a:spcPts val="1200"/>
              </a:spcAft>
            </a:pPr>
            <a:r>
              <a:rPr lang="en-US" dirty="0">
                <a:solidFill>
                  <a:srgbClr val="000000"/>
                </a:solidFill>
                <a:latin typeface="Calibri" panose="020F0502020204030204" pitchFamily="34" charset="0"/>
              </a:rPr>
              <a:t>What are the “top 3” </a:t>
            </a:r>
            <a:r>
              <a:rPr lang="en-US" sz="2400" b="1" dirty="0">
                <a:solidFill>
                  <a:srgbClr val="000000"/>
                </a:solidFill>
                <a:latin typeface="Calibri" panose="020F0502020204030204" pitchFamily="34" charset="0"/>
              </a:rPr>
              <a:t>lessons learned </a:t>
            </a:r>
            <a:r>
              <a:rPr lang="en-US" dirty="0">
                <a:solidFill>
                  <a:srgbClr val="000000"/>
                </a:solidFill>
                <a:latin typeface="Calibri" panose="020F0502020204030204" pitchFamily="34" charset="0"/>
              </a:rPr>
              <a:t>or things you would want others to know about the data curation process (getting data published to “DOI” status)?</a:t>
            </a:r>
            <a:endParaRPr lang="en-US" b="0" i="0" u="none" strike="noStrike" dirty="0">
              <a:solidFill>
                <a:srgbClr val="000000"/>
              </a:solidFill>
              <a:effectLst/>
              <a:latin typeface="Calibri" panose="020F0502020204030204" pitchFamily="34" charset="0"/>
            </a:endParaRPr>
          </a:p>
        </p:txBody>
      </p:sp>
      <p:sp>
        <p:nvSpPr>
          <p:cNvPr id="3" name="Rectangle 2">
            <a:extLst>
              <a:ext uri="{FF2B5EF4-FFF2-40B4-BE49-F238E27FC236}">
                <a16:creationId xmlns:a16="http://schemas.microsoft.com/office/drawing/2014/main" id="{89943CBE-52C5-D042-B055-D6FFD9AAEB6D}"/>
              </a:ext>
            </a:extLst>
          </p:cNvPr>
          <p:cNvSpPr/>
          <p:nvPr/>
        </p:nvSpPr>
        <p:spPr>
          <a:xfrm>
            <a:off x="2596056" y="3550604"/>
            <a:ext cx="7903778" cy="1292662"/>
          </a:xfrm>
          <a:prstGeom prst="rect">
            <a:avLst/>
          </a:prstGeom>
        </p:spPr>
        <p:txBody>
          <a:bodyPr wrap="square">
            <a:spAutoFit/>
          </a:bodyPr>
          <a:lstStyle/>
          <a:p>
            <a:pPr>
              <a:spcAft>
                <a:spcPts val="1200"/>
              </a:spcAft>
            </a:pPr>
            <a:r>
              <a:rPr lang="en-US" dirty="0">
                <a:solidFill>
                  <a:srgbClr val="000000"/>
                </a:solidFill>
                <a:latin typeface="Calibri" panose="020F0502020204030204" pitchFamily="34" charset="0"/>
              </a:rPr>
              <a:t>What are the “top 3” </a:t>
            </a:r>
            <a:r>
              <a:rPr lang="en-US" sz="2400" b="1" dirty="0">
                <a:solidFill>
                  <a:srgbClr val="000000"/>
                </a:solidFill>
                <a:latin typeface="Calibri" panose="020F0502020204030204" pitchFamily="34" charset="0"/>
              </a:rPr>
              <a:t>things you wish you had done differently </a:t>
            </a:r>
            <a:r>
              <a:rPr lang="en-US" dirty="0">
                <a:solidFill>
                  <a:srgbClr val="000000"/>
                </a:solidFill>
                <a:latin typeface="Calibri" panose="020F0502020204030204" pitchFamily="34" charset="0"/>
              </a:rPr>
              <a:t>from the start of your funded NSF project, including designing and conducting experiment at HWRL and data archival after ending experiments, to improve the final curated project?</a:t>
            </a:r>
            <a:endParaRPr lang="en-US" b="0" i="0" u="none" strike="noStrike" dirty="0">
              <a:solidFill>
                <a:srgbClr val="000000"/>
              </a:solidFill>
              <a:effectLst/>
              <a:latin typeface="Calibri" panose="020F0502020204030204" pitchFamily="34" charset="0"/>
            </a:endParaRPr>
          </a:p>
        </p:txBody>
      </p:sp>
      <p:sp>
        <p:nvSpPr>
          <p:cNvPr id="4" name="Rectangle 3">
            <a:extLst>
              <a:ext uri="{FF2B5EF4-FFF2-40B4-BE49-F238E27FC236}">
                <a16:creationId xmlns:a16="http://schemas.microsoft.com/office/drawing/2014/main" id="{21D4F89D-2308-B245-B089-03CC3A26B4D0}"/>
              </a:ext>
            </a:extLst>
          </p:cNvPr>
          <p:cNvSpPr/>
          <p:nvPr/>
        </p:nvSpPr>
        <p:spPr>
          <a:xfrm>
            <a:off x="2596056" y="4908624"/>
            <a:ext cx="7903778" cy="738664"/>
          </a:xfrm>
          <a:prstGeom prst="rect">
            <a:avLst/>
          </a:prstGeom>
        </p:spPr>
        <p:txBody>
          <a:bodyPr wrap="square">
            <a:spAutoFit/>
          </a:bodyPr>
          <a:lstStyle/>
          <a:p>
            <a:r>
              <a:rPr lang="en-US" dirty="0">
                <a:solidFill>
                  <a:srgbClr val="000000"/>
                </a:solidFill>
                <a:latin typeface="Calibri" panose="020F0502020204030204" pitchFamily="34" charset="0"/>
              </a:rPr>
              <a:t>Any other </a:t>
            </a:r>
            <a:r>
              <a:rPr lang="en-US" sz="2400" b="1" dirty="0">
                <a:solidFill>
                  <a:srgbClr val="000000"/>
                </a:solidFill>
                <a:latin typeface="Calibri" panose="020F0502020204030204" pitchFamily="34" charset="0"/>
              </a:rPr>
              <a:t>“do’s and don’ts” </a:t>
            </a:r>
            <a:r>
              <a:rPr lang="en-US" dirty="0">
                <a:solidFill>
                  <a:srgbClr val="000000"/>
                </a:solidFill>
                <a:latin typeface="Calibri" panose="020F0502020204030204" pitchFamily="34" charset="0"/>
              </a:rPr>
              <a:t>that would help researchers in publishing their data from HWRL.</a:t>
            </a:r>
            <a:endParaRPr lang="en-US" b="0" i="0" u="none" strike="noStrike"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80CBDA06-77DF-354C-81AB-62136C1D66D3}"/>
              </a:ext>
            </a:extLst>
          </p:cNvPr>
          <p:cNvSpPr txBox="1"/>
          <p:nvPr/>
        </p:nvSpPr>
        <p:spPr>
          <a:xfrm>
            <a:off x="1482814" y="2712433"/>
            <a:ext cx="418704" cy="646331"/>
          </a:xfrm>
          <a:prstGeom prst="rect">
            <a:avLst/>
          </a:prstGeom>
          <a:noFill/>
        </p:spPr>
        <p:txBody>
          <a:bodyPr wrap="none" rtlCol="0">
            <a:spAutoFit/>
          </a:bodyPr>
          <a:lstStyle/>
          <a:p>
            <a:r>
              <a:rPr lang="en-US" sz="3600" dirty="0"/>
              <a:t>1</a:t>
            </a:r>
          </a:p>
        </p:txBody>
      </p:sp>
      <p:sp>
        <p:nvSpPr>
          <p:cNvPr id="6" name="TextBox 5">
            <a:extLst>
              <a:ext uri="{FF2B5EF4-FFF2-40B4-BE49-F238E27FC236}">
                <a16:creationId xmlns:a16="http://schemas.microsoft.com/office/drawing/2014/main" id="{4B51B2DE-D909-8841-8214-F32867F8894A}"/>
              </a:ext>
            </a:extLst>
          </p:cNvPr>
          <p:cNvSpPr txBox="1"/>
          <p:nvPr/>
        </p:nvSpPr>
        <p:spPr>
          <a:xfrm>
            <a:off x="1482814" y="3787556"/>
            <a:ext cx="418704" cy="646331"/>
          </a:xfrm>
          <a:prstGeom prst="rect">
            <a:avLst/>
          </a:prstGeom>
          <a:noFill/>
        </p:spPr>
        <p:txBody>
          <a:bodyPr wrap="none" rtlCol="0">
            <a:spAutoFit/>
          </a:bodyPr>
          <a:lstStyle/>
          <a:p>
            <a:r>
              <a:rPr lang="en-US" sz="3600" dirty="0"/>
              <a:t>2</a:t>
            </a:r>
          </a:p>
        </p:txBody>
      </p:sp>
      <p:sp>
        <p:nvSpPr>
          <p:cNvPr id="7" name="TextBox 6">
            <a:extLst>
              <a:ext uri="{FF2B5EF4-FFF2-40B4-BE49-F238E27FC236}">
                <a16:creationId xmlns:a16="http://schemas.microsoft.com/office/drawing/2014/main" id="{750B7857-141F-9248-A94D-4A5B617034A0}"/>
              </a:ext>
            </a:extLst>
          </p:cNvPr>
          <p:cNvSpPr txBox="1"/>
          <p:nvPr/>
        </p:nvSpPr>
        <p:spPr>
          <a:xfrm>
            <a:off x="1482814" y="4898215"/>
            <a:ext cx="418704" cy="646331"/>
          </a:xfrm>
          <a:prstGeom prst="rect">
            <a:avLst/>
          </a:prstGeom>
          <a:noFill/>
        </p:spPr>
        <p:txBody>
          <a:bodyPr wrap="none" rtlCol="0">
            <a:spAutoFit/>
          </a:bodyPr>
          <a:lstStyle/>
          <a:p>
            <a:r>
              <a:rPr lang="en-US" sz="3600" dirty="0"/>
              <a:t>3</a:t>
            </a:r>
          </a:p>
        </p:txBody>
      </p:sp>
      <p:sp>
        <p:nvSpPr>
          <p:cNvPr id="8" name="TextBox 7">
            <a:extLst>
              <a:ext uri="{FF2B5EF4-FFF2-40B4-BE49-F238E27FC236}">
                <a16:creationId xmlns:a16="http://schemas.microsoft.com/office/drawing/2014/main" id="{2230D51F-6300-7A45-A798-7D428020B1E2}"/>
              </a:ext>
            </a:extLst>
          </p:cNvPr>
          <p:cNvSpPr txBox="1"/>
          <p:nvPr/>
        </p:nvSpPr>
        <p:spPr>
          <a:xfrm>
            <a:off x="1088459" y="478269"/>
            <a:ext cx="9249089" cy="1077218"/>
          </a:xfrm>
          <a:prstGeom prst="rect">
            <a:avLst/>
          </a:prstGeom>
          <a:noFill/>
        </p:spPr>
        <p:txBody>
          <a:bodyPr wrap="square" rtlCol="0">
            <a:spAutoFit/>
          </a:bodyPr>
          <a:lstStyle/>
          <a:p>
            <a:pPr algn="ctr"/>
            <a:r>
              <a:rPr lang="en-US" sz="2800" dirty="0"/>
              <a:t>Long term Solution, Part 2</a:t>
            </a:r>
          </a:p>
          <a:p>
            <a:pPr algn="ctr"/>
            <a:r>
              <a:rPr lang="en-US" sz="3600" dirty="0"/>
              <a:t>Build “Best Practices”</a:t>
            </a:r>
          </a:p>
        </p:txBody>
      </p:sp>
      <p:sp>
        <p:nvSpPr>
          <p:cNvPr id="9" name="TextBox 8">
            <a:extLst>
              <a:ext uri="{FF2B5EF4-FFF2-40B4-BE49-F238E27FC236}">
                <a16:creationId xmlns:a16="http://schemas.microsoft.com/office/drawing/2014/main" id="{7B404297-438C-3045-A7D4-B16EF5F24A51}"/>
              </a:ext>
            </a:extLst>
          </p:cNvPr>
          <p:cNvSpPr txBox="1"/>
          <p:nvPr/>
        </p:nvSpPr>
        <p:spPr>
          <a:xfrm>
            <a:off x="1482814" y="1984279"/>
            <a:ext cx="6536213" cy="461665"/>
          </a:xfrm>
          <a:prstGeom prst="rect">
            <a:avLst/>
          </a:prstGeom>
          <a:noFill/>
        </p:spPr>
        <p:txBody>
          <a:bodyPr wrap="none" rtlCol="0">
            <a:spAutoFit/>
          </a:bodyPr>
          <a:lstStyle/>
          <a:p>
            <a:r>
              <a:rPr lang="en-US" sz="2400" dirty="0"/>
              <a:t>We asked recent researchers for these three things</a:t>
            </a:r>
          </a:p>
        </p:txBody>
      </p:sp>
    </p:spTree>
    <p:extLst>
      <p:ext uri="{BB962C8B-B14F-4D97-AF65-F5344CB8AC3E}">
        <p14:creationId xmlns:p14="http://schemas.microsoft.com/office/powerpoint/2010/main" val="16120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8CEEA3-8463-3D44-A0C6-E712CC401465}"/>
              </a:ext>
            </a:extLst>
          </p:cNvPr>
          <p:cNvSpPr txBox="1"/>
          <p:nvPr/>
        </p:nvSpPr>
        <p:spPr>
          <a:xfrm>
            <a:off x="2005745" y="123429"/>
            <a:ext cx="8180509" cy="584775"/>
          </a:xfrm>
          <a:prstGeom prst="rect">
            <a:avLst/>
          </a:prstGeom>
          <a:noFill/>
        </p:spPr>
        <p:txBody>
          <a:bodyPr wrap="none" rtlCol="0">
            <a:spAutoFit/>
          </a:bodyPr>
          <a:lstStyle/>
          <a:p>
            <a:pPr algn="ctr"/>
            <a:r>
              <a:rPr lang="en-US" sz="3200" dirty="0"/>
              <a:t>Thanks to researchers who provided feedback!! </a:t>
            </a:r>
          </a:p>
        </p:txBody>
      </p:sp>
      <p:graphicFrame>
        <p:nvGraphicFramePr>
          <p:cNvPr id="5" name="Table 4">
            <a:extLst>
              <a:ext uri="{FF2B5EF4-FFF2-40B4-BE49-F238E27FC236}">
                <a16:creationId xmlns:a16="http://schemas.microsoft.com/office/drawing/2014/main" id="{02725A81-37B9-5342-BF52-562AEC32F578}"/>
              </a:ext>
            </a:extLst>
          </p:cNvPr>
          <p:cNvGraphicFramePr>
            <a:graphicFrameLocks noGrp="1"/>
          </p:cNvGraphicFramePr>
          <p:nvPr>
            <p:extLst>
              <p:ext uri="{D42A27DB-BD31-4B8C-83A1-F6EECF244321}">
                <p14:modId xmlns:p14="http://schemas.microsoft.com/office/powerpoint/2010/main" val="10698135"/>
              </p:ext>
            </p:extLst>
          </p:nvPr>
        </p:nvGraphicFramePr>
        <p:xfrm>
          <a:off x="585589" y="749840"/>
          <a:ext cx="11020821" cy="3041451"/>
        </p:xfrm>
        <a:graphic>
          <a:graphicData uri="http://schemas.openxmlformats.org/drawingml/2006/table">
            <a:tbl>
              <a:tblPr firstRow="1" bandRow="1">
                <a:tableStyleId>{5C22544A-7EE6-4342-B048-85BDC9FD1C3A}</a:tableStyleId>
              </a:tblPr>
              <a:tblGrid>
                <a:gridCol w="1947161">
                  <a:extLst>
                    <a:ext uri="{9D8B030D-6E8A-4147-A177-3AD203B41FA5}">
                      <a16:colId xmlns:a16="http://schemas.microsoft.com/office/drawing/2014/main" val="272051744"/>
                    </a:ext>
                  </a:extLst>
                </a:gridCol>
                <a:gridCol w="1805354">
                  <a:extLst>
                    <a:ext uri="{9D8B030D-6E8A-4147-A177-3AD203B41FA5}">
                      <a16:colId xmlns:a16="http://schemas.microsoft.com/office/drawing/2014/main" val="2574008103"/>
                    </a:ext>
                  </a:extLst>
                </a:gridCol>
                <a:gridCol w="1946030">
                  <a:extLst>
                    <a:ext uri="{9D8B030D-6E8A-4147-A177-3AD203B41FA5}">
                      <a16:colId xmlns:a16="http://schemas.microsoft.com/office/drawing/2014/main" val="1629088460"/>
                    </a:ext>
                  </a:extLst>
                </a:gridCol>
                <a:gridCol w="5322276">
                  <a:extLst>
                    <a:ext uri="{9D8B030D-6E8A-4147-A177-3AD203B41FA5}">
                      <a16:colId xmlns:a16="http://schemas.microsoft.com/office/drawing/2014/main" val="2317018641"/>
                    </a:ext>
                  </a:extLst>
                </a:gridCol>
              </a:tblGrid>
              <a:tr h="0">
                <a:tc>
                  <a:txBody>
                    <a:bodyPr/>
                    <a:lstStyle/>
                    <a:p>
                      <a:pPr algn="ctr"/>
                      <a:r>
                        <a:rPr lang="en-US" dirty="0"/>
                        <a:t>Name</a:t>
                      </a:r>
                    </a:p>
                  </a:txBody>
                  <a:tcPr/>
                </a:tc>
                <a:tc>
                  <a:txBody>
                    <a:bodyPr/>
                    <a:lstStyle/>
                    <a:p>
                      <a:pPr algn="ctr"/>
                      <a:r>
                        <a:rPr lang="en-US" dirty="0"/>
                        <a:t>Position</a:t>
                      </a:r>
                    </a:p>
                  </a:txBody>
                  <a:tcPr/>
                </a:tc>
                <a:tc>
                  <a:txBody>
                    <a:bodyPr/>
                    <a:lstStyle/>
                    <a:p>
                      <a:pPr algn="ctr"/>
                      <a:r>
                        <a:rPr lang="en-US" dirty="0"/>
                        <a:t>Affiliation </a:t>
                      </a:r>
                    </a:p>
                  </a:txBody>
                  <a:tcPr/>
                </a:tc>
                <a:tc>
                  <a:txBody>
                    <a:bodyPr/>
                    <a:lstStyle/>
                    <a:p>
                      <a:pPr algn="ctr"/>
                      <a:r>
                        <a:rPr lang="en-US" dirty="0"/>
                        <a:t>DOIs</a:t>
                      </a:r>
                    </a:p>
                  </a:txBody>
                  <a:tcPr/>
                </a:tc>
                <a:extLst>
                  <a:ext uri="{0D108BD9-81ED-4DB2-BD59-A6C34878D82A}">
                    <a16:rowId xmlns:a16="http://schemas.microsoft.com/office/drawing/2014/main" val="3958929393"/>
                  </a:ext>
                </a:extLst>
              </a:tr>
              <a:tr h="370840">
                <a:tc>
                  <a:txBody>
                    <a:bodyPr/>
                    <a:lstStyle/>
                    <a:p>
                      <a:r>
                        <a:rPr lang="en-US" b="0" dirty="0"/>
                        <a:t>Hyoungsu Park</a:t>
                      </a:r>
                    </a:p>
                  </a:txBody>
                  <a:tcPr/>
                </a:tc>
                <a:tc>
                  <a:txBody>
                    <a:bodyPr/>
                    <a:lstStyle/>
                    <a:p>
                      <a:r>
                        <a:rPr lang="en-US" dirty="0"/>
                        <a:t>Asst. Professor</a:t>
                      </a:r>
                    </a:p>
                  </a:txBody>
                  <a:tcPr/>
                </a:tc>
                <a:tc>
                  <a:txBody>
                    <a:bodyPr/>
                    <a:lstStyle/>
                    <a:p>
                      <a:r>
                        <a:rPr lang="en-US" dirty="0"/>
                        <a:t>U. Hawaii</a:t>
                      </a:r>
                    </a:p>
                  </a:txBody>
                  <a:tcPr/>
                </a:tc>
                <a:tc>
                  <a:txBody>
                    <a:bodyPr/>
                    <a:lstStyle/>
                    <a:p>
                      <a:r>
                        <a:rPr lang="en-US" dirty="0"/>
                        <a:t>10.17603/ds2-w6cr-s920;    10.17603/ds2-8evm-1y60</a:t>
                      </a:r>
                    </a:p>
                  </a:txBody>
                  <a:tcPr/>
                </a:tc>
                <a:extLst>
                  <a:ext uri="{0D108BD9-81ED-4DB2-BD59-A6C34878D82A}">
                    <a16:rowId xmlns:a16="http://schemas.microsoft.com/office/drawing/2014/main" val="1283749175"/>
                  </a:ext>
                </a:extLst>
              </a:tr>
              <a:tr h="370840">
                <a:tc>
                  <a:txBody>
                    <a:bodyPr/>
                    <a:lstStyle/>
                    <a:p>
                      <a:r>
                        <a:rPr lang="en-US" b="0" dirty="0"/>
                        <a:t>Shafiq Alam*</a:t>
                      </a:r>
                    </a:p>
                  </a:txBody>
                  <a:tcPr/>
                </a:tc>
                <a:tc>
                  <a:txBody>
                    <a:bodyPr/>
                    <a:lstStyle/>
                    <a:p>
                      <a:r>
                        <a:rPr lang="en-US" dirty="0"/>
                        <a:t>Post-doc</a:t>
                      </a:r>
                    </a:p>
                  </a:txBody>
                  <a:tcPr/>
                </a:tc>
                <a:tc>
                  <a:txBody>
                    <a:bodyPr/>
                    <a:lstStyle/>
                    <a:p>
                      <a:r>
                        <a:rPr lang="en-US" dirty="0"/>
                        <a:t>U. Notre Dame </a:t>
                      </a:r>
                    </a:p>
                  </a:txBody>
                  <a:tcPr/>
                </a:tc>
                <a:tc>
                  <a:txBody>
                    <a:bodyPr/>
                    <a:lstStyle/>
                    <a:p>
                      <a:r>
                        <a:rPr lang="en-US" dirty="0"/>
                        <a:t>10.17603/ds2-v287-t615</a:t>
                      </a:r>
                    </a:p>
                  </a:txBody>
                  <a:tcPr/>
                </a:tc>
                <a:extLst>
                  <a:ext uri="{0D108BD9-81ED-4DB2-BD59-A6C34878D82A}">
                    <a16:rowId xmlns:a16="http://schemas.microsoft.com/office/drawing/2014/main" val="1317057457"/>
                  </a:ext>
                </a:extLst>
              </a:tr>
              <a:tr h="370840">
                <a:tc>
                  <a:txBody>
                    <a:bodyPr/>
                    <a:lstStyle/>
                    <a:p>
                      <a:r>
                        <a:rPr lang="en-US" b="0" dirty="0"/>
                        <a:t>Andrew Kennedy </a:t>
                      </a:r>
                    </a:p>
                  </a:txBody>
                  <a:tcPr/>
                </a:tc>
                <a:tc>
                  <a:txBody>
                    <a:bodyPr/>
                    <a:lstStyle/>
                    <a:p>
                      <a:r>
                        <a:rPr lang="en-US" dirty="0"/>
                        <a:t>Professor</a:t>
                      </a:r>
                    </a:p>
                  </a:txBody>
                  <a:tcPr/>
                </a:tc>
                <a:tc>
                  <a:txBody>
                    <a:bodyPr/>
                    <a:lstStyle/>
                    <a:p>
                      <a:r>
                        <a:rPr lang="en-US" dirty="0"/>
                        <a:t>U. Notre Dame </a:t>
                      </a:r>
                    </a:p>
                  </a:txBody>
                  <a:tcPr/>
                </a:tc>
                <a:tc>
                  <a:txBody>
                    <a:bodyPr/>
                    <a:lstStyle/>
                    <a:p>
                      <a:r>
                        <a:rPr lang="en-US" dirty="0"/>
                        <a:t>10.17603/ds2-8ape-v659</a:t>
                      </a:r>
                    </a:p>
                  </a:txBody>
                  <a:tcPr/>
                </a:tc>
                <a:extLst>
                  <a:ext uri="{0D108BD9-81ED-4DB2-BD59-A6C34878D82A}">
                    <a16:rowId xmlns:a16="http://schemas.microsoft.com/office/drawing/2014/main" val="3831298648"/>
                  </a:ext>
                </a:extLst>
              </a:tr>
              <a:tr h="370840">
                <a:tc>
                  <a:txBody>
                    <a:bodyPr/>
                    <a:lstStyle/>
                    <a:p>
                      <a:r>
                        <a:rPr lang="en-US" b="0" dirty="0"/>
                        <a:t>Tori Tomiczek</a:t>
                      </a:r>
                    </a:p>
                  </a:txBody>
                  <a:tcPr/>
                </a:tc>
                <a:tc>
                  <a:txBody>
                    <a:bodyPr/>
                    <a:lstStyle/>
                    <a:p>
                      <a:r>
                        <a:rPr lang="en-US" dirty="0"/>
                        <a:t>Asst. Professor</a:t>
                      </a:r>
                    </a:p>
                  </a:txBody>
                  <a:tcPr/>
                </a:tc>
                <a:tc>
                  <a:txBody>
                    <a:bodyPr/>
                    <a:lstStyle/>
                    <a:p>
                      <a:r>
                        <a:rPr lang="en-US" dirty="0"/>
                        <a:t>US Naval Academy</a:t>
                      </a:r>
                    </a:p>
                  </a:txBody>
                  <a:tcPr/>
                </a:tc>
                <a:tc>
                  <a:txBody>
                    <a:bodyPr/>
                    <a:lstStyle/>
                    <a:p>
                      <a:r>
                        <a:rPr lang="en-US" dirty="0"/>
                        <a:t>10.17603/ds2-znjw-1f81</a:t>
                      </a:r>
                    </a:p>
                  </a:txBody>
                  <a:tcPr/>
                </a:tc>
                <a:extLst>
                  <a:ext uri="{0D108BD9-81ED-4DB2-BD59-A6C34878D82A}">
                    <a16:rowId xmlns:a16="http://schemas.microsoft.com/office/drawing/2014/main" val="1683939672"/>
                  </a:ext>
                </a:extLst>
              </a:tr>
              <a:tr h="450651">
                <a:tc>
                  <a:txBody>
                    <a:bodyPr/>
                    <a:lstStyle/>
                    <a:p>
                      <a:r>
                        <a:rPr lang="en-US" b="0" dirty="0"/>
                        <a:t>Kiernan Kelty**</a:t>
                      </a:r>
                    </a:p>
                  </a:txBody>
                  <a:tcPr/>
                </a:tc>
                <a:tc>
                  <a:txBody>
                    <a:bodyPr/>
                    <a:lstStyle/>
                    <a:p>
                      <a:r>
                        <a:rPr lang="en-US" dirty="0"/>
                        <a:t>Engineer</a:t>
                      </a:r>
                    </a:p>
                  </a:txBody>
                  <a:tcPr/>
                </a:tc>
                <a:tc>
                  <a:txBody>
                    <a:bodyPr/>
                    <a:lstStyle/>
                    <a:p>
                      <a:r>
                        <a:rPr lang="en-US" dirty="0"/>
                        <a:t>CBEC eco </a:t>
                      </a:r>
                    </a:p>
                  </a:txBody>
                  <a:tcPr/>
                </a:tc>
                <a:tc>
                  <a:txBody>
                    <a:bodyPr/>
                    <a:lstStyle/>
                    <a:p>
                      <a:r>
                        <a:rPr lang="en-US" dirty="0"/>
                        <a:t>10.17603/ds2-j0j1-5827</a:t>
                      </a:r>
                    </a:p>
                  </a:txBody>
                  <a:tcPr/>
                </a:tc>
                <a:extLst>
                  <a:ext uri="{0D108BD9-81ED-4DB2-BD59-A6C34878D82A}">
                    <a16:rowId xmlns:a16="http://schemas.microsoft.com/office/drawing/2014/main" val="2252519777"/>
                  </a:ext>
                </a:extLst>
              </a:tr>
              <a:tr h="370840">
                <a:tc>
                  <a:txBody>
                    <a:bodyPr/>
                    <a:lstStyle/>
                    <a:p>
                      <a:r>
                        <a:rPr lang="en-US" b="0" dirty="0"/>
                        <a:t>Chuan Li*</a:t>
                      </a:r>
                    </a:p>
                  </a:txBody>
                  <a:tcPr/>
                </a:tc>
                <a:tc>
                  <a:txBody>
                    <a:bodyPr/>
                    <a:lstStyle/>
                    <a:p>
                      <a:r>
                        <a:rPr lang="en-US" dirty="0"/>
                        <a:t>Post-doc</a:t>
                      </a:r>
                    </a:p>
                  </a:txBody>
                  <a:tcPr/>
                </a:tc>
                <a:tc>
                  <a:txBody>
                    <a:bodyPr/>
                    <a:lstStyle/>
                    <a:p>
                      <a:r>
                        <a:rPr lang="en-US" dirty="0"/>
                        <a:t>UCLA</a:t>
                      </a:r>
                    </a:p>
                  </a:txBody>
                  <a:tcPr/>
                </a:tc>
                <a:tc>
                  <a:txBody>
                    <a:bodyPr/>
                    <a:lstStyle/>
                    <a:p>
                      <a:r>
                        <a:rPr lang="en-US" dirty="0"/>
                        <a:t>10.17603/ds2-xrre-y741</a:t>
                      </a:r>
                    </a:p>
                  </a:txBody>
                  <a:tcPr/>
                </a:tc>
                <a:extLst>
                  <a:ext uri="{0D108BD9-81ED-4DB2-BD59-A6C34878D82A}">
                    <a16:rowId xmlns:a16="http://schemas.microsoft.com/office/drawing/2014/main" val="1657751884"/>
                  </a:ext>
                </a:extLst>
              </a:tr>
              <a:tr h="370840">
                <a:tc>
                  <a:txBody>
                    <a:bodyPr/>
                    <a:lstStyle/>
                    <a:p>
                      <a:r>
                        <a:rPr lang="en-US" b="0" dirty="0"/>
                        <a:t>Mike Motley</a:t>
                      </a:r>
                    </a:p>
                  </a:txBody>
                  <a:tcPr/>
                </a:tc>
                <a:tc>
                  <a:txBody>
                    <a:bodyPr/>
                    <a:lstStyle/>
                    <a:p>
                      <a:r>
                        <a:rPr lang="en-US" dirty="0"/>
                        <a:t>Assoc. Professor</a:t>
                      </a:r>
                    </a:p>
                  </a:txBody>
                  <a:tcPr/>
                </a:tc>
                <a:tc>
                  <a:txBody>
                    <a:bodyPr/>
                    <a:lstStyle/>
                    <a:p>
                      <a:r>
                        <a:rPr lang="en-US" dirty="0"/>
                        <a:t>U. Washington </a:t>
                      </a:r>
                    </a:p>
                  </a:txBody>
                  <a:tcPr/>
                </a:tc>
                <a:tc>
                  <a:txBody>
                    <a:bodyPr/>
                    <a:lstStyle/>
                    <a:p>
                      <a:r>
                        <a:rPr lang="en-US" dirty="0"/>
                        <a:t>10.17603/ds2-q2w5-0t48;    10.17603/DS2T09V</a:t>
                      </a:r>
                    </a:p>
                  </a:txBody>
                  <a:tcPr/>
                </a:tc>
                <a:extLst>
                  <a:ext uri="{0D108BD9-81ED-4DB2-BD59-A6C34878D82A}">
                    <a16:rowId xmlns:a16="http://schemas.microsoft.com/office/drawing/2014/main" val="2505701205"/>
                  </a:ext>
                </a:extLst>
              </a:tr>
            </a:tbl>
          </a:graphicData>
        </a:graphic>
      </p:graphicFrame>
      <p:sp>
        <p:nvSpPr>
          <p:cNvPr id="3" name="TextBox 2">
            <a:extLst>
              <a:ext uri="{FF2B5EF4-FFF2-40B4-BE49-F238E27FC236}">
                <a16:creationId xmlns:a16="http://schemas.microsoft.com/office/drawing/2014/main" id="{AFA77D75-2B75-374F-9D46-3AD6BF5820C6}"/>
              </a:ext>
            </a:extLst>
          </p:cNvPr>
          <p:cNvSpPr txBox="1"/>
          <p:nvPr/>
        </p:nvSpPr>
        <p:spPr>
          <a:xfrm>
            <a:off x="493247" y="3833389"/>
            <a:ext cx="4849469" cy="584775"/>
          </a:xfrm>
          <a:prstGeom prst="rect">
            <a:avLst/>
          </a:prstGeom>
          <a:noFill/>
        </p:spPr>
        <p:txBody>
          <a:bodyPr wrap="none" rtlCol="0">
            <a:spAutoFit/>
          </a:bodyPr>
          <a:lstStyle/>
          <a:p>
            <a:r>
              <a:rPr lang="en-US" sz="1600" dirty="0"/>
              <a:t>   *post-doc at Oregon State at start of data curation</a:t>
            </a:r>
          </a:p>
          <a:p>
            <a:r>
              <a:rPr lang="en-US" sz="1600" dirty="0"/>
              <a:t>** grad student at Oregon State at start of data curation</a:t>
            </a:r>
          </a:p>
        </p:txBody>
      </p:sp>
      <p:sp>
        <p:nvSpPr>
          <p:cNvPr id="4" name="TextBox 3">
            <a:extLst>
              <a:ext uri="{FF2B5EF4-FFF2-40B4-BE49-F238E27FC236}">
                <a16:creationId xmlns:a16="http://schemas.microsoft.com/office/drawing/2014/main" id="{3124C9DD-A902-4A41-8DFF-ED93EDA67ABD}"/>
              </a:ext>
            </a:extLst>
          </p:cNvPr>
          <p:cNvSpPr txBox="1"/>
          <p:nvPr/>
        </p:nvSpPr>
        <p:spPr>
          <a:xfrm>
            <a:off x="273145" y="5186363"/>
            <a:ext cx="3021478" cy="646331"/>
          </a:xfrm>
          <a:prstGeom prst="rect">
            <a:avLst/>
          </a:prstGeom>
          <a:noFill/>
        </p:spPr>
        <p:txBody>
          <a:bodyPr wrap="square" rtlCol="0">
            <a:spAutoFit/>
          </a:bodyPr>
          <a:lstStyle/>
          <a:p>
            <a:r>
              <a:rPr lang="en-US" dirty="0"/>
              <a:t>Appendix A:  Full responses.   Lots of great information!!</a:t>
            </a:r>
          </a:p>
        </p:txBody>
      </p:sp>
      <p:pic>
        <p:nvPicPr>
          <p:cNvPr id="6" name="Picture 5">
            <a:extLst>
              <a:ext uri="{FF2B5EF4-FFF2-40B4-BE49-F238E27FC236}">
                <a16:creationId xmlns:a16="http://schemas.microsoft.com/office/drawing/2014/main" id="{0CE5A412-FC3B-054F-84DB-8B263B516C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1634" y="4747508"/>
            <a:ext cx="7024776" cy="1987063"/>
          </a:xfrm>
          <a:prstGeom prst="rect">
            <a:avLst/>
          </a:prstGeom>
        </p:spPr>
      </p:pic>
      <p:cxnSp>
        <p:nvCxnSpPr>
          <p:cNvPr id="8" name="Straight Connector 7">
            <a:extLst>
              <a:ext uri="{FF2B5EF4-FFF2-40B4-BE49-F238E27FC236}">
                <a16:creationId xmlns:a16="http://schemas.microsoft.com/office/drawing/2014/main" id="{A6B53C0A-ECCE-2248-8901-EA8031670DC5}"/>
              </a:ext>
            </a:extLst>
          </p:cNvPr>
          <p:cNvCxnSpPr/>
          <p:nvPr/>
        </p:nvCxnSpPr>
        <p:spPr>
          <a:xfrm>
            <a:off x="4581634" y="6637468"/>
            <a:ext cx="7024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820E4FB-521B-0C4A-B61A-063324B556B0}"/>
              </a:ext>
            </a:extLst>
          </p:cNvPr>
          <p:cNvCxnSpPr>
            <a:cxnSpLocks/>
          </p:cNvCxnSpPr>
          <p:nvPr/>
        </p:nvCxnSpPr>
        <p:spPr>
          <a:xfrm flipV="1">
            <a:off x="7363516" y="4664413"/>
            <a:ext cx="4242894" cy="8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306DEB-2F43-9E41-9D08-8DB33BFCC464}"/>
              </a:ext>
            </a:extLst>
          </p:cNvPr>
          <p:cNvCxnSpPr>
            <a:cxnSpLocks/>
          </p:cNvCxnSpPr>
          <p:nvPr/>
        </p:nvCxnSpPr>
        <p:spPr>
          <a:xfrm>
            <a:off x="11606410" y="4664413"/>
            <a:ext cx="0" cy="19730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9928B6-24A5-744A-9BC1-FFC2256E56F1}"/>
              </a:ext>
            </a:extLst>
          </p:cNvPr>
          <p:cNvCxnSpPr>
            <a:cxnSpLocks/>
          </p:cNvCxnSpPr>
          <p:nvPr/>
        </p:nvCxnSpPr>
        <p:spPr>
          <a:xfrm>
            <a:off x="7363516" y="4664413"/>
            <a:ext cx="0" cy="10766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9C2407A-9BF0-7642-936F-E93866A02C9E}"/>
              </a:ext>
            </a:extLst>
          </p:cNvPr>
          <p:cNvCxnSpPr>
            <a:cxnSpLocks/>
            <a:stCxn id="6" idx="1"/>
          </p:cNvCxnSpPr>
          <p:nvPr/>
        </p:nvCxnSpPr>
        <p:spPr>
          <a:xfrm>
            <a:off x="4581634" y="5741040"/>
            <a:ext cx="0" cy="8964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FC97B-0062-534D-B1AC-9D5F3311D2FA}"/>
              </a:ext>
            </a:extLst>
          </p:cNvPr>
          <p:cNvCxnSpPr>
            <a:cxnSpLocks/>
            <a:stCxn id="6" idx="1"/>
          </p:cNvCxnSpPr>
          <p:nvPr/>
        </p:nvCxnSpPr>
        <p:spPr>
          <a:xfrm flipV="1">
            <a:off x="4581634" y="5741039"/>
            <a:ext cx="278188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ight Arrow 24">
            <a:extLst>
              <a:ext uri="{FF2B5EF4-FFF2-40B4-BE49-F238E27FC236}">
                <a16:creationId xmlns:a16="http://schemas.microsoft.com/office/drawing/2014/main" id="{0B9376C8-D31C-F945-AB2F-72355B53556B}"/>
              </a:ext>
            </a:extLst>
          </p:cNvPr>
          <p:cNvSpPr/>
          <p:nvPr/>
        </p:nvSpPr>
        <p:spPr>
          <a:xfrm>
            <a:off x="3294623" y="5256407"/>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067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081D0-A7A6-3649-98C2-EB8B93A3ABAB}"/>
              </a:ext>
            </a:extLst>
          </p:cNvPr>
          <p:cNvSpPr txBox="1"/>
          <p:nvPr/>
        </p:nvSpPr>
        <p:spPr>
          <a:xfrm>
            <a:off x="0" y="0"/>
            <a:ext cx="2229521" cy="461665"/>
          </a:xfrm>
          <a:prstGeom prst="rect">
            <a:avLst/>
          </a:prstGeom>
          <a:noFill/>
        </p:spPr>
        <p:txBody>
          <a:bodyPr wrap="none" rtlCol="0">
            <a:spAutoFit/>
          </a:bodyPr>
          <a:lstStyle/>
          <a:p>
            <a:r>
              <a:rPr lang="en-US" sz="2400" dirty="0"/>
              <a:t>User Responses:</a:t>
            </a:r>
          </a:p>
        </p:txBody>
      </p:sp>
      <p:sp>
        <p:nvSpPr>
          <p:cNvPr id="3" name="Rectangle 2">
            <a:extLst>
              <a:ext uri="{FF2B5EF4-FFF2-40B4-BE49-F238E27FC236}">
                <a16:creationId xmlns:a16="http://schemas.microsoft.com/office/drawing/2014/main" id="{F969DD1F-5634-DA41-8033-C7CDC6951761}"/>
              </a:ext>
            </a:extLst>
          </p:cNvPr>
          <p:cNvSpPr/>
          <p:nvPr/>
        </p:nvSpPr>
        <p:spPr>
          <a:xfrm>
            <a:off x="1595075" y="1621995"/>
            <a:ext cx="9001851" cy="830997"/>
          </a:xfrm>
          <a:prstGeom prst="rect">
            <a:avLst/>
          </a:prstGeom>
          <a:ln>
            <a:solidFill>
              <a:srgbClr val="FF0000"/>
            </a:solidFill>
          </a:ln>
        </p:spPr>
        <p:txBody>
          <a:bodyPr wrap="square">
            <a:spAutoFit/>
          </a:bodyPr>
          <a:lstStyle/>
          <a:p>
            <a:pPr marL="342900" indent="-342900">
              <a:spcAft>
                <a:spcPts val="1000"/>
              </a:spcAft>
              <a:buFont typeface="Arial" panose="020B0604020202020204" pitchFamily="34" charset="0"/>
              <a:buChar char="•"/>
            </a:pPr>
            <a:r>
              <a:rPr lang="en-US" sz="2400" dirty="0"/>
              <a:t>It is so helpful to meet with the DesignSafe curation team early (before starting the curation process). </a:t>
            </a:r>
          </a:p>
        </p:txBody>
      </p:sp>
      <p:sp>
        <p:nvSpPr>
          <p:cNvPr id="4" name="TextBox 3">
            <a:extLst>
              <a:ext uri="{FF2B5EF4-FFF2-40B4-BE49-F238E27FC236}">
                <a16:creationId xmlns:a16="http://schemas.microsoft.com/office/drawing/2014/main" id="{5017745A-91E7-7A4A-87EB-D6442EC90139}"/>
              </a:ext>
            </a:extLst>
          </p:cNvPr>
          <p:cNvSpPr txBox="1"/>
          <p:nvPr/>
        </p:nvSpPr>
        <p:spPr>
          <a:xfrm>
            <a:off x="864978" y="631550"/>
            <a:ext cx="9985426" cy="584775"/>
          </a:xfrm>
          <a:prstGeom prst="rect">
            <a:avLst/>
          </a:prstGeom>
          <a:noFill/>
        </p:spPr>
        <p:txBody>
          <a:bodyPr wrap="none" rtlCol="0">
            <a:spAutoFit/>
          </a:bodyPr>
          <a:lstStyle/>
          <a:p>
            <a:r>
              <a:rPr lang="en-US" sz="3200" dirty="0"/>
              <a:t>#1 Comment:  Talk with Maria and DesignSafe Team (early)</a:t>
            </a:r>
          </a:p>
        </p:txBody>
      </p:sp>
      <p:sp>
        <p:nvSpPr>
          <p:cNvPr id="5" name="Rectangle 4">
            <a:extLst>
              <a:ext uri="{FF2B5EF4-FFF2-40B4-BE49-F238E27FC236}">
                <a16:creationId xmlns:a16="http://schemas.microsoft.com/office/drawing/2014/main" id="{B1F67DE8-CB23-E646-9FE2-FBC8987F8D32}"/>
              </a:ext>
            </a:extLst>
          </p:cNvPr>
          <p:cNvSpPr/>
          <p:nvPr/>
        </p:nvSpPr>
        <p:spPr>
          <a:xfrm>
            <a:off x="1595075" y="2679558"/>
            <a:ext cx="9001851" cy="1200329"/>
          </a:xfrm>
          <a:prstGeom prst="rect">
            <a:avLst/>
          </a:prstGeom>
          <a:ln>
            <a:solidFill>
              <a:srgbClr val="FF0000"/>
            </a:solidFill>
          </a:ln>
        </p:spPr>
        <p:txBody>
          <a:bodyPr wrap="square">
            <a:spAutoFit/>
          </a:bodyPr>
          <a:lstStyle/>
          <a:p>
            <a:pPr marL="342900" indent="-342900">
              <a:spcAft>
                <a:spcPts val="1000"/>
              </a:spcAft>
              <a:buFont typeface="Arial" panose="020B0604020202020204" pitchFamily="34" charset="0"/>
              <a:buChar char="•"/>
            </a:pPr>
            <a:r>
              <a:rPr lang="en-US" sz="2400" dirty="0"/>
              <a:t>I attended office hours with Maria for all data sets that I published, and she gave some fantastic insights about how to organize the data from configurations, events, etc.</a:t>
            </a:r>
          </a:p>
        </p:txBody>
      </p:sp>
      <p:sp>
        <p:nvSpPr>
          <p:cNvPr id="6" name="Rectangle 5">
            <a:extLst>
              <a:ext uri="{FF2B5EF4-FFF2-40B4-BE49-F238E27FC236}">
                <a16:creationId xmlns:a16="http://schemas.microsoft.com/office/drawing/2014/main" id="{DC2EB213-DE6B-2244-86CC-ADB448E672F1}"/>
              </a:ext>
            </a:extLst>
          </p:cNvPr>
          <p:cNvSpPr/>
          <p:nvPr/>
        </p:nvSpPr>
        <p:spPr>
          <a:xfrm>
            <a:off x="1595074" y="4137640"/>
            <a:ext cx="9001851" cy="830997"/>
          </a:xfrm>
          <a:prstGeom prst="rect">
            <a:avLst/>
          </a:prstGeom>
          <a:ln>
            <a:solidFill>
              <a:srgbClr val="FF0000"/>
            </a:solidFill>
          </a:ln>
        </p:spPr>
        <p:txBody>
          <a:bodyPr wrap="square">
            <a:spAutoFit/>
          </a:bodyPr>
          <a:lstStyle/>
          <a:p>
            <a:pPr marL="342900" indent="-342900">
              <a:spcAft>
                <a:spcPts val="1000"/>
              </a:spcAft>
              <a:buFont typeface="Arial" panose="020B0604020202020204" pitchFamily="34" charset="0"/>
              <a:buChar char="•"/>
            </a:pPr>
            <a:r>
              <a:rPr lang="en-US" sz="2400" dirty="0"/>
              <a:t>Ask Maria </a:t>
            </a:r>
            <a:r>
              <a:rPr lang="en-US" sz="2400" dirty="0" err="1"/>
              <a:t>Esteva</a:t>
            </a:r>
            <a:r>
              <a:rPr lang="en-US" sz="2400" dirty="0"/>
              <a:t> to help you publish, and it will go much more easily.</a:t>
            </a:r>
          </a:p>
        </p:txBody>
      </p:sp>
      <p:sp>
        <p:nvSpPr>
          <p:cNvPr id="7" name="Rectangle 6">
            <a:extLst>
              <a:ext uri="{FF2B5EF4-FFF2-40B4-BE49-F238E27FC236}">
                <a16:creationId xmlns:a16="http://schemas.microsoft.com/office/drawing/2014/main" id="{F778B2A5-00E6-C745-96B7-48E7F3B4D0AF}"/>
              </a:ext>
            </a:extLst>
          </p:cNvPr>
          <p:cNvSpPr/>
          <p:nvPr/>
        </p:nvSpPr>
        <p:spPr>
          <a:xfrm>
            <a:off x="1595074" y="5226390"/>
            <a:ext cx="9001851" cy="461665"/>
          </a:xfrm>
          <a:prstGeom prst="rect">
            <a:avLst/>
          </a:prstGeom>
          <a:ln>
            <a:solidFill>
              <a:srgbClr val="FF0000"/>
            </a:solidFill>
          </a:ln>
        </p:spPr>
        <p:txBody>
          <a:bodyPr wrap="square">
            <a:spAutoFit/>
          </a:bodyPr>
          <a:lstStyle/>
          <a:p>
            <a:pPr marL="342900" indent="-342900">
              <a:spcAft>
                <a:spcPts val="1000"/>
              </a:spcAft>
              <a:buFont typeface="Arial" panose="020B0604020202020204" pitchFamily="34" charset="0"/>
              <a:buChar char="•"/>
            </a:pPr>
            <a:r>
              <a:rPr lang="en-US" sz="2400" dirty="0"/>
              <a:t>DO attend office hours to discuss your plan for curation.</a:t>
            </a:r>
          </a:p>
        </p:txBody>
      </p:sp>
    </p:spTree>
    <p:extLst>
      <p:ext uri="{BB962C8B-B14F-4D97-AF65-F5344CB8AC3E}">
        <p14:creationId xmlns:p14="http://schemas.microsoft.com/office/powerpoint/2010/main" val="59112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EF3717D-E296-944C-9E13-3A8E3F0116BF}"/>
              </a:ext>
            </a:extLst>
          </p:cNvPr>
          <p:cNvSpPr txBox="1"/>
          <p:nvPr/>
        </p:nvSpPr>
        <p:spPr>
          <a:xfrm>
            <a:off x="498764" y="249382"/>
            <a:ext cx="8717195" cy="369332"/>
          </a:xfrm>
          <a:prstGeom prst="rect">
            <a:avLst/>
          </a:prstGeom>
          <a:noFill/>
        </p:spPr>
        <p:txBody>
          <a:bodyPr wrap="none" rtlCol="0">
            <a:spAutoFit/>
          </a:bodyPr>
          <a:lstStyle/>
          <a:p>
            <a:r>
              <a:rPr lang="en-US" dirty="0"/>
              <a:t>What are the “carrots” for the user’s?   Thinking about Data Publication, Data Searches, etc. </a:t>
            </a:r>
          </a:p>
        </p:txBody>
      </p:sp>
      <p:pic>
        <p:nvPicPr>
          <p:cNvPr id="13" name="Picture 12">
            <a:extLst>
              <a:ext uri="{FF2B5EF4-FFF2-40B4-BE49-F238E27FC236}">
                <a16:creationId xmlns:a16="http://schemas.microsoft.com/office/drawing/2014/main" id="{987FEC51-34C2-5A4E-82BF-BA80F4195F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254" y="961630"/>
            <a:ext cx="6098664" cy="5148223"/>
          </a:xfrm>
          <a:prstGeom prst="rect">
            <a:avLst/>
          </a:prstGeom>
          <a:ln>
            <a:solidFill>
              <a:schemeClr val="tx1"/>
            </a:solidFill>
          </a:ln>
        </p:spPr>
      </p:pic>
      <p:sp>
        <p:nvSpPr>
          <p:cNvPr id="14" name="TextBox 13">
            <a:extLst>
              <a:ext uri="{FF2B5EF4-FFF2-40B4-BE49-F238E27FC236}">
                <a16:creationId xmlns:a16="http://schemas.microsoft.com/office/drawing/2014/main" id="{983A4E64-9666-0946-B37D-27D3773AE415}"/>
              </a:ext>
            </a:extLst>
          </p:cNvPr>
          <p:cNvSpPr txBox="1"/>
          <p:nvPr/>
        </p:nvSpPr>
        <p:spPr>
          <a:xfrm>
            <a:off x="312717" y="4174176"/>
            <a:ext cx="2473036" cy="369332"/>
          </a:xfrm>
          <a:prstGeom prst="rect">
            <a:avLst/>
          </a:prstGeom>
          <a:solidFill>
            <a:schemeClr val="bg1"/>
          </a:solidFill>
        </p:spPr>
        <p:txBody>
          <a:bodyPr wrap="square" rtlCol="0">
            <a:spAutoFit/>
          </a:bodyPr>
          <a:lstStyle/>
          <a:p>
            <a:r>
              <a:rPr lang="en-US" dirty="0"/>
              <a:t>tsunami debris</a:t>
            </a:r>
          </a:p>
        </p:txBody>
      </p:sp>
      <p:sp>
        <p:nvSpPr>
          <p:cNvPr id="15" name="TextBox 14">
            <a:extLst>
              <a:ext uri="{FF2B5EF4-FFF2-40B4-BE49-F238E27FC236}">
                <a16:creationId xmlns:a16="http://schemas.microsoft.com/office/drawing/2014/main" id="{1553C7E0-B56C-C04A-9F1B-42BDEB19130E}"/>
              </a:ext>
            </a:extLst>
          </p:cNvPr>
          <p:cNvSpPr txBox="1"/>
          <p:nvPr/>
        </p:nvSpPr>
        <p:spPr>
          <a:xfrm>
            <a:off x="6965372" y="1288473"/>
            <a:ext cx="4371109" cy="923330"/>
          </a:xfrm>
          <a:prstGeom prst="rect">
            <a:avLst/>
          </a:prstGeom>
          <a:noFill/>
        </p:spPr>
        <p:txBody>
          <a:bodyPr wrap="square" rtlCol="0">
            <a:spAutoFit/>
          </a:bodyPr>
          <a:lstStyle/>
          <a:p>
            <a:pPr marL="285750" indent="-285750">
              <a:buFont typeface="Arial" panose="020B0604020202020204" pitchFamily="34" charset="0"/>
              <a:buChar char="•"/>
            </a:pPr>
            <a:r>
              <a:rPr lang="en-US" dirty="0"/>
              <a:t>Google </a:t>
            </a:r>
            <a:r>
              <a:rPr lang="en-US" u="sng" dirty="0"/>
              <a:t>Dataset Search </a:t>
            </a:r>
            <a:r>
              <a:rPr lang="en-US" dirty="0"/>
              <a:t>engine. Similar to Google Scholar in that it filters out non-datasets.</a:t>
            </a:r>
          </a:p>
        </p:txBody>
      </p:sp>
      <p:sp>
        <p:nvSpPr>
          <p:cNvPr id="6" name="TextBox 5">
            <a:extLst>
              <a:ext uri="{FF2B5EF4-FFF2-40B4-BE49-F238E27FC236}">
                <a16:creationId xmlns:a16="http://schemas.microsoft.com/office/drawing/2014/main" id="{D7F42738-2E74-3240-8E31-A1830D8370C9}"/>
              </a:ext>
            </a:extLst>
          </p:cNvPr>
          <p:cNvSpPr txBox="1"/>
          <p:nvPr/>
        </p:nvSpPr>
        <p:spPr>
          <a:xfrm>
            <a:off x="7030404" y="3247589"/>
            <a:ext cx="4371109" cy="646331"/>
          </a:xfrm>
          <a:prstGeom prst="rect">
            <a:avLst/>
          </a:prstGeom>
          <a:noFill/>
        </p:spPr>
        <p:txBody>
          <a:bodyPr wrap="square" rtlCol="0">
            <a:spAutoFit/>
          </a:bodyPr>
          <a:lstStyle/>
          <a:p>
            <a:pPr marL="285750" indent="-285750">
              <a:buFont typeface="Arial" panose="020B0604020202020204" pitchFamily="34" charset="0"/>
              <a:buChar char="•"/>
            </a:pPr>
            <a:r>
              <a:rPr lang="en-US" dirty="0"/>
              <a:t>Example:  searching for tsunami debris data sets</a:t>
            </a:r>
          </a:p>
        </p:txBody>
      </p:sp>
      <p:cxnSp>
        <p:nvCxnSpPr>
          <p:cNvPr id="7" name="Straight Connector 6">
            <a:extLst>
              <a:ext uri="{FF2B5EF4-FFF2-40B4-BE49-F238E27FC236}">
                <a16:creationId xmlns:a16="http://schemas.microsoft.com/office/drawing/2014/main" id="{0A97A08B-4DE4-4C47-978D-316D40E81F67}"/>
              </a:ext>
            </a:extLst>
          </p:cNvPr>
          <p:cNvCxnSpPr>
            <a:cxnSpLocks/>
          </p:cNvCxnSpPr>
          <p:nvPr/>
        </p:nvCxnSpPr>
        <p:spPr>
          <a:xfrm flipV="1">
            <a:off x="2014114" y="3429000"/>
            <a:ext cx="5016290" cy="92984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746E986-DAF8-B049-B124-840626E4D80A}"/>
              </a:ext>
            </a:extLst>
          </p:cNvPr>
          <p:cNvSpPr/>
          <p:nvPr/>
        </p:nvSpPr>
        <p:spPr>
          <a:xfrm>
            <a:off x="166254" y="4174175"/>
            <a:ext cx="1849582" cy="3693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662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3850</Words>
  <Application>Microsoft Macintosh PowerPoint</Application>
  <PresentationFormat>Widescreen</PresentationFormat>
  <Paragraphs>287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Cox, Daniel Thomas</dc:creator>
  <cp:lastModifiedBy>Cox, Daniel Thomas</cp:lastModifiedBy>
  <cp:revision>25</cp:revision>
  <dcterms:created xsi:type="dcterms:W3CDTF">2021-12-02T17:29:22Z</dcterms:created>
  <dcterms:modified xsi:type="dcterms:W3CDTF">2022-01-06T19:33:55Z</dcterms:modified>
</cp:coreProperties>
</file>