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9" r:id="rId3"/>
    <p:sldId id="262" r:id="rId4"/>
    <p:sldId id="263" r:id="rId5"/>
    <p:sldId id="257" r:id="rId6"/>
    <p:sldId id="260" r:id="rId7"/>
    <p:sldId id="265" r:id="rId8"/>
    <p:sldId id="266" r:id="rId9"/>
    <p:sldId id="26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484" autoAdjust="0"/>
  </p:normalViewPr>
  <p:slideViewPr>
    <p:cSldViewPr snapToGrid="0">
      <p:cViewPr varScale="1">
        <p:scale>
          <a:sx n="110" d="100"/>
          <a:sy n="110" d="100"/>
        </p:scale>
        <p:origin x="1608" y="57"/>
      </p:cViewPr>
      <p:guideLst/>
    </p:cSldViewPr>
  </p:slideViewPr>
  <p:notesTextViewPr>
    <p:cViewPr>
      <p:scale>
        <a:sx n="1" d="1"/>
        <a:sy n="1" d="1"/>
      </p:scale>
      <p:origin x="0" y="-3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B457-A301-4988-A6FE-E9E751779924}" type="datetimeFigureOut">
              <a:rPr lang="en-US" smtClean="0"/>
              <a:t>9/12/2018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39C0B-EBF1-4164-84D5-B93A8218615D}" type="slidenum">
              <a:rPr lang="en-US" smtClean="0"/>
              <a:t>‹#›</a:t>
            </a:fld>
            <a:endParaRPr lang="en-US"/>
          </a:p>
        </p:txBody>
      </p:sp>
    </p:spTree>
    <p:extLst>
      <p:ext uri="{BB962C8B-B14F-4D97-AF65-F5344CB8AC3E}">
        <p14:creationId xmlns:p14="http://schemas.microsoft.com/office/powerpoint/2010/main" val="56556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This is Lori Peek writing here, and I am so sorry that I cannot be there to join with you today. However, I am teaching a large 420+ student Introduction to Sociology course this semester, and it is during this time block! </a:t>
            </a:r>
          </a:p>
          <a:p>
            <a:endParaRPr lang="en-US" baseline="0" dirty="0" smtClean="0"/>
          </a:p>
          <a:p>
            <a:r>
              <a:rPr lang="en-US" baseline="0" dirty="0" smtClean="0"/>
              <a:t>Please know how grateful I am for Julio, who agreed to offer this brief overview and introduction to CONVERGE, SSEER, and ISEEER. The NSF Program Director for these grants, Robin Dillon-Merrill, is also on the call today and she has kindly offered to help track and respond to any questions or comments.  </a:t>
            </a:r>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1</a:t>
            </a:fld>
            <a:endParaRPr lang="en-US"/>
          </a:p>
        </p:txBody>
      </p:sp>
    </p:spTree>
    <p:extLst>
      <p:ext uri="{BB962C8B-B14F-4D97-AF65-F5344CB8AC3E}">
        <p14:creationId xmlns:p14="http://schemas.microsoft.com/office/powerpoint/2010/main" val="310530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a:t>
            </a:r>
            <a:r>
              <a:rPr lang="en-US" baseline="0" dirty="0" smtClean="0"/>
              <a:t> Julio’s request, the objective of this presentation is to offer a brief introduction to CONVERGE, while also providing an update on the SSEER and ISEEER networks and platforms.</a:t>
            </a:r>
          </a:p>
          <a:p>
            <a:endParaRPr lang="en-US" baseline="0" dirty="0" smtClean="0"/>
          </a:p>
          <a:p>
            <a:r>
              <a:rPr lang="en-US" baseline="0" dirty="0" smtClean="0"/>
              <a:t>First, though, I wanted to note that I have had the honor of serving on the NHERI Scientific Plan Advisory Committee, and also on the NHERI RAPID Facility Scientific Advisory Committee. As such, I have been following the work of NHERI for some time – with great admiration and respect. It is a great pleasure to have this opportunity to share this information with you today.  </a:t>
            </a:r>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2</a:t>
            </a:fld>
            <a:endParaRPr lang="en-US"/>
          </a:p>
        </p:txBody>
      </p:sp>
    </p:spTree>
    <p:extLst>
      <p:ext uri="{BB962C8B-B14F-4D97-AF65-F5344CB8AC3E}">
        <p14:creationId xmlns:p14="http://schemas.microsoft.com/office/powerpoint/2010/main" val="98154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a few words</a:t>
            </a:r>
            <a:r>
              <a:rPr lang="en-US" baseline="0" dirty="0" smtClean="0"/>
              <a:t> on Converge research, which is one of the National Science Foundations “10 Big Ideas”. </a:t>
            </a:r>
          </a:p>
          <a:p>
            <a:endParaRPr lang="en-US" baseline="0" dirty="0" smtClean="0"/>
          </a:p>
          <a:p>
            <a:r>
              <a:rPr lang="en-US" baseline="0" dirty="0" smtClean="0"/>
              <a:t>Please read Slide 3</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3</a:t>
            </a:fld>
            <a:endParaRPr lang="en-US"/>
          </a:p>
        </p:txBody>
      </p:sp>
    </p:spTree>
    <p:extLst>
      <p:ext uri="{BB962C8B-B14F-4D97-AF65-F5344CB8AC3E}">
        <p14:creationId xmlns:p14="http://schemas.microsoft.com/office/powerpoint/2010/main" val="146047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specific instance, convergence is meant to denote </a:t>
            </a:r>
            <a:r>
              <a:rPr lang="en-US" sz="1200" i="1" kern="1200" dirty="0" smtClean="0">
                <a:solidFill>
                  <a:schemeClr val="tx1"/>
                </a:solidFill>
                <a:effectLst/>
                <a:latin typeface="+mn-lt"/>
                <a:ea typeface="+mn-ea"/>
                <a:cs typeface="+mn-cs"/>
              </a:rPr>
              <a:t>a coming together</a:t>
            </a:r>
            <a:r>
              <a:rPr lang="en-US" sz="1200" kern="1200" dirty="0" smtClean="0">
                <a:solidFill>
                  <a:schemeClr val="tx1"/>
                </a:solidFill>
                <a:effectLst/>
                <a:latin typeface="+mn-lt"/>
                <a:ea typeface="+mn-ea"/>
                <a:cs typeface="+mn-cs"/>
              </a:rPr>
              <a:t> of the engineering and social science communities through the NSF-supported extreme events research and reconnaissance networks, as well as the NHERI network. These communities have long been concerned with understanding and reducing hazards losses. The intent of CONVERGE is, in part, to advance the disciplinary and interdisciplinary scientific enterprise, while also to broaden engineering and social science applications.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39C0B-EBF1-4164-84D5-B93A8218615D}" type="slidenum">
              <a:rPr lang="en-US" smtClean="0"/>
              <a:t>4</a:t>
            </a:fld>
            <a:endParaRPr lang="en-US"/>
          </a:p>
        </p:txBody>
      </p:sp>
    </p:spTree>
    <p:extLst>
      <p:ext uri="{BB962C8B-B14F-4D97-AF65-F5344CB8AC3E}">
        <p14:creationId xmlns:p14="http://schemas.microsoft.com/office/powerpoint/2010/main" val="117446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CONVERGE was awarded one month ago to the day by NSF as a research grant. </a:t>
            </a:r>
          </a:p>
          <a:p>
            <a:r>
              <a:rPr lang="en-US" sz="1200" kern="1200" dirty="0" smtClean="0">
                <a:solidFill>
                  <a:schemeClr val="tx1"/>
                </a:solidFill>
                <a:effectLst/>
                <a:latin typeface="+mn-lt"/>
                <a:ea typeface="+mn-ea"/>
                <a:cs typeface="+mn-cs"/>
              </a:rPr>
              <a:t>There are five major tasks that are associated with CONVERGE, including: </a:t>
            </a:r>
          </a:p>
          <a:p>
            <a:r>
              <a:rPr lang="en-US" sz="1200" i="1" kern="1200" dirty="0" smtClean="0">
                <a:solidFill>
                  <a:schemeClr val="tx1"/>
                </a:solidFill>
                <a:effectLst/>
                <a:latin typeface="+mn-lt"/>
                <a:ea typeface="+mn-ea"/>
                <a:cs typeface="+mn-cs"/>
              </a:rPr>
              <a:t>Task 1:</a:t>
            </a:r>
            <a:r>
              <a:rPr lang="en-US" sz="1200" kern="1200" dirty="0" smtClean="0">
                <a:solidFill>
                  <a:schemeClr val="tx1"/>
                </a:solidFill>
                <a:effectLst/>
                <a:latin typeface="+mn-lt"/>
                <a:ea typeface="+mn-ea"/>
                <a:cs typeface="+mn-cs"/>
              </a:rPr>
              <a:t> Create and Support the first-ever Extreme Events Reconnaissance Research Leadership Corps. </a:t>
            </a:r>
          </a:p>
          <a:p>
            <a:r>
              <a:rPr lang="en-US" sz="1200" kern="1200" dirty="0" smtClean="0">
                <a:solidFill>
                  <a:schemeClr val="tx1"/>
                </a:solidFill>
                <a:effectLst/>
                <a:latin typeface="+mn-lt"/>
                <a:ea typeface="+mn-ea"/>
                <a:cs typeface="+mn-cs"/>
              </a:rPr>
              <a:t>This Leadership Corps will include the leaders of GEER (David Frost), </a:t>
            </a:r>
            <a:r>
              <a:rPr lang="en-US" sz="1200" kern="1200" dirty="0" err="1" smtClean="0">
                <a:solidFill>
                  <a:schemeClr val="tx1"/>
                </a:solidFill>
                <a:effectLst/>
                <a:latin typeface="+mn-lt"/>
                <a:ea typeface="+mn-ea"/>
                <a:cs typeface="+mn-cs"/>
              </a:rPr>
              <a:t>StEER</a:t>
            </a:r>
            <a:r>
              <a:rPr lang="en-US" sz="1200" kern="1200" dirty="0" smtClean="0">
                <a:solidFill>
                  <a:schemeClr val="tx1"/>
                </a:solidFill>
                <a:effectLst/>
                <a:latin typeface="+mn-lt"/>
                <a:ea typeface="+mn-ea"/>
                <a:cs typeface="+mn-cs"/>
              </a:rPr>
              <a:t> (Tracy Kijewski-Correa), SSEER, and ISEEER (Lori Peek), RAPID (Joe Wartman and Jeff Berman), </a:t>
            </a:r>
            <a:r>
              <a:rPr lang="en-US" sz="1200" kern="1200" dirty="0" err="1" smtClean="0">
                <a:solidFill>
                  <a:schemeClr val="tx1"/>
                </a:solidFill>
                <a:effectLst/>
                <a:latin typeface="+mn-lt"/>
                <a:ea typeface="+mn-ea"/>
                <a:cs typeface="+mn-cs"/>
              </a:rPr>
              <a:t>DesignSafe</a:t>
            </a:r>
            <a:r>
              <a:rPr lang="en-US" sz="1200" kern="1200" dirty="0" smtClean="0">
                <a:solidFill>
                  <a:schemeClr val="tx1"/>
                </a:solidFill>
                <a:effectLst/>
                <a:latin typeface="+mn-lt"/>
                <a:ea typeface="+mn-ea"/>
                <a:cs typeface="+mn-cs"/>
              </a:rPr>
              <a:t> (Ellen Rathje). </a:t>
            </a:r>
          </a:p>
          <a:p>
            <a:r>
              <a:rPr lang="en-US" sz="1200" kern="1200" dirty="0" smtClean="0">
                <a:solidFill>
                  <a:schemeClr val="tx1"/>
                </a:solidFill>
                <a:effectLst/>
                <a:latin typeface="+mn-lt"/>
                <a:ea typeface="+mn-ea"/>
                <a:cs typeface="+mn-cs"/>
              </a:rPr>
              <a:t>The Leadership Corps is tasked with developing various best practice guidelines for reconnaissance research. </a:t>
            </a:r>
          </a:p>
          <a:p>
            <a:r>
              <a:rPr lang="en-US" sz="1200" kern="1200" dirty="0" smtClean="0">
                <a:solidFill>
                  <a:schemeClr val="tx1"/>
                </a:solidFill>
                <a:effectLst/>
                <a:latin typeface="+mn-lt"/>
                <a:ea typeface="+mn-ea"/>
                <a:cs typeface="+mn-cs"/>
              </a:rPr>
              <a:t>In addition, through CONVERGE, we will be working with the Center for Environmental Journalism at CU Boulder to advance the communications around the science of hazards and disaster research, especially during major deployments.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Task 2:</a:t>
            </a:r>
            <a:r>
              <a:rPr lang="en-US" sz="1200" kern="1200" dirty="0" smtClean="0">
                <a:solidFill>
                  <a:schemeClr val="tx1"/>
                </a:solidFill>
                <a:effectLst/>
                <a:latin typeface="+mn-lt"/>
                <a:ea typeface="+mn-ea"/>
                <a:cs typeface="+mn-cs"/>
              </a:rPr>
              <a:t> Identify, map, and accelerate the training of social science and interdisciplinary researchers through SSEER and ISEEER. </a:t>
            </a:r>
          </a:p>
          <a:p>
            <a:r>
              <a:rPr lang="en-US" sz="1200" kern="1200" dirty="0" smtClean="0">
                <a:solidFill>
                  <a:schemeClr val="tx1"/>
                </a:solidFill>
                <a:effectLst/>
                <a:latin typeface="+mn-lt"/>
                <a:ea typeface="+mn-ea"/>
                <a:cs typeface="+mn-cs"/>
              </a:rPr>
              <a:t>In addition to the identifying and mapping of researchers, we will be developing a variety of training modules through CONVERGE focused on issues such as:</a:t>
            </a:r>
          </a:p>
          <a:p>
            <a:r>
              <a:rPr lang="en-US" sz="1200" kern="1200" dirty="0" smtClean="0">
                <a:solidFill>
                  <a:schemeClr val="tx1"/>
                </a:solidFill>
                <a:effectLst/>
                <a:latin typeface="+mn-lt"/>
                <a:ea typeface="+mn-ea"/>
                <a:cs typeface="+mn-cs"/>
              </a:rPr>
              <a:t>IRB		Ethics		Vulnerable Populations 		Mental Health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Task 3:</a:t>
            </a:r>
            <a:r>
              <a:rPr lang="en-US" sz="1200" kern="1200" dirty="0" smtClean="0">
                <a:solidFill>
                  <a:schemeClr val="tx1"/>
                </a:solidFill>
                <a:effectLst/>
                <a:latin typeface="+mn-lt"/>
                <a:ea typeface="+mn-ea"/>
                <a:cs typeface="+mn-cs"/>
              </a:rPr>
              <a:t> Encourage and fund the deployment of SSEER and ISEEER Researchers – especially with a focus on the most vulnerable people and places. </a:t>
            </a:r>
          </a:p>
          <a:p>
            <a:r>
              <a:rPr lang="en-US" sz="1200" kern="1200" dirty="0" smtClean="0">
                <a:solidFill>
                  <a:schemeClr val="tx1"/>
                </a:solidFill>
                <a:effectLst/>
                <a:latin typeface="+mn-lt"/>
                <a:ea typeface="+mn-ea"/>
                <a:cs typeface="+mn-cs"/>
              </a:rPr>
              <a:t>Task 3 involves a partnership with the Bill Anderson Fund and the NSF INCLUDES Minority Surge Capacity in Disasters group, to ensure that next generation scholars from historically underrepresented groups will have the opportunity to contribute.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Task 4:</a:t>
            </a:r>
            <a:r>
              <a:rPr lang="en-US" sz="1200" kern="1200" dirty="0" smtClean="0">
                <a:solidFill>
                  <a:schemeClr val="tx1"/>
                </a:solidFill>
                <a:effectLst/>
                <a:latin typeface="+mn-lt"/>
                <a:ea typeface="+mn-ea"/>
                <a:cs typeface="+mn-cs"/>
              </a:rPr>
              <a:t> Work with the NHERI RAPID Facility to advance mobile applications for social science and interdisciplinary reconnaissance.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Task 5:</a:t>
            </a:r>
            <a:r>
              <a:rPr lang="en-US" sz="1200" kern="1200" dirty="0" smtClean="0">
                <a:solidFill>
                  <a:schemeClr val="tx1"/>
                </a:solidFill>
                <a:effectLst/>
                <a:latin typeface="+mn-lt"/>
                <a:ea typeface="+mn-ea"/>
                <a:cs typeface="+mn-cs"/>
              </a:rPr>
              <a:t> Collaborate with NHERI </a:t>
            </a:r>
            <a:r>
              <a:rPr lang="en-US" sz="1200" kern="1200" dirty="0" err="1" smtClean="0">
                <a:solidFill>
                  <a:schemeClr val="tx1"/>
                </a:solidFill>
                <a:effectLst/>
                <a:latin typeface="+mn-lt"/>
                <a:ea typeface="+mn-ea"/>
                <a:cs typeface="+mn-cs"/>
              </a:rPr>
              <a:t>DesignSafe</a:t>
            </a:r>
            <a:r>
              <a:rPr lang="en-US" sz="1200" kern="1200" dirty="0" smtClean="0">
                <a:solidFill>
                  <a:schemeClr val="tx1"/>
                </a:solidFill>
                <a:effectLst/>
                <a:latin typeface="+mn-lt"/>
                <a:ea typeface="+mn-ea"/>
                <a:cs typeface="+mn-cs"/>
              </a:rPr>
              <a:t>-Cyberinfrastructure to build a social science and interdisciplinary data model.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interest of time, this presentation will not go into great depth with any one of these tasks, but please know that there are many subtasks and deliverables associated with each one of these tasks.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39C0B-EBF1-4164-84D5-B93A8218615D}" type="slidenum">
              <a:rPr lang="en-US" smtClean="0"/>
              <a:t>5</a:t>
            </a:fld>
            <a:endParaRPr lang="en-US"/>
          </a:p>
        </p:txBody>
      </p:sp>
    </p:spTree>
    <p:extLst>
      <p:ext uri="{BB962C8B-B14F-4D97-AF65-F5344CB8AC3E}">
        <p14:creationId xmlns:p14="http://schemas.microsoft.com/office/powerpoint/2010/main" val="88610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on the prior slide, several</a:t>
            </a:r>
            <a:r>
              <a:rPr lang="en-US" baseline="0" dirty="0" smtClean="0"/>
              <a:t> of the Tasks and Deliverables associated with CONVERGE involve further advancing the Social Science Extreme Events Research and the Interdisciplinary Science and Engineering Extreme Events Research platforms and networks that we are establishing for social science and interdisciplinary research communities. </a:t>
            </a:r>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6</a:t>
            </a:fld>
            <a:endParaRPr lang="en-US"/>
          </a:p>
        </p:txBody>
      </p:sp>
    </p:spTree>
    <p:extLst>
      <p:ext uri="{BB962C8B-B14F-4D97-AF65-F5344CB8AC3E}">
        <p14:creationId xmlns:p14="http://schemas.microsoft.com/office/powerpoint/2010/main" val="19806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interested in learning more about the background and motivation for SSEER, I hope you will read the brief statement from Lori, describing SSEER. The link is at the top of the screen. </a:t>
            </a:r>
          </a:p>
          <a:p>
            <a:endParaRPr lang="en-US" baseline="0" dirty="0" smtClean="0"/>
          </a:p>
          <a:p>
            <a:r>
              <a:rPr lang="en-US" sz="1200" kern="1200" dirty="0" smtClean="0">
                <a:solidFill>
                  <a:schemeClr val="tx1"/>
                </a:solidFill>
                <a:effectLst/>
                <a:latin typeface="+mn-lt"/>
                <a:ea typeface="+mn-ea"/>
                <a:cs typeface="+mn-cs"/>
              </a:rPr>
              <a:t>The form to join SSEER – and the open call to social scientists – has been live since July. Please share the Jon SSEER link with your social science friends and family members! </a:t>
            </a:r>
            <a:r>
              <a:rPr lang="en-US" sz="1200" kern="1200" dirty="0" smtClean="0">
                <a:solidFill>
                  <a:schemeClr val="tx1"/>
                </a:solidFill>
                <a:effectLst/>
                <a:latin typeface="+mn-lt"/>
                <a:ea typeface="+mn-ea"/>
                <a:cs typeface="+mn-cs"/>
                <a:sym typeface="Wingdings" panose="05000000000000000000" pitchFamily="2" charset="2"/>
              </a:rPr>
              <a:t></a:t>
            </a:r>
            <a:r>
              <a:rPr lang="en-US" sz="1200" kern="1200" dirty="0" smtClean="0">
                <a:solidFill>
                  <a:schemeClr val="tx1"/>
                </a:solidFill>
                <a:effectLst/>
                <a:latin typeface="+mn-lt"/>
                <a:ea typeface="+mn-ea"/>
                <a:cs typeface="+mn-cs"/>
              </a:rPr>
              <a:t> </a:t>
            </a:r>
          </a:p>
          <a:p>
            <a:endParaRPr lang="en-US" baseline="0" dirty="0" smtClean="0"/>
          </a:p>
          <a:p>
            <a:r>
              <a:rPr lang="en-US" baseline="0" dirty="0" smtClean="0"/>
              <a:t>As of today, nearly 300 social scientists have completed the SSEER survey. This will lead to the first-ever “census” of the social science hazards and disaster research community, and will also allow us to analyze and share information on the various forms of expertise among the community.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SSEER will also fund rapid reconnaissance efforts led by social scientists and among those working in interdisciplinary teams. </a:t>
            </a:r>
          </a:p>
          <a:p>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7</a:t>
            </a:fld>
            <a:endParaRPr lang="en-US"/>
          </a:p>
        </p:txBody>
      </p:sp>
    </p:spTree>
    <p:extLst>
      <p:ext uri="{BB962C8B-B14F-4D97-AF65-F5344CB8AC3E}">
        <p14:creationId xmlns:p14="http://schemas.microsoft.com/office/powerpoint/2010/main" val="301542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Now that the SSEER survey form is live, a next step is to: </a:t>
            </a:r>
          </a:p>
          <a:p>
            <a:pPr marL="0" indent="0">
              <a:buNone/>
            </a:pPr>
            <a:endParaRPr lang="en-US" dirty="0" smtClean="0"/>
          </a:p>
          <a:p>
            <a:pPr marL="0" indent="0">
              <a:buNone/>
            </a:pPr>
            <a:r>
              <a:rPr lang="en-US" dirty="0" smtClean="0"/>
              <a:t>Open a call for researchers who are </a:t>
            </a:r>
            <a:r>
              <a:rPr lang="en-US" i="1" dirty="0" smtClean="0"/>
              <a:t>interested </a:t>
            </a:r>
            <a:r>
              <a:rPr lang="en-US" dirty="0" smtClean="0"/>
              <a:t>in joining interdisciplinary reconnaissance teams and to </a:t>
            </a:r>
          </a:p>
          <a:p>
            <a:pPr marL="0" indent="0">
              <a:buNone/>
            </a:pPr>
            <a:endParaRPr lang="en-US" dirty="0" smtClean="0"/>
          </a:p>
          <a:p>
            <a:pPr marL="0" indent="0">
              <a:buNone/>
            </a:pPr>
            <a:r>
              <a:rPr lang="en-US" dirty="0" smtClean="0"/>
              <a:t>Develop a database of researchers who have regularly engaged in interdisciplinary hazards and disaster research. </a:t>
            </a:r>
          </a:p>
          <a:p>
            <a:pPr marL="0" indent="0">
              <a:buNone/>
            </a:pPr>
            <a:endParaRPr lang="en-US" dirty="0" smtClean="0"/>
          </a:p>
          <a:p>
            <a:pPr marL="0" indent="0">
              <a:buNone/>
            </a:pPr>
            <a:r>
              <a:rPr lang="en-US" dirty="0" smtClean="0"/>
              <a:t>The Science of Team Science will inform all subsequent modules and resources that are developed to help foster interdisciplinary collaboration.  </a:t>
            </a:r>
          </a:p>
          <a:p>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8</a:t>
            </a:fld>
            <a:endParaRPr lang="en-US"/>
          </a:p>
        </p:txBody>
      </p:sp>
    </p:spTree>
    <p:extLst>
      <p:ext uri="{BB962C8B-B14F-4D97-AF65-F5344CB8AC3E}">
        <p14:creationId xmlns:p14="http://schemas.microsoft.com/office/powerpoint/2010/main" val="147038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your time and attention today,</a:t>
            </a:r>
            <a:r>
              <a:rPr lang="en-US" baseline="0" dirty="0" smtClean="0"/>
              <a:t> and much gratitude to all partners and collaborators, as well as a special thanks to Julio, Robin, and Joy. </a:t>
            </a:r>
          </a:p>
          <a:p>
            <a:endParaRPr lang="en-US" baseline="0" dirty="0" smtClean="0"/>
          </a:p>
          <a:p>
            <a:r>
              <a:rPr lang="en-US" dirty="0" smtClean="0"/>
              <a:t>If you have questions or comments, you</a:t>
            </a:r>
            <a:r>
              <a:rPr lang="en-US" baseline="0" dirty="0" smtClean="0"/>
              <a:t> can contact Lori</a:t>
            </a:r>
            <a:r>
              <a:rPr lang="en-US" dirty="0" smtClean="0"/>
              <a:t> at Lori.Peek@Colorado.edu. </a:t>
            </a:r>
            <a:endParaRPr lang="en-US" dirty="0"/>
          </a:p>
        </p:txBody>
      </p:sp>
      <p:sp>
        <p:nvSpPr>
          <p:cNvPr id="4" name="Slide Number Placeholder 3"/>
          <p:cNvSpPr>
            <a:spLocks noGrp="1"/>
          </p:cNvSpPr>
          <p:nvPr>
            <p:ph type="sldNum" sz="quarter" idx="10"/>
          </p:nvPr>
        </p:nvSpPr>
        <p:spPr/>
        <p:txBody>
          <a:bodyPr/>
          <a:lstStyle/>
          <a:p>
            <a:fld id="{64E39C0B-EBF1-4164-84D5-B93A8218615D}" type="slidenum">
              <a:rPr lang="en-US" smtClean="0"/>
              <a:t>9</a:t>
            </a:fld>
            <a:endParaRPr lang="en-US"/>
          </a:p>
        </p:txBody>
      </p:sp>
    </p:spTree>
    <p:extLst>
      <p:ext uri="{BB962C8B-B14F-4D97-AF65-F5344CB8AC3E}">
        <p14:creationId xmlns:p14="http://schemas.microsoft.com/office/powerpoint/2010/main" val="104365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54E55-0C52-4CE5-ADB3-42DEE245A40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5509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54E55-0C52-4CE5-ADB3-42DEE245A40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156376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54E55-0C52-4CE5-ADB3-42DEE245A40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53781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54E55-0C52-4CE5-ADB3-42DEE245A40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193795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154E55-0C52-4CE5-ADB3-42DEE245A405}"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449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154E55-0C52-4CE5-ADB3-42DEE245A40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41320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154E55-0C52-4CE5-ADB3-42DEE245A405}"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98561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154E55-0C52-4CE5-ADB3-42DEE245A405}"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4361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54E55-0C52-4CE5-ADB3-42DEE245A405}"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249588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54E55-0C52-4CE5-ADB3-42DEE245A40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248674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54E55-0C52-4CE5-ADB3-42DEE245A405}"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A4BEA-9AA4-4B24-93CE-1A1DE403737C}" type="slidenum">
              <a:rPr lang="en-US" smtClean="0"/>
              <a:t>‹#›</a:t>
            </a:fld>
            <a:endParaRPr lang="en-US"/>
          </a:p>
        </p:txBody>
      </p:sp>
    </p:spTree>
    <p:extLst>
      <p:ext uri="{BB962C8B-B14F-4D97-AF65-F5344CB8AC3E}">
        <p14:creationId xmlns:p14="http://schemas.microsoft.com/office/powerpoint/2010/main" val="300845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54E55-0C52-4CE5-ADB3-42DEE245A405}" type="datetimeFigureOut">
              <a:rPr lang="en-US" smtClean="0"/>
              <a:t>9/12/2018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A4BEA-9AA4-4B24-93CE-1A1DE403737C}" type="slidenum">
              <a:rPr lang="en-US" smtClean="0"/>
              <a:t>‹#›</a:t>
            </a:fld>
            <a:endParaRPr lang="en-US"/>
          </a:p>
        </p:txBody>
      </p:sp>
    </p:spTree>
    <p:extLst>
      <p:ext uri="{BB962C8B-B14F-4D97-AF65-F5344CB8AC3E}">
        <p14:creationId xmlns:p14="http://schemas.microsoft.com/office/powerpoint/2010/main" val="307774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Lori.Peek@Colorado.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 y="225112"/>
            <a:ext cx="9143999" cy="2405063"/>
          </a:xfrm>
          <a:prstGeom prst="rect">
            <a:avLst/>
          </a:prstGeom>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3600" b="1" dirty="0" smtClean="0"/>
              <a:t>CONVERGE</a:t>
            </a:r>
          </a:p>
          <a:p>
            <a:pPr>
              <a:defRPr/>
            </a:pPr>
            <a:r>
              <a:rPr lang="en-US" sz="2700" dirty="0" smtClean="0"/>
              <a:t>Coordinated </a:t>
            </a:r>
            <a:r>
              <a:rPr lang="en-US" sz="2700" dirty="0"/>
              <a:t>S</a:t>
            </a:r>
            <a:r>
              <a:rPr lang="en-US" sz="2700" dirty="0" smtClean="0"/>
              <a:t>ocial </a:t>
            </a:r>
            <a:r>
              <a:rPr lang="en-US" sz="2700" dirty="0"/>
              <a:t>S</a:t>
            </a:r>
            <a:r>
              <a:rPr lang="en-US" sz="2700" dirty="0" smtClean="0"/>
              <a:t>cience, Engineering, and Interdisciplinary </a:t>
            </a:r>
            <a:r>
              <a:rPr lang="en-US" sz="2700" dirty="0"/>
              <a:t>E</a:t>
            </a:r>
            <a:r>
              <a:rPr lang="en-US" sz="2700" dirty="0" smtClean="0"/>
              <a:t>xtreme </a:t>
            </a:r>
            <a:r>
              <a:rPr lang="en-US" sz="2700" dirty="0"/>
              <a:t>E</a:t>
            </a:r>
            <a:r>
              <a:rPr lang="en-US" sz="2700" dirty="0" smtClean="0"/>
              <a:t>vents Research</a:t>
            </a:r>
            <a:br>
              <a:rPr lang="en-US" sz="2700" dirty="0" smtClean="0"/>
            </a:br>
            <a:endParaRPr lang="en-US" sz="2700" dirty="0" smtClean="0"/>
          </a:p>
          <a:p>
            <a:pPr>
              <a:defRPr/>
            </a:pPr>
            <a:r>
              <a:rPr lang="en-US" sz="2200" dirty="0" smtClean="0"/>
              <a:t>A National Science Foundation-Natural </a:t>
            </a:r>
            <a:r>
              <a:rPr lang="en-US" sz="2200" dirty="0"/>
              <a:t>H</a:t>
            </a:r>
            <a:r>
              <a:rPr lang="en-US" sz="2200" dirty="0" smtClean="0"/>
              <a:t>azards </a:t>
            </a:r>
            <a:r>
              <a:rPr lang="en-US" sz="2200" dirty="0"/>
              <a:t>E</a:t>
            </a:r>
            <a:r>
              <a:rPr lang="en-US" sz="2200" dirty="0" smtClean="0"/>
              <a:t>ngineering </a:t>
            </a:r>
            <a:r>
              <a:rPr lang="en-US" sz="2200" dirty="0"/>
              <a:t>R</a:t>
            </a:r>
            <a:r>
              <a:rPr lang="en-US" sz="2200" dirty="0" smtClean="0"/>
              <a:t>esearch Infrastructure (NSF-NHERI) Resource</a:t>
            </a:r>
            <a:r>
              <a:rPr lang="en-US" sz="3700" dirty="0" smtClean="0"/>
              <a:t/>
            </a:r>
            <a:br>
              <a:rPr lang="en-US" sz="3700" dirty="0" smtClean="0"/>
            </a:br>
            <a:endParaRPr lang="en-US"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21" y="2137312"/>
            <a:ext cx="1482389"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a:xfrm>
            <a:off x="-1" y="5487473"/>
            <a:ext cx="9143999" cy="1370527"/>
          </a:xfrm>
          <a:prstGeom prst="rect">
            <a:avLst/>
          </a:prstGeom>
        </p:spPr>
        <p:txBody>
          <a:bodyPr>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2200" dirty="0" smtClean="0"/>
              <a:t>Lori Peek, Ph.D. </a:t>
            </a:r>
          </a:p>
          <a:p>
            <a:pPr>
              <a:defRPr/>
            </a:pPr>
            <a:r>
              <a:rPr lang="en-US" sz="2200" dirty="0" smtClean="0"/>
              <a:t>Professor, Department of Sociology </a:t>
            </a:r>
          </a:p>
          <a:p>
            <a:pPr>
              <a:defRPr/>
            </a:pPr>
            <a:r>
              <a:rPr lang="en-US" sz="2200" dirty="0" smtClean="0"/>
              <a:t>Director, Natural Hazards Center</a:t>
            </a:r>
          </a:p>
          <a:p>
            <a:pPr>
              <a:defRPr/>
            </a:pPr>
            <a:r>
              <a:rPr lang="en-US" sz="2200" dirty="0" smtClean="0"/>
              <a:t>University of Colorado Boulder</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96" y="5994229"/>
            <a:ext cx="1434378" cy="612099"/>
          </a:xfrm>
          <a:prstGeom prst="rect">
            <a:avLst/>
          </a:prstGeom>
        </p:spPr>
      </p:pic>
      <p:sp>
        <p:nvSpPr>
          <p:cNvPr id="12" name="AutoShape 2" descr="Image result for cu bould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stretch>
            <a:fillRect/>
          </a:stretch>
        </p:blipFill>
        <p:spPr>
          <a:xfrm>
            <a:off x="7480416" y="5808261"/>
            <a:ext cx="984033" cy="98403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7935" y="2437167"/>
            <a:ext cx="6504193" cy="2566988"/>
          </a:xfrm>
          <a:prstGeom prst="rect">
            <a:avLst/>
          </a:prstGeom>
        </p:spPr>
      </p:pic>
    </p:spTree>
    <p:extLst>
      <p:ext uri="{BB962C8B-B14F-4D97-AF65-F5344CB8AC3E}">
        <p14:creationId xmlns:p14="http://schemas.microsoft.com/office/powerpoint/2010/main" val="217418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a:t>
            </a:r>
            <a:endParaRPr lang="en-US" b="1" dirty="0"/>
          </a:p>
        </p:txBody>
      </p:sp>
      <p:sp>
        <p:nvSpPr>
          <p:cNvPr id="3" name="Content Placeholder 2"/>
          <p:cNvSpPr>
            <a:spLocks noGrp="1"/>
          </p:cNvSpPr>
          <p:nvPr>
            <p:ph idx="1"/>
          </p:nvPr>
        </p:nvSpPr>
        <p:spPr/>
        <p:txBody>
          <a:bodyPr/>
          <a:lstStyle/>
          <a:p>
            <a:r>
              <a:rPr lang="en-US" dirty="0" smtClean="0"/>
              <a:t>Brief Introduction to CONVERGE </a:t>
            </a:r>
          </a:p>
          <a:p>
            <a:r>
              <a:rPr lang="en-US" dirty="0" smtClean="0"/>
              <a:t>Update on SSEER </a:t>
            </a:r>
          </a:p>
          <a:p>
            <a:r>
              <a:rPr lang="en-US" dirty="0" smtClean="0"/>
              <a:t>Overview of ISEEER </a:t>
            </a:r>
            <a:endParaRPr lang="en-US" dirty="0"/>
          </a:p>
        </p:txBody>
      </p:sp>
    </p:spTree>
    <p:extLst>
      <p:ext uri="{BB962C8B-B14F-4D97-AF65-F5344CB8AC3E}">
        <p14:creationId xmlns:p14="http://schemas.microsoft.com/office/powerpoint/2010/main" val="237171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Convergence? </a:t>
            </a:r>
            <a:endParaRPr lang="en-US" b="1" dirty="0"/>
          </a:p>
        </p:txBody>
      </p:sp>
      <p:sp>
        <p:nvSpPr>
          <p:cNvPr id="3" name="Content Placeholder 2"/>
          <p:cNvSpPr>
            <a:spLocks noGrp="1"/>
          </p:cNvSpPr>
          <p:nvPr>
            <p:ph idx="1"/>
          </p:nvPr>
        </p:nvSpPr>
        <p:spPr>
          <a:xfrm>
            <a:off x="721063" y="1543523"/>
            <a:ext cx="7886700" cy="4351338"/>
          </a:xfrm>
        </p:spPr>
        <p:txBody>
          <a:bodyPr>
            <a:normAutofit/>
          </a:bodyPr>
          <a:lstStyle/>
          <a:p>
            <a:pPr marL="0" indent="0">
              <a:buNone/>
            </a:pPr>
            <a:r>
              <a:rPr lang="en-US" dirty="0" smtClean="0"/>
              <a:t>Convergence </a:t>
            </a:r>
            <a:r>
              <a:rPr lang="en-US" dirty="0"/>
              <a:t>research tends to be driven by a specific and compelling problem—such as rising disaster losses—and it </a:t>
            </a:r>
            <a:r>
              <a:rPr lang="en-US" i="1" dirty="0">
                <a:solidFill>
                  <a:schemeClr val="accent2"/>
                </a:solidFill>
              </a:rPr>
              <a:t>requires the integration of knowledge, theories, methods, and expertise from different disciplines</a:t>
            </a:r>
            <a:r>
              <a:rPr lang="en-US" dirty="0"/>
              <a:t>—such as within the social sciences and engineering—to achieve scientific breakthroughs that otherwise would not be possible. Convergence research is designed to </a:t>
            </a:r>
            <a:r>
              <a:rPr lang="en-US" i="1" dirty="0">
                <a:solidFill>
                  <a:schemeClr val="accent2"/>
                </a:solidFill>
              </a:rPr>
              <a:t>catalyze scientific discovery </a:t>
            </a:r>
            <a:r>
              <a:rPr lang="en-US" dirty="0"/>
              <a:t>and innovation while also </a:t>
            </a:r>
            <a:r>
              <a:rPr lang="en-US" dirty="0">
                <a:solidFill>
                  <a:schemeClr val="accent2"/>
                </a:solidFill>
              </a:rPr>
              <a:t>helping to solve complex societal issues and environmental </a:t>
            </a:r>
            <a:r>
              <a:rPr lang="en-US" dirty="0" smtClean="0">
                <a:solidFill>
                  <a:schemeClr val="accent2"/>
                </a:solidFill>
              </a:rPr>
              <a:t>challenges</a:t>
            </a:r>
            <a:r>
              <a:rPr lang="en-US" dirty="0" smtClean="0"/>
              <a:t> </a:t>
            </a:r>
            <a:r>
              <a:rPr lang="en-US" dirty="0"/>
              <a:t>(see National Research Council 2014). </a:t>
            </a:r>
          </a:p>
          <a:p>
            <a:pPr marL="0" indent="0">
              <a:buNone/>
            </a:pPr>
            <a:endParaRPr lang="en-US" dirty="0"/>
          </a:p>
        </p:txBody>
      </p:sp>
    </p:spTree>
    <p:extLst>
      <p:ext uri="{BB962C8B-B14F-4D97-AF65-F5344CB8AC3E}">
        <p14:creationId xmlns:p14="http://schemas.microsoft.com/office/powerpoint/2010/main" val="108897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Convergence? </a:t>
            </a:r>
            <a:endParaRPr lang="en-US" b="1" dirty="0"/>
          </a:p>
        </p:txBody>
      </p:sp>
      <p:sp>
        <p:nvSpPr>
          <p:cNvPr id="4" name="Content Placeholder 3"/>
          <p:cNvSpPr>
            <a:spLocks noGrp="1"/>
          </p:cNvSpPr>
          <p:nvPr>
            <p:ph idx="1"/>
          </p:nvPr>
        </p:nvSpPr>
        <p:spPr>
          <a:xfrm>
            <a:off x="784292" y="1690689"/>
            <a:ext cx="7886700" cy="4351338"/>
          </a:xfrm>
        </p:spPr>
        <p:txBody>
          <a:bodyPr/>
          <a:lstStyle/>
          <a:p>
            <a:pPr marL="0" indent="0">
              <a:buNone/>
            </a:pPr>
            <a:r>
              <a:rPr lang="en-US" dirty="0" smtClean="0"/>
              <a:t>Convergence represents </a:t>
            </a:r>
            <a:r>
              <a:rPr lang="en-US" i="1" dirty="0" smtClean="0"/>
              <a:t>a coming together </a:t>
            </a:r>
            <a:r>
              <a:rPr lang="en-US" dirty="0" smtClean="0"/>
              <a:t>– for the first time – of the NSF-EER platforms and the NHERI facilities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527" y="3186195"/>
            <a:ext cx="6777160" cy="2674719"/>
          </a:xfrm>
          <a:prstGeom prst="rect">
            <a:avLst/>
          </a:prstGeom>
        </p:spPr>
      </p:pic>
    </p:spTree>
    <p:extLst>
      <p:ext uri="{BB962C8B-B14F-4D97-AF65-F5344CB8AC3E}">
        <p14:creationId xmlns:p14="http://schemas.microsoft.com/office/powerpoint/2010/main" val="305969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19050"/>
            <a:ext cx="9143999" cy="1780567"/>
          </a:xfrm>
          <a:prstGeom prst="rect">
            <a:avLst/>
          </a:prstGeom>
        </p:spPr>
        <p:txBody>
          <a:bodyPr>
            <a:normAutofit fontScale="75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2700" b="1" dirty="0" smtClean="0"/>
              <a:t>CONVERGE</a:t>
            </a:r>
          </a:p>
          <a:p>
            <a:pPr>
              <a:defRPr/>
            </a:pPr>
            <a:r>
              <a:rPr lang="en-US" sz="2700" dirty="0" smtClean="0"/>
              <a:t>Coordinated </a:t>
            </a:r>
            <a:r>
              <a:rPr lang="en-US" sz="2700" dirty="0"/>
              <a:t>S</a:t>
            </a:r>
            <a:r>
              <a:rPr lang="en-US" sz="2700" dirty="0" smtClean="0"/>
              <a:t>ocial </a:t>
            </a:r>
            <a:r>
              <a:rPr lang="en-US" sz="2700" dirty="0"/>
              <a:t>S</a:t>
            </a:r>
            <a:r>
              <a:rPr lang="en-US" sz="2700" dirty="0" smtClean="0"/>
              <a:t>cience, Engineering, and Interdisciplinary </a:t>
            </a:r>
            <a:r>
              <a:rPr lang="en-US" sz="2700" dirty="0"/>
              <a:t>E</a:t>
            </a:r>
            <a:r>
              <a:rPr lang="en-US" sz="2700" dirty="0" smtClean="0"/>
              <a:t>xtreme </a:t>
            </a:r>
            <a:r>
              <a:rPr lang="en-US" sz="2700" dirty="0"/>
              <a:t>E</a:t>
            </a:r>
            <a:r>
              <a:rPr lang="en-US" sz="2700" dirty="0" smtClean="0"/>
              <a:t>vents Research</a:t>
            </a:r>
            <a:br>
              <a:rPr lang="en-US" sz="2700" dirty="0" smtClean="0"/>
            </a:br>
            <a:endParaRPr lang="en-US" sz="2700" dirty="0" smtClean="0"/>
          </a:p>
          <a:p>
            <a:pPr>
              <a:defRPr/>
            </a:pPr>
            <a:r>
              <a:rPr lang="en-US" sz="2100" dirty="0" smtClean="0"/>
              <a:t>A National Science Foundation-Natural </a:t>
            </a:r>
            <a:r>
              <a:rPr lang="en-US" sz="2100" dirty="0"/>
              <a:t>H</a:t>
            </a:r>
            <a:r>
              <a:rPr lang="en-US" sz="2100" dirty="0" smtClean="0"/>
              <a:t>azards </a:t>
            </a:r>
            <a:r>
              <a:rPr lang="en-US" sz="2100" dirty="0"/>
              <a:t>E</a:t>
            </a:r>
            <a:r>
              <a:rPr lang="en-US" sz="2100" dirty="0" smtClean="0"/>
              <a:t>ngineering </a:t>
            </a:r>
            <a:r>
              <a:rPr lang="en-US" sz="2100" dirty="0"/>
              <a:t>R</a:t>
            </a:r>
            <a:r>
              <a:rPr lang="en-US" sz="2100" dirty="0" smtClean="0"/>
              <a:t>esearch Infrastructure (NSF-NHERI) Resource</a:t>
            </a:r>
            <a:r>
              <a:rPr lang="en-US" sz="3700" dirty="0" smtClean="0"/>
              <a:t/>
            </a:r>
            <a:br>
              <a:rPr lang="en-US" sz="3700"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r="5029" b="6516"/>
          <a:stretch>
            <a:fillRect/>
          </a:stretch>
        </p:blipFill>
        <p:spPr bwMode="auto">
          <a:xfrm>
            <a:off x="115888" y="1072407"/>
            <a:ext cx="7914816" cy="56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205" y="1072407"/>
            <a:ext cx="1403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24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 y="225112"/>
            <a:ext cx="9143999" cy="2405063"/>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3600" b="1" dirty="0" smtClean="0"/>
              <a:t>Update on SSEER and ISEEER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308" y="1269915"/>
            <a:ext cx="2212718" cy="30978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001" y="1407975"/>
            <a:ext cx="1493995" cy="2821684"/>
          </a:xfrm>
          <a:prstGeom prst="rect">
            <a:avLst/>
          </a:prstGeom>
        </p:spPr>
      </p:pic>
      <p:sp>
        <p:nvSpPr>
          <p:cNvPr id="12" name="AutoShape 2" descr="Image result for cu bould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472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93" y="258238"/>
            <a:ext cx="2212718" cy="3097804"/>
          </a:xfrm>
          <a:prstGeom prst="rect">
            <a:avLst/>
          </a:prstGeom>
        </p:spPr>
      </p:pic>
      <p:sp>
        <p:nvSpPr>
          <p:cNvPr id="3" name="Content Placeholder 2"/>
          <p:cNvSpPr txBox="1">
            <a:spLocks/>
          </p:cNvSpPr>
          <p:nvPr/>
        </p:nvSpPr>
        <p:spPr>
          <a:xfrm>
            <a:off x="2220183" y="258238"/>
            <a:ext cx="6710869" cy="633423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Please read this brief statement: “A Call to </a:t>
            </a:r>
            <a:r>
              <a:rPr lang="en-US" dirty="0"/>
              <a:t>Social Scientists</a:t>
            </a:r>
            <a:r>
              <a:rPr lang="en-US" dirty="0" smtClean="0"/>
              <a:t>” for more background and context on SSEER (</a:t>
            </a:r>
            <a:r>
              <a:rPr lang="en-US" dirty="0" smtClean="0">
                <a:solidFill>
                  <a:schemeClr val="accent2"/>
                </a:solidFill>
              </a:rPr>
              <a:t>hazards.colorado.edu/news/director/a-call-to-social-scientists</a:t>
            </a:r>
            <a:r>
              <a:rPr lang="en-US" dirty="0"/>
              <a:t>)</a:t>
            </a:r>
            <a:r>
              <a:rPr lang="en-US" dirty="0" smtClean="0"/>
              <a:t> </a:t>
            </a:r>
          </a:p>
          <a:p>
            <a:pPr marL="0" indent="0">
              <a:buNone/>
            </a:pPr>
            <a:endParaRPr lang="en-US" dirty="0"/>
          </a:p>
          <a:p>
            <a:pPr marL="0" indent="0">
              <a:buNone/>
            </a:pPr>
            <a:r>
              <a:rPr lang="en-US" dirty="0" smtClean="0"/>
              <a:t>The form to join SSEER has been live since July (</a:t>
            </a:r>
            <a:r>
              <a:rPr lang="en-US" dirty="0" smtClean="0">
                <a:solidFill>
                  <a:schemeClr val="accent2"/>
                </a:solidFill>
              </a:rPr>
              <a:t>hazards.colorado.edu/join-SSEER</a:t>
            </a:r>
            <a:r>
              <a:rPr lang="en-US" dirty="0" smtClean="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At present, nearly 300 social scientists have completed the 7-minute survey! This information will allow us to generate the first census of the social science hazards and disaster community, while also sharing more detailed information about the diverse disciplinary, methodological, and topical forms of expertise in the community.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SSEER will also fund rapid reconnaissance efforts led by social scientists and among those working in interdisciplinary teams. </a:t>
            </a:r>
            <a:endParaRPr lang="en-US" dirty="0"/>
          </a:p>
        </p:txBody>
      </p:sp>
    </p:spTree>
    <p:extLst>
      <p:ext uri="{BB962C8B-B14F-4D97-AF65-F5344CB8AC3E}">
        <p14:creationId xmlns:p14="http://schemas.microsoft.com/office/powerpoint/2010/main" val="411114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28850" y="447927"/>
            <a:ext cx="6710869" cy="569509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Now that the SSEER survey form is live, a next step is to: </a:t>
            </a:r>
          </a:p>
          <a:p>
            <a:pPr marL="0" indent="0">
              <a:buNone/>
            </a:pPr>
            <a:endParaRPr lang="en-US" dirty="0"/>
          </a:p>
          <a:p>
            <a:pPr marL="0" indent="0">
              <a:buNone/>
            </a:pPr>
            <a:r>
              <a:rPr lang="en-US" dirty="0" smtClean="0"/>
              <a:t>Open a call for researchers who are </a:t>
            </a:r>
            <a:r>
              <a:rPr lang="en-US" i="1" dirty="0" smtClean="0"/>
              <a:t>interested </a:t>
            </a:r>
            <a:r>
              <a:rPr lang="en-US" dirty="0" smtClean="0"/>
              <a:t>in joining interdisciplinary reconnaissance teams and to </a:t>
            </a:r>
          </a:p>
          <a:p>
            <a:pPr marL="0" indent="0">
              <a:buNone/>
            </a:pPr>
            <a:endParaRPr lang="en-US" dirty="0"/>
          </a:p>
          <a:p>
            <a:pPr marL="0" indent="0">
              <a:buNone/>
            </a:pPr>
            <a:r>
              <a:rPr lang="en-US" dirty="0" smtClean="0"/>
              <a:t>Develop a database of researchers who have regularly engaged in interdisciplinary hazards and disaster research. </a:t>
            </a:r>
          </a:p>
          <a:p>
            <a:pPr marL="0" indent="0">
              <a:buNone/>
            </a:pPr>
            <a:endParaRPr lang="en-US" dirty="0"/>
          </a:p>
          <a:p>
            <a:pPr marL="0" indent="0">
              <a:buNone/>
            </a:pPr>
            <a:r>
              <a:rPr lang="en-US" dirty="0" smtClean="0"/>
              <a:t>The </a:t>
            </a:r>
            <a:r>
              <a:rPr lang="en-US" dirty="0" smtClean="0">
                <a:solidFill>
                  <a:schemeClr val="accent2"/>
                </a:solidFill>
              </a:rPr>
              <a:t>Science of Team Science </a:t>
            </a:r>
            <a:r>
              <a:rPr lang="en-US" dirty="0" smtClean="0"/>
              <a:t>will inform all subsequent modules and resources that are developed to help foster interdisciplinary collaboration.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80" y="447927"/>
            <a:ext cx="1493995" cy="2821684"/>
          </a:xfrm>
          <a:prstGeom prst="rect">
            <a:avLst/>
          </a:prstGeom>
        </p:spPr>
      </p:pic>
    </p:spTree>
    <p:extLst>
      <p:ext uri="{BB962C8B-B14F-4D97-AF65-F5344CB8AC3E}">
        <p14:creationId xmlns:p14="http://schemas.microsoft.com/office/powerpoint/2010/main" val="25076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 y="225112"/>
            <a:ext cx="9143999" cy="2405063"/>
          </a:xfrm>
          <a:prstGeom prst="rect">
            <a:avLst/>
          </a:prstGeom>
        </p:spPr>
        <p:txBody>
          <a:bodyPr>
            <a:normAutofit fontScale="825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3600" b="1" dirty="0" smtClean="0"/>
              <a:t>CONVERGE</a:t>
            </a:r>
          </a:p>
          <a:p>
            <a:pPr>
              <a:defRPr/>
            </a:pPr>
            <a:r>
              <a:rPr lang="en-US" sz="2700" dirty="0" smtClean="0"/>
              <a:t>Coordinated </a:t>
            </a:r>
            <a:r>
              <a:rPr lang="en-US" sz="2700" dirty="0"/>
              <a:t>S</a:t>
            </a:r>
            <a:r>
              <a:rPr lang="en-US" sz="2700" dirty="0" smtClean="0"/>
              <a:t>ocial </a:t>
            </a:r>
            <a:r>
              <a:rPr lang="en-US" sz="2700" dirty="0"/>
              <a:t>S</a:t>
            </a:r>
            <a:r>
              <a:rPr lang="en-US" sz="2700" dirty="0" smtClean="0"/>
              <a:t>cience, Engineering, and Interdisciplinary </a:t>
            </a:r>
            <a:r>
              <a:rPr lang="en-US" sz="2700" dirty="0"/>
              <a:t>E</a:t>
            </a:r>
            <a:r>
              <a:rPr lang="en-US" sz="2700" dirty="0" smtClean="0"/>
              <a:t>xtreme </a:t>
            </a:r>
            <a:r>
              <a:rPr lang="en-US" sz="2700" dirty="0"/>
              <a:t>E</a:t>
            </a:r>
            <a:r>
              <a:rPr lang="en-US" sz="2700" dirty="0" smtClean="0"/>
              <a:t>vents Research</a:t>
            </a:r>
            <a:br>
              <a:rPr lang="en-US" sz="2700" dirty="0" smtClean="0"/>
            </a:br>
            <a:endParaRPr lang="en-US" sz="2700" dirty="0" smtClean="0"/>
          </a:p>
          <a:p>
            <a:pPr>
              <a:defRPr/>
            </a:pPr>
            <a:r>
              <a:rPr lang="en-US" sz="2700" b="1" dirty="0" smtClean="0">
                <a:solidFill>
                  <a:schemeClr val="accent2"/>
                </a:solidFill>
              </a:rPr>
              <a:t>Thank you for your time and attention and special gratitude to all CONVERGE partners, collaborators, and supporters! </a:t>
            </a:r>
            <a:r>
              <a:rPr lang="en-US" sz="3700" b="1" dirty="0" smtClean="0"/>
              <a:t/>
            </a:r>
            <a:br>
              <a:rPr lang="en-US" sz="3700" b="1" dirty="0" smtClean="0"/>
            </a:br>
            <a:endParaRPr lang="en-US" b="1"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21" y="2137311"/>
            <a:ext cx="2356173" cy="5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a:xfrm>
            <a:off x="-1" y="5487473"/>
            <a:ext cx="9143999" cy="1370527"/>
          </a:xfrm>
          <a:prstGeom prst="rect">
            <a:avLst/>
          </a:prstGeom>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defRPr/>
            </a:pPr>
            <a:r>
              <a:rPr lang="en-US" sz="2200" dirty="0" smtClean="0"/>
              <a:t>Lori Peek, Ph.D. </a:t>
            </a:r>
          </a:p>
          <a:p>
            <a:pPr>
              <a:defRPr/>
            </a:pPr>
            <a:r>
              <a:rPr lang="en-US" sz="2200" dirty="0" smtClean="0"/>
              <a:t>Professor, Department of Sociology </a:t>
            </a:r>
          </a:p>
          <a:p>
            <a:pPr>
              <a:defRPr/>
            </a:pPr>
            <a:r>
              <a:rPr lang="en-US" sz="2200" dirty="0" smtClean="0"/>
              <a:t>Director, Natural Hazards Center</a:t>
            </a:r>
          </a:p>
          <a:p>
            <a:pPr>
              <a:defRPr/>
            </a:pPr>
            <a:r>
              <a:rPr lang="en-US" sz="2200" dirty="0" smtClean="0"/>
              <a:t>University of Colorado Boulder</a:t>
            </a:r>
            <a:endParaRPr lang="en-US" sz="2200" dirty="0"/>
          </a:p>
          <a:p>
            <a:pPr>
              <a:defRPr/>
            </a:pPr>
            <a:r>
              <a:rPr lang="en-US" sz="2200" dirty="0" smtClean="0">
                <a:hlinkClick r:id="rId4"/>
              </a:rPr>
              <a:t>Lori.Peek@Colorado.edu</a:t>
            </a:r>
            <a:r>
              <a:rPr lang="en-US" sz="2200" dirty="0" smtClean="0"/>
              <a:t> </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196" y="5994229"/>
            <a:ext cx="1434378" cy="612099"/>
          </a:xfrm>
          <a:prstGeom prst="rect">
            <a:avLst/>
          </a:prstGeom>
        </p:spPr>
      </p:pic>
      <p:sp>
        <p:nvSpPr>
          <p:cNvPr id="12" name="AutoShape 2" descr="Image result for cu bould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stretch>
            <a:fillRect/>
          </a:stretch>
        </p:blipFill>
        <p:spPr>
          <a:xfrm>
            <a:off x="7480416" y="5808261"/>
            <a:ext cx="984033" cy="98403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080" y="3532417"/>
            <a:ext cx="3921499" cy="1547685"/>
          </a:xfrm>
          <a:prstGeom prst="rect">
            <a:avLst/>
          </a:prstGeom>
        </p:spPr>
      </p:pic>
      <p:pic>
        <p:nvPicPr>
          <p:cNvPr id="10" name="Picture 9">
            <a:extLst>
              <a:ext uri="{FF2B5EF4-FFF2-40B4-BE49-F238E27FC236}">
                <a16:creationId xmlns:a16="http://schemas.microsoft.com/office/drawing/2014/main" id="{23228B29-E164-8248-9F6C-824E4D1BF1FC}"/>
              </a:ext>
            </a:extLst>
          </p:cNvPr>
          <p:cNvPicPr>
            <a:picLocks noChangeAspect="1"/>
          </p:cNvPicPr>
          <p:nvPr/>
        </p:nvPicPr>
        <p:blipFill>
          <a:blip r:embed="rId8"/>
          <a:stretch>
            <a:fillRect/>
          </a:stretch>
        </p:blipFill>
        <p:spPr>
          <a:xfrm>
            <a:off x="4993021" y="2575768"/>
            <a:ext cx="3837256" cy="1913298"/>
          </a:xfrm>
          <a:prstGeom prst="rect">
            <a:avLst/>
          </a:prstGeom>
        </p:spPr>
      </p:pic>
    </p:spTree>
    <p:extLst>
      <p:ext uri="{BB962C8B-B14F-4D97-AF65-F5344CB8AC3E}">
        <p14:creationId xmlns:p14="http://schemas.microsoft.com/office/powerpoint/2010/main" val="1529054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1147</Words>
  <Application>Microsoft Office PowerPoint</Application>
  <PresentationFormat>On-screen Show (4:3)</PresentationFormat>
  <Paragraphs>100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Outline </vt:lpstr>
      <vt:lpstr>What is Convergence? </vt:lpstr>
      <vt:lpstr>What is Convergence?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Peek</dc:creator>
  <cp:lastModifiedBy>Lori Peek</cp:lastModifiedBy>
  <cp:revision>16</cp:revision>
  <dcterms:created xsi:type="dcterms:W3CDTF">2018-09-12T11:45:00Z</dcterms:created>
  <dcterms:modified xsi:type="dcterms:W3CDTF">2018-09-12T16:20:47Z</dcterms:modified>
</cp:coreProperties>
</file>