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3" r:id="rId2"/>
    <p:sldId id="258" r:id="rId3"/>
    <p:sldId id="259" r:id="rId4"/>
    <p:sldId id="262"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8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41" autoAdjust="0"/>
    <p:restoredTop sz="94660"/>
  </p:normalViewPr>
  <p:slideViewPr>
    <p:cSldViewPr snapToGrid="0">
      <p:cViewPr varScale="1">
        <p:scale>
          <a:sx n="123" d="100"/>
          <a:sy n="123" d="100"/>
        </p:scale>
        <p:origin x="102"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29920" y="2265363"/>
            <a:ext cx="10946129" cy="2387600"/>
          </a:xfrm>
        </p:spPr>
        <p:txBody>
          <a:bodyPr anchor="ctr" anchorCtr="0">
            <a:normAutofit/>
          </a:bodyPr>
          <a:lstStyle>
            <a:lvl1pPr algn="ctr">
              <a:defRPr sz="2800" i="1">
                <a:latin typeface="Arial Black" panose="020B0A04020102020204" pitchFamily="34" charset="0"/>
                <a:cs typeface="Arial" panose="020B0604020202020204"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607482" y="281692"/>
            <a:ext cx="10968567" cy="1010535"/>
          </a:xfrm>
        </p:spPr>
        <p:txBody>
          <a:bodyPr anchor="b" anchorCtr="0">
            <a:normAutofit/>
          </a:bodyPr>
          <a:lstStyle>
            <a:lvl1pPr marL="0" indent="0" algn="ctr">
              <a:lnSpc>
                <a:spcPct val="100000"/>
              </a:lnSpc>
              <a:spcBef>
                <a:spcPts val="0"/>
              </a:spcBef>
              <a:buNone/>
              <a:defRPr sz="1800" b="1" i="1">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7" name="Line 5"/>
          <p:cNvSpPr>
            <a:spLocks noChangeShapeType="1"/>
          </p:cNvSpPr>
          <p:nvPr userDrawn="1"/>
        </p:nvSpPr>
        <p:spPr bwMode="auto">
          <a:xfrm>
            <a:off x="607485" y="1370013"/>
            <a:ext cx="10968567" cy="0"/>
          </a:xfrm>
          <a:prstGeom prst="line">
            <a:avLst/>
          </a:prstGeom>
          <a:noFill/>
          <a:ln w="76200" cmpd="thickThin">
            <a:solidFill>
              <a:srgbClr val="002855"/>
            </a:solidFill>
            <a:round/>
            <a:headEnd/>
            <a:tailEnd/>
          </a:ln>
        </p:spPr>
        <p:txBody>
          <a:bodyPr wrap="none" anchor="ctr"/>
          <a:lstStyle/>
          <a:p>
            <a:endParaRPr lang="en-US" sz="1800" dirty="0">
              <a:solidFill>
                <a:prstClr val="black"/>
              </a:solidFill>
            </a:endParaRPr>
          </a:p>
        </p:txBody>
      </p:sp>
      <p:sp>
        <p:nvSpPr>
          <p:cNvPr id="8" name="Line 6"/>
          <p:cNvSpPr>
            <a:spLocks noChangeShapeType="1"/>
          </p:cNvSpPr>
          <p:nvPr userDrawn="1"/>
        </p:nvSpPr>
        <p:spPr bwMode="auto">
          <a:xfrm>
            <a:off x="607485" y="5483225"/>
            <a:ext cx="10968567" cy="0"/>
          </a:xfrm>
          <a:prstGeom prst="line">
            <a:avLst/>
          </a:prstGeom>
          <a:noFill/>
          <a:ln w="38100">
            <a:solidFill>
              <a:srgbClr val="002855"/>
            </a:solidFill>
            <a:round/>
            <a:headEnd/>
            <a:tailEnd/>
          </a:ln>
        </p:spPr>
        <p:txBody>
          <a:bodyPr wrap="none" anchor="ctr"/>
          <a:lstStyle/>
          <a:p>
            <a:endParaRPr lang="en-US" sz="1800" dirty="0">
              <a:solidFill>
                <a:prstClr val="black"/>
              </a:solidFill>
            </a:endParaRPr>
          </a:p>
        </p:txBody>
      </p:sp>
      <p:sp>
        <p:nvSpPr>
          <p:cNvPr id="16" name="Content Placeholder 15"/>
          <p:cNvSpPr>
            <a:spLocks noGrp="1"/>
          </p:cNvSpPr>
          <p:nvPr>
            <p:ph sz="quarter" idx="10"/>
          </p:nvPr>
        </p:nvSpPr>
        <p:spPr>
          <a:xfrm>
            <a:off x="4131077" y="5638800"/>
            <a:ext cx="7444972" cy="958850"/>
          </a:xfrm>
        </p:spPr>
        <p:txBody>
          <a:bodyPr>
            <a:noAutofit/>
          </a:bodyPr>
          <a:lstStyle>
            <a:lvl1pPr marL="0" indent="0" algn="r">
              <a:lnSpc>
                <a:spcPct val="100000"/>
              </a:lnSpc>
              <a:spcBef>
                <a:spcPts val="0"/>
              </a:spcBef>
              <a:buFontTx/>
              <a:buNone/>
              <a:defRPr sz="1800" b="1" i="1">
                <a:latin typeface="Arial" panose="020B0604020202020204" pitchFamily="34" charset="0"/>
                <a:cs typeface="Arial" panose="020B0604020202020204" pitchFamily="34" charset="0"/>
              </a:defRPr>
            </a:lvl1pPr>
            <a:lvl2pPr algn="r">
              <a:defRPr sz="2000" b="1" i="1">
                <a:latin typeface="Arial" panose="020B0604020202020204" pitchFamily="34" charset="0"/>
                <a:cs typeface="Arial" panose="020B0604020202020204" pitchFamily="34" charset="0"/>
              </a:defRPr>
            </a:lvl2pPr>
            <a:lvl3pPr algn="r">
              <a:defRPr sz="2000" b="1" i="1">
                <a:latin typeface="Arial" panose="020B0604020202020204" pitchFamily="34" charset="0"/>
                <a:cs typeface="Arial" panose="020B0604020202020204" pitchFamily="34" charset="0"/>
              </a:defRPr>
            </a:lvl3pPr>
            <a:lvl4pPr algn="r">
              <a:defRPr sz="2000" b="1" i="1">
                <a:latin typeface="Arial" panose="020B0604020202020204" pitchFamily="34" charset="0"/>
                <a:cs typeface="Arial" panose="020B0604020202020204" pitchFamily="34" charset="0"/>
              </a:defRPr>
            </a:lvl4pPr>
            <a:lvl5pPr algn="r">
              <a:defRPr sz="2000" b="1" i="1">
                <a:latin typeface="Arial" panose="020B0604020202020204" pitchFamily="34" charset="0"/>
                <a:cs typeface="Arial" panose="020B0604020202020204" pitchFamily="34" charset="0"/>
              </a:defRPr>
            </a:lvl5pPr>
          </a:lstStyle>
          <a:p>
            <a:pPr lvl="0"/>
            <a:r>
              <a:rPr lang="en-US" smtClean="0"/>
              <a:t>Edit Master text styles</a:t>
            </a:r>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07482" y="5638800"/>
            <a:ext cx="2680649" cy="685800"/>
          </a:xfrm>
          <a:prstGeom prst="rect">
            <a:avLst/>
          </a:prstGeom>
        </p:spPr>
      </p:pic>
    </p:spTree>
    <p:extLst>
      <p:ext uri="{BB962C8B-B14F-4D97-AF65-F5344CB8AC3E}">
        <p14:creationId xmlns:p14="http://schemas.microsoft.com/office/powerpoint/2010/main" val="916775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7485" y="301752"/>
            <a:ext cx="10968567" cy="541538"/>
          </a:xfrm>
        </p:spPr>
        <p:txBody>
          <a:bodyPr>
            <a:normAutofit/>
          </a:bodyPr>
          <a:lstStyle>
            <a:lvl1pPr>
              <a:defRPr sz="2400" b="1" i="1">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607483" y="1097280"/>
            <a:ext cx="10968567" cy="4351338"/>
          </a:xfrm>
        </p:spPr>
        <p:txBody>
          <a:bodyPr lIns="0">
            <a:noAutofit/>
          </a:bodyPr>
          <a:lstStyle>
            <a:lvl1pPr marL="228600" indent="-228600">
              <a:buFont typeface="Wingdings" panose="05000000000000000000" pitchFamily="2" charset="2"/>
              <a:buChar char="Ø"/>
              <a:defRPr sz="2000" i="1">
                <a:latin typeface="Arial" panose="020B0604020202020204" pitchFamily="34" charset="0"/>
                <a:cs typeface="Arial" panose="020B0604020202020204" pitchFamily="34" charset="0"/>
              </a:defRPr>
            </a:lvl1pPr>
            <a:lvl2pPr marL="685800" indent="-228600">
              <a:buFont typeface="Wingdings" panose="05000000000000000000" pitchFamily="2" charset="2"/>
              <a:buChar char="§"/>
              <a:defRPr sz="2000" i="1">
                <a:latin typeface="Arial" panose="020B0604020202020204" pitchFamily="34" charset="0"/>
                <a:cs typeface="Arial" panose="020B0604020202020204" pitchFamily="34" charset="0"/>
              </a:defRPr>
            </a:lvl2pPr>
            <a:lvl3pPr>
              <a:defRPr sz="2000" i="1">
                <a:latin typeface="Arial" panose="020B0604020202020204" pitchFamily="34" charset="0"/>
                <a:cs typeface="Arial" panose="020B0604020202020204" pitchFamily="34" charset="0"/>
              </a:defRPr>
            </a:lvl3pPr>
            <a:lvl4pPr>
              <a:defRPr sz="2000" i="1">
                <a:latin typeface="Arial" panose="020B0604020202020204" pitchFamily="34" charset="0"/>
                <a:cs typeface="Arial" panose="020B0604020202020204" pitchFamily="34" charset="0"/>
              </a:defRPr>
            </a:lvl4pPr>
            <a:lvl5pPr>
              <a:defRPr sz="2000" i="1">
                <a:latin typeface="Arial" panose="020B0604020202020204" pitchFamily="34" charset="0"/>
                <a:cs typeface="Arial" panose="020B0604020202020204" pitchFamily="34" charset="0"/>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Line 5"/>
          <p:cNvSpPr>
            <a:spLocks noChangeShapeType="1"/>
          </p:cNvSpPr>
          <p:nvPr userDrawn="1"/>
        </p:nvSpPr>
        <p:spPr bwMode="auto">
          <a:xfrm>
            <a:off x="607485" y="822960"/>
            <a:ext cx="10968567" cy="0"/>
          </a:xfrm>
          <a:prstGeom prst="line">
            <a:avLst/>
          </a:prstGeom>
          <a:noFill/>
          <a:ln w="76200" cmpd="thickThin">
            <a:solidFill>
              <a:srgbClr val="002855"/>
            </a:solidFill>
            <a:round/>
            <a:headEnd/>
            <a:tailEnd/>
          </a:ln>
        </p:spPr>
        <p:txBody>
          <a:bodyPr wrap="none" anchor="ctr"/>
          <a:lstStyle/>
          <a:p>
            <a:endParaRPr lang="en-US" sz="1800" dirty="0">
              <a:solidFill>
                <a:prstClr val="black"/>
              </a:solidFill>
            </a:endParaRPr>
          </a:p>
        </p:txBody>
      </p:sp>
    </p:spTree>
    <p:extLst>
      <p:ext uri="{BB962C8B-B14F-4D97-AF65-F5344CB8AC3E}">
        <p14:creationId xmlns:p14="http://schemas.microsoft.com/office/powerpoint/2010/main" val="41220790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Reference lis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7485" y="301752"/>
            <a:ext cx="10968567" cy="541538"/>
          </a:xfrm>
        </p:spPr>
        <p:txBody>
          <a:bodyPr>
            <a:normAutofit/>
          </a:bodyPr>
          <a:lstStyle>
            <a:lvl1pPr>
              <a:defRPr sz="2400" b="1" i="1">
                <a:latin typeface="Arial" panose="020B0604020202020204" pitchFamily="34" charset="0"/>
                <a:cs typeface="Arial" panose="020B0604020202020204" pitchFamily="34" charset="0"/>
              </a:defRPr>
            </a:lvl1pPr>
          </a:lstStyle>
          <a:p>
            <a:r>
              <a:rPr lang="en-US" dirty="0" smtClean="0"/>
              <a:t>References</a:t>
            </a:r>
            <a:endParaRPr lang="en-US" dirty="0"/>
          </a:p>
        </p:txBody>
      </p:sp>
      <p:sp>
        <p:nvSpPr>
          <p:cNvPr id="3" name="Content Placeholder 2"/>
          <p:cNvSpPr>
            <a:spLocks noGrp="1"/>
          </p:cNvSpPr>
          <p:nvPr>
            <p:ph idx="1"/>
          </p:nvPr>
        </p:nvSpPr>
        <p:spPr>
          <a:xfrm>
            <a:off x="607483" y="1097279"/>
            <a:ext cx="10968567" cy="5550409"/>
          </a:xfrm>
        </p:spPr>
        <p:txBody>
          <a:bodyPr lIns="0">
            <a:normAutofit/>
          </a:bodyPr>
          <a:lstStyle>
            <a:lvl1pPr marL="228600" indent="-228600">
              <a:lnSpc>
                <a:spcPct val="100000"/>
              </a:lnSpc>
              <a:buFont typeface="Wingdings" panose="05000000000000000000" pitchFamily="2" charset="2"/>
              <a:buChar char="Ø"/>
              <a:defRPr sz="1400" i="1">
                <a:latin typeface="Arial" panose="020B0604020202020204" pitchFamily="34" charset="0"/>
                <a:cs typeface="Arial" panose="020B0604020202020204" pitchFamily="34" charset="0"/>
              </a:defRPr>
            </a:lvl1pPr>
            <a:lvl2pPr marL="685800" indent="-228600">
              <a:lnSpc>
                <a:spcPct val="100000"/>
              </a:lnSpc>
              <a:buFont typeface="Wingdings" panose="05000000000000000000" pitchFamily="2" charset="2"/>
              <a:buChar char="§"/>
              <a:defRPr sz="1400" i="1">
                <a:latin typeface="Arial" panose="020B0604020202020204" pitchFamily="34" charset="0"/>
                <a:cs typeface="Arial" panose="020B0604020202020204" pitchFamily="34" charset="0"/>
              </a:defRPr>
            </a:lvl2pPr>
            <a:lvl3pPr>
              <a:lnSpc>
                <a:spcPct val="100000"/>
              </a:lnSpc>
              <a:defRPr sz="1400" i="1">
                <a:latin typeface="Arial" panose="020B0604020202020204" pitchFamily="34" charset="0"/>
                <a:cs typeface="Arial" panose="020B0604020202020204" pitchFamily="34" charset="0"/>
              </a:defRPr>
            </a:lvl3pPr>
            <a:lvl4pPr>
              <a:lnSpc>
                <a:spcPct val="100000"/>
              </a:lnSpc>
              <a:defRPr sz="1400" i="1">
                <a:latin typeface="Arial" panose="020B0604020202020204" pitchFamily="34" charset="0"/>
                <a:cs typeface="Arial" panose="020B0604020202020204" pitchFamily="34" charset="0"/>
              </a:defRPr>
            </a:lvl4pPr>
            <a:lvl5pPr>
              <a:lnSpc>
                <a:spcPct val="100000"/>
              </a:lnSpc>
              <a:defRPr sz="1400" i="1">
                <a:latin typeface="Arial" panose="020B0604020202020204" pitchFamily="34" charset="0"/>
                <a:cs typeface="Arial" panose="020B0604020202020204" pitchFamily="34" charset="0"/>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Line 5"/>
          <p:cNvSpPr>
            <a:spLocks noChangeShapeType="1"/>
          </p:cNvSpPr>
          <p:nvPr userDrawn="1"/>
        </p:nvSpPr>
        <p:spPr bwMode="auto">
          <a:xfrm>
            <a:off x="607485" y="822960"/>
            <a:ext cx="10968567" cy="0"/>
          </a:xfrm>
          <a:prstGeom prst="line">
            <a:avLst/>
          </a:prstGeom>
          <a:noFill/>
          <a:ln w="76200" cmpd="thickThin">
            <a:solidFill>
              <a:srgbClr val="002855"/>
            </a:solidFill>
            <a:round/>
            <a:headEnd/>
            <a:tailEnd/>
          </a:ln>
        </p:spPr>
        <p:txBody>
          <a:bodyPr wrap="none" anchor="ctr"/>
          <a:lstStyle/>
          <a:p>
            <a:endParaRPr lang="en-US" sz="1800" dirty="0">
              <a:solidFill>
                <a:prstClr val="black"/>
              </a:solidFill>
            </a:endParaRPr>
          </a:p>
        </p:txBody>
      </p:sp>
    </p:spTree>
    <p:extLst>
      <p:ext uri="{BB962C8B-B14F-4D97-AF65-F5344CB8AC3E}">
        <p14:creationId xmlns:p14="http://schemas.microsoft.com/office/powerpoint/2010/main" val="2416850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ransition">
    <p:spTree>
      <p:nvGrpSpPr>
        <p:cNvPr id="1" name=""/>
        <p:cNvGrpSpPr/>
        <p:nvPr/>
      </p:nvGrpSpPr>
      <p:grpSpPr>
        <a:xfrm>
          <a:off x="0" y="0"/>
          <a:ext cx="0" cy="0"/>
          <a:chOff x="0" y="0"/>
          <a:chExt cx="0" cy="0"/>
        </a:xfrm>
      </p:grpSpPr>
      <p:sp>
        <p:nvSpPr>
          <p:cNvPr id="2" name="Title 1"/>
          <p:cNvSpPr>
            <a:spLocks noGrp="1"/>
          </p:cNvSpPr>
          <p:nvPr>
            <p:ph type="title"/>
          </p:nvPr>
        </p:nvSpPr>
        <p:spPr>
          <a:xfrm>
            <a:off x="838200" y="2002633"/>
            <a:ext cx="10515600" cy="2852737"/>
          </a:xfrm>
        </p:spPr>
        <p:txBody>
          <a:bodyPr anchor="ctr" anchorCtr="0">
            <a:noAutofit/>
          </a:bodyPr>
          <a:lstStyle>
            <a:lvl1pPr algn="ctr">
              <a:defRPr sz="2800" b="1" i="1">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24903027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boxes only">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a:xfrm>
            <a:off x="609600" y="169632"/>
            <a:ext cx="10972800" cy="3932469"/>
          </a:xfrm>
        </p:spPr>
        <p:txBody>
          <a:bodyPr lIns="0">
            <a:noAutofit/>
          </a:bodyPr>
          <a:lstStyle>
            <a:lvl1pPr marL="228600" indent="-228600">
              <a:buFont typeface="Wingdings" panose="05000000000000000000" pitchFamily="2" charset="2"/>
              <a:buChar char="Ø"/>
              <a:defRPr sz="2000" i="1">
                <a:latin typeface="Arial" panose="020B0604020202020204" pitchFamily="34" charset="0"/>
                <a:cs typeface="Arial" panose="020B0604020202020204" pitchFamily="34" charset="0"/>
              </a:defRPr>
            </a:lvl1pPr>
            <a:lvl2pPr marL="685800" indent="-228600">
              <a:buFont typeface="Wingdings" panose="05000000000000000000" pitchFamily="2" charset="2"/>
              <a:buChar char="§"/>
              <a:defRPr sz="2000" i="1">
                <a:latin typeface="Arial" panose="020B0604020202020204" pitchFamily="34" charset="0"/>
                <a:cs typeface="Arial" panose="020B0604020202020204" pitchFamily="34" charset="0"/>
              </a:defRPr>
            </a:lvl2pPr>
            <a:lvl3pPr>
              <a:defRPr sz="2000" i="1">
                <a:latin typeface="Arial" panose="020B0604020202020204" pitchFamily="34" charset="0"/>
                <a:cs typeface="Arial" panose="020B0604020202020204" pitchFamily="34" charset="0"/>
              </a:defRPr>
            </a:lvl3pPr>
            <a:lvl4pPr>
              <a:defRPr sz="2000" i="1">
                <a:latin typeface="Arial" panose="020B0604020202020204" pitchFamily="34" charset="0"/>
                <a:cs typeface="Arial" panose="020B0604020202020204" pitchFamily="34" charset="0"/>
              </a:defRPr>
            </a:lvl4pPr>
            <a:lvl5pPr>
              <a:defRPr sz="2000" i="1">
                <a:latin typeface="Arial" panose="020B0604020202020204" pitchFamily="34" charset="0"/>
                <a:cs typeface="Arial" panose="020B0604020202020204" pitchFamily="34" charset="0"/>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Text Placeholder 9"/>
          <p:cNvSpPr>
            <a:spLocks noGrp="1"/>
          </p:cNvSpPr>
          <p:nvPr>
            <p:ph type="body" sz="quarter" idx="14"/>
          </p:nvPr>
        </p:nvSpPr>
        <p:spPr>
          <a:xfrm>
            <a:off x="609600" y="4980590"/>
            <a:ext cx="10972800" cy="1660525"/>
          </a:xfrm>
        </p:spPr>
        <p:txBody>
          <a:bodyPr lIns="0">
            <a:noAutofit/>
          </a:bodyPr>
          <a:lstStyle>
            <a:lvl1pPr marL="228600" indent="-228600">
              <a:buFont typeface="Wingdings" panose="05000000000000000000" pitchFamily="2" charset="2"/>
              <a:buChar char="Ø"/>
              <a:defRPr sz="2000" i="1">
                <a:latin typeface="Arial" panose="020B0604020202020204" pitchFamily="34" charset="0"/>
                <a:cs typeface="Arial" panose="020B0604020202020204" pitchFamily="34" charset="0"/>
              </a:defRPr>
            </a:lvl1pPr>
            <a:lvl2pPr marL="685800" indent="-228600">
              <a:buFont typeface="Wingdings" panose="05000000000000000000" pitchFamily="2" charset="2"/>
              <a:buChar char="§"/>
              <a:defRPr sz="2000" i="1">
                <a:latin typeface="Arial" panose="020B0604020202020204" pitchFamily="34" charset="0"/>
                <a:cs typeface="Arial" panose="020B0604020202020204" pitchFamily="34" charset="0"/>
              </a:defRPr>
            </a:lvl2pPr>
            <a:lvl3pPr>
              <a:defRPr sz="2000" i="1">
                <a:latin typeface="Arial" panose="020B0604020202020204" pitchFamily="34" charset="0"/>
                <a:cs typeface="Arial" panose="020B0604020202020204" pitchFamily="34" charset="0"/>
              </a:defRPr>
            </a:lvl3pPr>
            <a:lvl4pPr>
              <a:defRPr sz="2000" i="1">
                <a:latin typeface="Arial" panose="020B0604020202020204" pitchFamily="34" charset="0"/>
                <a:cs typeface="Arial" panose="020B0604020202020204" pitchFamily="34" charset="0"/>
              </a:defRPr>
            </a:lvl4pPr>
            <a:lvl5pPr>
              <a:defRPr sz="2000" i="1">
                <a:latin typeface="Arial" panose="020B0604020202020204" pitchFamily="34" charset="0"/>
                <a:cs typeface="Arial" panose="020B0604020202020204" pitchFamily="34" charset="0"/>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1704224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9020997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125461-067D-478D-9B15-A39653424A28}" type="datetimeFigureOut">
              <a:rPr lang="en-US" smtClean="0"/>
              <a:t>2/4/2021</a:t>
            </a:fld>
            <a:endParaRPr lang="en-US"/>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007020-F055-4683-9C1A-3A61924A32D7}" type="slidenum">
              <a:rPr lang="en-US" smtClean="0"/>
              <a:t>‹#›</a:t>
            </a:fld>
            <a:endParaRPr lang="en-US"/>
          </a:p>
        </p:txBody>
      </p:sp>
    </p:spTree>
    <p:extLst>
      <p:ext uri="{BB962C8B-B14F-4D97-AF65-F5344CB8AC3E}">
        <p14:creationId xmlns:p14="http://schemas.microsoft.com/office/powerpoint/2010/main" val="2827757942"/>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cgm.engr.ucdavis.edu/mentors-for-new-user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Increasing user diversity by expanding </a:t>
            </a:r>
            <a:br>
              <a:rPr lang="en-US" dirty="0" smtClean="0"/>
            </a:br>
            <a:r>
              <a:rPr lang="en-US" dirty="0" smtClean="0"/>
              <a:t>the payload project concept</a:t>
            </a:r>
            <a:endParaRPr lang="en-US" dirty="0"/>
          </a:p>
        </p:txBody>
      </p:sp>
      <p:sp>
        <p:nvSpPr>
          <p:cNvPr id="3" name="Subtitle 2"/>
          <p:cNvSpPr>
            <a:spLocks noGrp="1"/>
          </p:cNvSpPr>
          <p:nvPr>
            <p:ph type="subTitle" idx="1"/>
          </p:nvPr>
        </p:nvSpPr>
        <p:spPr/>
        <p:txBody>
          <a:bodyPr/>
          <a:lstStyle/>
          <a:p>
            <a:r>
              <a:rPr lang="en-US" dirty="0" smtClean="0"/>
              <a:t>NCO meeting – February 4, 2021</a:t>
            </a:r>
            <a:endParaRPr lang="en-US" dirty="0"/>
          </a:p>
        </p:txBody>
      </p:sp>
      <p:sp>
        <p:nvSpPr>
          <p:cNvPr id="4" name="Content Placeholder 3"/>
          <p:cNvSpPr>
            <a:spLocks noGrp="1"/>
          </p:cNvSpPr>
          <p:nvPr>
            <p:ph sz="quarter" idx="10"/>
          </p:nvPr>
        </p:nvSpPr>
        <p:spPr/>
        <p:txBody>
          <a:bodyPr/>
          <a:lstStyle/>
          <a:p>
            <a:r>
              <a:rPr lang="en-US" dirty="0"/>
              <a:t>Ross W. </a:t>
            </a:r>
            <a:r>
              <a:rPr lang="en-US" dirty="0" smtClean="0"/>
              <a:t>Boulanger (Director)</a:t>
            </a:r>
          </a:p>
          <a:p>
            <a:r>
              <a:rPr lang="en-US" dirty="0" smtClean="0"/>
              <a:t>Dan Wilson (</a:t>
            </a:r>
            <a:r>
              <a:rPr lang="en-US" dirty="0" smtClean="0"/>
              <a:t>Assoc. </a:t>
            </a:r>
            <a:r>
              <a:rPr lang="en-US" dirty="0" smtClean="0"/>
              <a:t>Director)</a:t>
            </a:r>
            <a:endParaRPr lang="en-US" dirty="0"/>
          </a:p>
        </p:txBody>
      </p:sp>
    </p:spTree>
    <p:extLst>
      <p:ext uri="{BB962C8B-B14F-4D97-AF65-F5344CB8AC3E}">
        <p14:creationId xmlns:p14="http://schemas.microsoft.com/office/powerpoint/2010/main" val="2787024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Increasing user diversity by expanding the payload project concept</a:t>
            </a:r>
            <a:endParaRPr lang="en-US" dirty="0"/>
          </a:p>
        </p:txBody>
      </p:sp>
      <p:sp>
        <p:nvSpPr>
          <p:cNvPr id="3" name="Content Placeholder 2"/>
          <p:cNvSpPr>
            <a:spLocks noGrp="1"/>
          </p:cNvSpPr>
          <p:nvPr>
            <p:ph idx="1"/>
          </p:nvPr>
        </p:nvSpPr>
        <p:spPr/>
        <p:txBody>
          <a:bodyPr/>
          <a:lstStyle/>
          <a:p>
            <a:r>
              <a:rPr lang="en-US" dirty="0" smtClean="0"/>
              <a:t>Goal</a:t>
            </a:r>
          </a:p>
          <a:p>
            <a:pPr lvl="1"/>
            <a:r>
              <a:rPr lang="en-US" dirty="0" smtClean="0"/>
              <a:t>Increase user diversity by reducing the barriers early career faculty face in pursuing large scale experimental research at NHERI facilities</a:t>
            </a:r>
          </a:p>
          <a:p>
            <a:r>
              <a:rPr lang="en-US" dirty="0" smtClean="0"/>
              <a:t>Idea</a:t>
            </a:r>
          </a:p>
          <a:p>
            <a:pPr lvl="1"/>
            <a:r>
              <a:rPr lang="en-US" dirty="0" smtClean="0"/>
              <a:t>Expand the payload concept to include a supplemental researcher performing tasks that enhance the main project; i.e., the researcher as payload</a:t>
            </a:r>
          </a:p>
          <a:p>
            <a:r>
              <a:rPr lang="en-US" dirty="0" smtClean="0"/>
              <a:t>Basis</a:t>
            </a:r>
          </a:p>
          <a:p>
            <a:pPr lvl="1"/>
            <a:r>
              <a:rPr lang="en-US" dirty="0" smtClean="0"/>
              <a:t>Discussions with early career faculty regarding the barriers they face in getting started on centrifuge research or writing a successful proposal. </a:t>
            </a:r>
          </a:p>
          <a:p>
            <a:r>
              <a:rPr lang="en-US" dirty="0" smtClean="0"/>
              <a:t>Today's objectives</a:t>
            </a:r>
          </a:p>
          <a:p>
            <a:pPr lvl="1"/>
            <a:r>
              <a:rPr lang="en-US" dirty="0" smtClean="0"/>
              <a:t>Elaborate on the concept and why we think it could work well for our centrifuge facility</a:t>
            </a:r>
          </a:p>
          <a:p>
            <a:pPr lvl="1"/>
            <a:r>
              <a:rPr lang="en-US" dirty="0" smtClean="0"/>
              <a:t>Initial discussion on how concept might work for other NHERI facilities</a:t>
            </a:r>
          </a:p>
          <a:p>
            <a:pPr lvl="1"/>
            <a:r>
              <a:rPr lang="en-US" dirty="0" smtClean="0"/>
              <a:t>Gage interest in further developing the concept</a:t>
            </a:r>
          </a:p>
          <a:p>
            <a:pPr lvl="1"/>
            <a:endParaRPr lang="en-US" dirty="0"/>
          </a:p>
        </p:txBody>
      </p:sp>
    </p:spTree>
    <p:extLst>
      <p:ext uri="{BB962C8B-B14F-4D97-AF65-F5344CB8AC3E}">
        <p14:creationId xmlns:p14="http://schemas.microsoft.com/office/powerpoint/2010/main" val="27292732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Elaboration on the researcher as payload</a:t>
            </a:r>
            <a:endParaRPr lang="en-US" dirty="0"/>
          </a:p>
        </p:txBody>
      </p:sp>
      <p:sp>
        <p:nvSpPr>
          <p:cNvPr id="3" name="Content Placeholder 2"/>
          <p:cNvSpPr>
            <a:spLocks noGrp="1"/>
          </p:cNvSpPr>
          <p:nvPr>
            <p:ph idx="1"/>
          </p:nvPr>
        </p:nvSpPr>
        <p:spPr/>
        <p:txBody>
          <a:bodyPr/>
          <a:lstStyle/>
          <a:p>
            <a:r>
              <a:rPr lang="en-US" dirty="0" smtClean="0"/>
              <a:t>Early </a:t>
            </a:r>
            <a:r>
              <a:rPr lang="en-US" dirty="0"/>
              <a:t>career faculty </a:t>
            </a:r>
            <a:r>
              <a:rPr lang="en-US" dirty="0" smtClean="0"/>
              <a:t>describe several </a:t>
            </a:r>
            <a:r>
              <a:rPr lang="en-US" dirty="0"/>
              <a:t>barriers </a:t>
            </a:r>
            <a:r>
              <a:rPr lang="en-US" dirty="0" smtClean="0"/>
              <a:t>to getting </a:t>
            </a:r>
            <a:r>
              <a:rPr lang="en-US" dirty="0"/>
              <a:t>started on centrifuge research or writing a successful </a:t>
            </a:r>
            <a:r>
              <a:rPr lang="en-US" dirty="0" smtClean="0"/>
              <a:t>proposal: </a:t>
            </a:r>
          </a:p>
          <a:p>
            <a:pPr lvl="1"/>
            <a:r>
              <a:rPr lang="en-US" dirty="0" smtClean="0"/>
              <a:t>overwhelmed </a:t>
            </a:r>
            <a:r>
              <a:rPr lang="en-US" dirty="0"/>
              <a:t>by the complexity of the </a:t>
            </a:r>
            <a:r>
              <a:rPr lang="en-US" dirty="0" smtClean="0"/>
              <a:t>process</a:t>
            </a:r>
          </a:p>
          <a:p>
            <a:pPr lvl="1"/>
            <a:r>
              <a:rPr lang="en-US" dirty="0" smtClean="0"/>
              <a:t>discomfort </a:t>
            </a:r>
            <a:r>
              <a:rPr lang="en-US" dirty="0"/>
              <a:t>with their lack of </a:t>
            </a:r>
            <a:r>
              <a:rPr lang="en-US" dirty="0" smtClean="0"/>
              <a:t>experience</a:t>
            </a:r>
          </a:p>
          <a:p>
            <a:pPr lvl="1"/>
            <a:r>
              <a:rPr lang="en-US" dirty="0" smtClean="0"/>
              <a:t>uncertainty </a:t>
            </a:r>
            <a:r>
              <a:rPr lang="en-US" dirty="0"/>
              <a:t>in successfully executing a grant on something they've never done </a:t>
            </a:r>
            <a:r>
              <a:rPr lang="en-US" dirty="0" smtClean="0"/>
              <a:t>before</a:t>
            </a:r>
          </a:p>
          <a:p>
            <a:pPr lvl="1"/>
            <a:r>
              <a:rPr lang="en-US" dirty="0" smtClean="0"/>
              <a:t>concern </a:t>
            </a:r>
            <a:r>
              <a:rPr lang="en-US" dirty="0"/>
              <a:t>they need a collaborator to guide them and increase their chances of </a:t>
            </a:r>
            <a:r>
              <a:rPr lang="en-US" dirty="0" smtClean="0"/>
              <a:t>funding</a:t>
            </a:r>
          </a:p>
          <a:p>
            <a:r>
              <a:rPr lang="en-US" dirty="0"/>
              <a:t>We established the CGM Mentors for New Users to address some </a:t>
            </a:r>
            <a:r>
              <a:rPr lang="en-US" dirty="0" smtClean="0"/>
              <a:t>mentoring barriers</a:t>
            </a:r>
          </a:p>
          <a:p>
            <a:pPr lvl="1"/>
            <a:r>
              <a:rPr lang="en-US" dirty="0" smtClean="0"/>
              <a:t>12 experienced users available for consultation</a:t>
            </a:r>
          </a:p>
          <a:p>
            <a:pPr lvl="1"/>
            <a:r>
              <a:rPr lang="en-US" dirty="0" smtClean="0">
                <a:hlinkClick r:id="rId2"/>
              </a:rPr>
              <a:t>https</a:t>
            </a:r>
            <a:r>
              <a:rPr lang="en-US" dirty="0">
                <a:hlinkClick r:id="rId2"/>
              </a:rPr>
              <a:t>://cgm.engr.ucdavis.edu/mentors-for-new-users</a:t>
            </a:r>
            <a:r>
              <a:rPr lang="en-US" dirty="0" smtClean="0">
                <a:hlinkClick r:id="rId2"/>
              </a:rPr>
              <a:t>/</a:t>
            </a:r>
            <a:r>
              <a:rPr lang="en-US" dirty="0" smtClean="0"/>
              <a:t> </a:t>
            </a:r>
          </a:p>
          <a:p>
            <a:r>
              <a:rPr lang="en-US" dirty="0" smtClean="0"/>
              <a:t>Current payload concept</a:t>
            </a:r>
          </a:p>
          <a:p>
            <a:pPr lvl="1"/>
            <a:r>
              <a:rPr lang="en-US" dirty="0" smtClean="0"/>
              <a:t>Payloads </a:t>
            </a:r>
            <a:r>
              <a:rPr lang="en-US" dirty="0"/>
              <a:t>are currently viewed as a test </a:t>
            </a:r>
            <a:r>
              <a:rPr lang="en-US" dirty="0" smtClean="0"/>
              <a:t>performed </a:t>
            </a:r>
            <a:r>
              <a:rPr lang="en-US" dirty="0"/>
              <a:t>within a larger primary model </a:t>
            </a:r>
            <a:r>
              <a:rPr lang="en-US" dirty="0" smtClean="0"/>
              <a:t>test</a:t>
            </a:r>
          </a:p>
          <a:p>
            <a:pPr lvl="1"/>
            <a:r>
              <a:rPr lang="en-US" dirty="0" smtClean="0"/>
              <a:t>For centrifuge models:</a:t>
            </a:r>
          </a:p>
          <a:p>
            <a:pPr lvl="2"/>
            <a:r>
              <a:rPr lang="en-US" dirty="0" smtClean="0"/>
              <a:t>Performing an independent subtest </a:t>
            </a:r>
            <a:r>
              <a:rPr lang="en-US" dirty="0"/>
              <a:t>within a </a:t>
            </a:r>
            <a:r>
              <a:rPr lang="en-US" dirty="0" smtClean="0"/>
              <a:t>model that is being </a:t>
            </a:r>
            <a:r>
              <a:rPr lang="en-US" dirty="0"/>
              <a:t>tested for other </a:t>
            </a:r>
            <a:r>
              <a:rPr lang="en-US" dirty="0" smtClean="0"/>
              <a:t>purposes is difficult. We have had 1 formal payload proposal in 15  years.</a:t>
            </a:r>
          </a:p>
          <a:p>
            <a:pPr lvl="2"/>
            <a:r>
              <a:rPr lang="en-US" dirty="0" smtClean="0"/>
              <a:t>We arrange numerous smaller scope "mini-payload" or cooperative tests across research teams that do not require contractual agreements.</a:t>
            </a:r>
            <a:endParaRPr lang="en-US" dirty="0"/>
          </a:p>
        </p:txBody>
      </p:sp>
    </p:spTree>
    <p:extLst>
      <p:ext uri="{BB962C8B-B14F-4D97-AF65-F5344CB8AC3E}">
        <p14:creationId xmlns:p14="http://schemas.microsoft.com/office/powerpoint/2010/main" val="21952953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Elaboration on the researcher as payload</a:t>
            </a:r>
            <a:endParaRPr lang="en-US" dirty="0"/>
          </a:p>
        </p:txBody>
      </p:sp>
      <p:sp>
        <p:nvSpPr>
          <p:cNvPr id="3" name="Content Placeholder 2"/>
          <p:cNvSpPr>
            <a:spLocks noGrp="1"/>
          </p:cNvSpPr>
          <p:nvPr>
            <p:ph idx="1"/>
          </p:nvPr>
        </p:nvSpPr>
        <p:spPr/>
        <p:txBody>
          <a:bodyPr/>
          <a:lstStyle/>
          <a:p>
            <a:r>
              <a:rPr lang="en-US" dirty="0" smtClean="0"/>
              <a:t>Example of a researcher-as-payload project</a:t>
            </a:r>
          </a:p>
          <a:p>
            <a:pPr lvl="1"/>
            <a:r>
              <a:rPr lang="en-US" dirty="0" smtClean="0"/>
              <a:t>New </a:t>
            </a:r>
            <a:r>
              <a:rPr lang="en-US" dirty="0"/>
              <a:t>assistant professor "Robin" wants to write a proposal with centrifuge testing in it but is hesitant for the reasons listed earlier. </a:t>
            </a:r>
            <a:endParaRPr lang="en-US" dirty="0" smtClean="0"/>
          </a:p>
          <a:p>
            <a:pPr lvl="1"/>
            <a:r>
              <a:rPr lang="en-US" dirty="0" smtClean="0"/>
              <a:t>An </a:t>
            </a:r>
            <a:r>
              <a:rPr lang="en-US" dirty="0"/>
              <a:t>experienced research team led by "Alex</a:t>
            </a:r>
            <a:r>
              <a:rPr lang="en-US" dirty="0" smtClean="0"/>
              <a:t>" is </a:t>
            </a:r>
            <a:r>
              <a:rPr lang="en-US" dirty="0"/>
              <a:t>doing some large centrifuge model tests on a reasonably related topic. </a:t>
            </a:r>
            <a:endParaRPr lang="en-US" dirty="0" smtClean="0"/>
          </a:p>
          <a:p>
            <a:pPr lvl="1"/>
            <a:r>
              <a:rPr lang="en-US" dirty="0" smtClean="0"/>
              <a:t>If </a:t>
            </a:r>
            <a:r>
              <a:rPr lang="en-US" dirty="0"/>
              <a:t>the parties </a:t>
            </a:r>
            <a:r>
              <a:rPr lang="en-US" dirty="0" smtClean="0"/>
              <a:t>are </a:t>
            </a:r>
            <a:r>
              <a:rPr lang="en-US" dirty="0"/>
              <a:t>amenable to working together, </a:t>
            </a:r>
            <a:r>
              <a:rPr lang="en-US" dirty="0" smtClean="0"/>
              <a:t>the </a:t>
            </a:r>
            <a:r>
              <a:rPr lang="en-US" dirty="0"/>
              <a:t>payload project could cover the travel/accommodation and some miscellaneous costs (e.g., month of salary) for Robin to come to Davis and participate on the tests being performed by Alex's team. </a:t>
            </a:r>
            <a:endParaRPr lang="en-US" dirty="0" smtClean="0"/>
          </a:p>
          <a:p>
            <a:pPr lvl="1"/>
            <a:r>
              <a:rPr lang="en-US" dirty="0" smtClean="0"/>
              <a:t>Robin </a:t>
            </a:r>
            <a:r>
              <a:rPr lang="en-US" dirty="0"/>
              <a:t>actively participates in the experiment (gaining training &amp; experience with model testing), adds an additional dimension to the research, and collaborates on publications as appropriate. </a:t>
            </a:r>
            <a:endParaRPr lang="en-US" dirty="0" smtClean="0"/>
          </a:p>
          <a:p>
            <a:pPr lvl="1"/>
            <a:r>
              <a:rPr lang="en-US" dirty="0" smtClean="0"/>
              <a:t>The </a:t>
            </a:r>
            <a:r>
              <a:rPr lang="en-US" dirty="0"/>
              <a:t>additional dimension could include an improvement to the model test (e.g., Vs measurements, new HPMC mixing technique, new PIV processing technique), an extension of the analyses being performed with the centrifuge data (e.g., numerical analyses with a different FE/FD platform or constitutive model, inverse analyses of array data, synthesis with a broader database), or possibly some supplemental tests (e.g., some 1m tests to go with the 9m tests; an extra 9m test; some lab element testing)</a:t>
            </a:r>
          </a:p>
        </p:txBody>
      </p:sp>
    </p:spTree>
    <p:extLst>
      <p:ext uri="{BB962C8B-B14F-4D97-AF65-F5344CB8AC3E}">
        <p14:creationId xmlns:p14="http://schemas.microsoft.com/office/powerpoint/2010/main" val="34298816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Elaboration on the researcher as payload</a:t>
            </a:r>
          </a:p>
        </p:txBody>
      </p:sp>
      <p:sp>
        <p:nvSpPr>
          <p:cNvPr id="3" name="Content Placeholder 2"/>
          <p:cNvSpPr>
            <a:spLocks noGrp="1"/>
          </p:cNvSpPr>
          <p:nvPr>
            <p:ph idx="1"/>
          </p:nvPr>
        </p:nvSpPr>
        <p:spPr/>
        <p:txBody>
          <a:bodyPr/>
          <a:lstStyle/>
          <a:p>
            <a:r>
              <a:rPr lang="en-US" dirty="0" smtClean="0"/>
              <a:t>Keys to success</a:t>
            </a:r>
          </a:p>
          <a:p>
            <a:pPr lvl="1"/>
            <a:r>
              <a:rPr lang="en-US" dirty="0" smtClean="0"/>
              <a:t>Emphasis </a:t>
            </a:r>
            <a:r>
              <a:rPr lang="en-US" dirty="0"/>
              <a:t>on collaboration, with the main research team benefiting (extra hands, larger scope, better details) as much as the payload researcher benefits.  </a:t>
            </a:r>
            <a:endParaRPr lang="en-US" dirty="0" smtClean="0"/>
          </a:p>
          <a:p>
            <a:pPr lvl="1"/>
            <a:r>
              <a:rPr lang="en-US" dirty="0" smtClean="0"/>
              <a:t>We </a:t>
            </a:r>
            <a:r>
              <a:rPr lang="en-US" dirty="0"/>
              <a:t>have effectively arranged these types of collaborations many times for our visiting researchers, who become a free set of extra hands for the main research team. </a:t>
            </a:r>
            <a:endParaRPr lang="en-US" dirty="0" smtClean="0"/>
          </a:p>
          <a:p>
            <a:pPr lvl="1"/>
            <a:r>
              <a:rPr lang="en-US" dirty="0" smtClean="0"/>
              <a:t>We </a:t>
            </a:r>
            <a:r>
              <a:rPr lang="en-US" dirty="0"/>
              <a:t>believe most research teams would be open to adding a payload researcher, as evidenced by our past users enthusiastic willingness to serve as CGM Mentors. </a:t>
            </a:r>
            <a:endParaRPr lang="en-US" dirty="0" smtClean="0"/>
          </a:p>
          <a:p>
            <a:pPr lvl="1"/>
            <a:r>
              <a:rPr lang="en-US" dirty="0" smtClean="0"/>
              <a:t>We </a:t>
            </a:r>
            <a:r>
              <a:rPr lang="en-US" dirty="0"/>
              <a:t>also believe some of the early career faculty we've talked with over the years, and particularly some from PUIs, would embrace this type of arrangement.</a:t>
            </a:r>
          </a:p>
          <a:p>
            <a:r>
              <a:rPr lang="en-US" dirty="0" smtClean="0"/>
              <a:t>Questions for NHERI</a:t>
            </a:r>
          </a:p>
          <a:p>
            <a:pPr lvl="1"/>
            <a:r>
              <a:rPr lang="en-US" dirty="0" smtClean="0"/>
              <a:t>Experiences from other sites regarding the engagement of early career researchers and efforts to increase the diversity of their users? </a:t>
            </a:r>
          </a:p>
          <a:p>
            <a:pPr lvl="1"/>
            <a:r>
              <a:rPr lang="en-US" dirty="0" smtClean="0"/>
              <a:t>Would the "researcher as payload" concept work for other sites?</a:t>
            </a:r>
          </a:p>
          <a:p>
            <a:pPr lvl="1"/>
            <a:r>
              <a:rPr lang="en-US" dirty="0" smtClean="0"/>
              <a:t>Would you be interested in further developing this concept for consideration by NSF? </a:t>
            </a:r>
            <a:endParaRPr lang="en-US" dirty="0"/>
          </a:p>
        </p:txBody>
      </p:sp>
    </p:spTree>
    <p:extLst>
      <p:ext uri="{BB962C8B-B14F-4D97-AF65-F5344CB8AC3E}">
        <p14:creationId xmlns:p14="http://schemas.microsoft.com/office/powerpoint/2010/main" val="28331055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A6DA94B7-85B6-4285-AE91-057CD0578E22}" vid="{4AE593FE-1567-45EA-B52D-8C9927C478FB}"/>
    </a:ext>
  </a:extLst>
</a:theme>
</file>

<file path=docProps/app.xml><?xml version="1.0" encoding="utf-8"?>
<Properties xmlns="http://schemas.openxmlformats.org/officeDocument/2006/extended-properties" xmlns:vt="http://schemas.openxmlformats.org/officeDocument/2006/docPropsVTypes">
  <Template>RWB_wide</Template>
  <TotalTime>162</TotalTime>
  <Words>698</Words>
  <Application>Microsoft Office PowerPoint</Application>
  <PresentationFormat>Widescreen</PresentationFormat>
  <Paragraphs>46</Paragraphs>
  <Slides>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Arial Black</vt:lpstr>
      <vt:lpstr>Calibri</vt:lpstr>
      <vt:lpstr>Calibri Light</vt:lpstr>
      <vt:lpstr>Wingdings</vt:lpstr>
      <vt:lpstr>Office Theme</vt:lpstr>
      <vt:lpstr>Increasing user diversity by expanding  the payload project concept</vt:lpstr>
      <vt:lpstr>Increasing user diversity by expanding the payload project concept</vt:lpstr>
      <vt:lpstr>Elaboration on the researcher as payload</vt:lpstr>
      <vt:lpstr>Elaboration on the researcher as payload</vt:lpstr>
      <vt:lpstr>Elaboration on the researcher as payload</vt:lpstr>
    </vt:vector>
  </TitlesOfParts>
  <Company>UC Davis, College of Engineering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Ross Boulanger</dc:creator>
  <cp:lastModifiedBy>Ross Boulanger</cp:lastModifiedBy>
  <cp:revision>13</cp:revision>
  <dcterms:created xsi:type="dcterms:W3CDTF">2021-02-04T14:37:44Z</dcterms:created>
  <dcterms:modified xsi:type="dcterms:W3CDTF">2021-02-04T20:08:33Z</dcterms:modified>
</cp:coreProperties>
</file>