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63" r:id="rId3"/>
    <p:sldId id="264" r:id="rId4"/>
    <p:sldId id="265" r:id="rId5"/>
    <p:sldId id="256" r:id="rId6"/>
    <p:sldId id="262" r:id="rId7"/>
    <p:sldId id="258" r:id="rId8"/>
    <p:sldId id="259" r:id="rId9"/>
    <p:sldId id="260" r:id="rId10"/>
    <p:sldId id="26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24"/>
    <p:restoredTop sz="96327"/>
  </p:normalViewPr>
  <p:slideViewPr>
    <p:cSldViewPr snapToGrid="0" snapToObjects="1">
      <p:cViewPr varScale="1">
        <p:scale>
          <a:sx n="118" d="100"/>
          <a:sy n="118" d="100"/>
        </p:scale>
        <p:origin x="80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6" d="100"/>
        <a:sy n="12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A2AA3-EF2F-6649-ADAF-BCA689DD5C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741432-7D9A-4F4B-AF01-091099DEC2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BEE469-23BA-4443-B2B4-F596B8F03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715EE-953B-0C48-AE93-EFA82A40881C}" type="datetimeFigureOut">
              <a:rPr lang="en-US" smtClean="0"/>
              <a:t>8/5/21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4A13EA-3975-6B47-85B2-850123A84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96C007-7B17-8449-AD15-DDDE20C52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D0642-E7D4-DC41-B69E-F9F38D89E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70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299E1-052F-FE4E-8D00-EF6C1016D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87C874-4614-8241-9F5E-A55A339A8E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5A6B1C-0C03-0942-A635-FC0CA032B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715EE-953B-0C48-AE93-EFA82A40881C}" type="datetimeFigureOut">
              <a:rPr lang="en-US" smtClean="0"/>
              <a:t>8/5/21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A69E0-4C62-AC4C-9B6A-CE9445428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68B249-E868-7248-A570-D7C7971FA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D0642-E7D4-DC41-B69E-F9F38D89E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690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7E3ED2-8167-3040-A914-C2FB99327A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7493F9-491E-5C42-81FF-339521DD6D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CC7A15-020A-7D44-B14E-9C2EC24F2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715EE-953B-0C48-AE93-EFA82A40881C}" type="datetimeFigureOut">
              <a:rPr lang="en-US" smtClean="0"/>
              <a:t>8/5/21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3C4B6D-833E-A547-B991-C599344FA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48384C-D250-FC48-AA33-AB2137F9C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D0642-E7D4-DC41-B69E-F9F38D89E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879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968CE-3AC0-0649-A084-C61B8A9FC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828E86-7661-B84D-9A99-5160872D4D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1601DE-67ED-E54D-8DC2-EA46CA355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715EE-953B-0C48-AE93-EFA82A40881C}" type="datetimeFigureOut">
              <a:rPr lang="en-US" smtClean="0"/>
              <a:t>8/5/21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1AAB7E-95E7-6C45-B8BE-7A41731C8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A27DC7-9F1C-2645-ADC5-E88E4084C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D0642-E7D4-DC41-B69E-F9F38D89E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269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DC7D0-913F-D34D-9772-E59726F89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6689DF-D2D6-AD45-8DDF-10C5C41DFB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378B91-AA86-0E41-ADA7-C436F27F5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715EE-953B-0C48-AE93-EFA82A40881C}" type="datetimeFigureOut">
              <a:rPr lang="en-US" smtClean="0"/>
              <a:t>8/5/21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97F620-B523-164F-96A8-3D479E289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4F063B-5F68-6447-A3F3-6A7906D31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D0642-E7D4-DC41-B69E-F9F38D89E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457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9DA4B-660C-2B4C-ADA0-D145FCD71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90C347-F702-B344-889A-63DAC1FE42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42A814-D327-0A42-A4FF-90AA18A9C9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8614EE-AE14-254D-8EA6-6F46661A7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715EE-953B-0C48-AE93-EFA82A40881C}" type="datetimeFigureOut">
              <a:rPr lang="en-US" smtClean="0"/>
              <a:t>8/5/21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23BCC4-67C8-1D44-9159-1C2318366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1ABE77-A1B2-BB44-A868-7B5F38895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D0642-E7D4-DC41-B69E-F9F38D89E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948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D5B109-0CB3-0646-BD0A-FF0032E49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15D6CD-F44F-D644-B30A-72C4231EB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C0719E-6DC0-2240-8179-D790971DCA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0155C9-13B3-8042-9649-6AC7D3F1C4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113640-FC38-CE49-80EC-961E7C31D5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E6D7DC-FA3B-C244-BB7D-7E08887EB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715EE-953B-0C48-AE93-EFA82A40881C}" type="datetimeFigureOut">
              <a:rPr lang="en-US" smtClean="0"/>
              <a:t>8/5/21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423E5C-D2DA-9941-8BAA-4ACE18C97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90CF9D-339B-9B45-90CB-804265CE2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D0642-E7D4-DC41-B69E-F9F38D89E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696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23CF9-975A-2841-8FB9-BA01990CE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8525FF-3360-C341-A9ED-D380EC87B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715EE-953B-0C48-AE93-EFA82A40881C}" type="datetimeFigureOut">
              <a:rPr lang="en-US" smtClean="0"/>
              <a:t>8/5/21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5A2A97-5151-864B-8F3E-676F87BF2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2BA9E1-EC6F-3448-8037-1021A1CFF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D0642-E7D4-DC41-B69E-F9F38D89E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478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57BDEF-990E-A242-9B52-2AE101D97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715EE-953B-0C48-AE93-EFA82A40881C}" type="datetimeFigureOut">
              <a:rPr lang="en-US" smtClean="0"/>
              <a:t>8/5/21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4B2E1C-FCBF-3743-86ED-E96F8BCF2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C79893-38EA-BE48-98D4-110F44573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D0642-E7D4-DC41-B69E-F9F38D89E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51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A3033-45C4-3048-A64C-1CB0C248E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7CD8B8-C3A5-8945-8738-DDBB18B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C88895-13BC-774A-A8B9-7EDCCD1A7A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583E44-D58C-9548-8C56-7AC3851C3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715EE-953B-0C48-AE93-EFA82A40881C}" type="datetimeFigureOut">
              <a:rPr lang="en-US" smtClean="0"/>
              <a:t>8/5/21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1C1ADA-53B2-B845-B722-0A36B8D45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CF527D-BA31-8F4D-8747-E2B930E70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D0642-E7D4-DC41-B69E-F9F38D89E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827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034DF-9D85-CC4B-9CDA-C4547ACA6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8A9ADA-9B60-9B4E-BE48-D6C38099DD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1EEA07-4721-3248-ABC9-5F0B394C51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F26426-2AF5-8B41-9F5A-41368E9A4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715EE-953B-0C48-AE93-EFA82A40881C}" type="datetimeFigureOut">
              <a:rPr lang="en-US" smtClean="0"/>
              <a:t>8/5/21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E9F035-F82C-3644-AB42-B93A5F910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735ED4-B6E5-B24A-BEF3-B7700A9B6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D0642-E7D4-DC41-B69E-F9F38D89E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980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926D61-0947-BB48-9033-61ECA8EA0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A1CFAE-1560-CE48-9C5D-60308A9C41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04F6C8-8914-D24A-BB45-419C10C656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5715EE-953B-0C48-AE93-EFA82A40881C}" type="datetimeFigureOut">
              <a:rPr lang="en-US" smtClean="0"/>
              <a:t>8/5/21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91302A-0155-3340-8C63-96A9FDC5C0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EAD610-5C51-864A-B531-304D276624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D0642-E7D4-DC41-B69E-F9F38D89E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795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blume.stanford.edu/event/seminar/lessons-pandemic-how-prepare-climate-change" TargetMode="External"/><Relationship Id="rId2" Type="http://schemas.openxmlformats.org/officeDocument/2006/relationships/hyperlink" Target="https://en.wikipedia.org/wiki/Alice_Hill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amazon.com/Building-Resilient-Tomorrow-Prepare-Disruption/dp/019090934X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634141-4734-384B-BBC5-9AC6015E7108}"/>
              </a:ext>
            </a:extLst>
          </p:cNvPr>
          <p:cNvSpPr txBox="1"/>
          <p:nvPr/>
        </p:nvSpPr>
        <p:spPr>
          <a:xfrm>
            <a:off x="3979106" y="539477"/>
            <a:ext cx="423378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NHERI Researchers Summit </a:t>
            </a:r>
            <a:br>
              <a:rPr lang="en-US" sz="2800" dirty="0"/>
            </a:br>
            <a:r>
              <a:rPr lang="en-US" sz="2800" dirty="0"/>
              <a:t>Washington DC,  Fall 2022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9242C08-F3C3-774F-9259-90019F3392CD}"/>
              </a:ext>
            </a:extLst>
          </p:cNvPr>
          <p:cNvSpPr txBox="1"/>
          <p:nvPr/>
        </p:nvSpPr>
        <p:spPr>
          <a:xfrm>
            <a:off x="299364" y="1837560"/>
            <a:ext cx="38403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Friday July 23, 2021.   Draft Agenda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4A66D6E-ACD0-B648-969A-30E3B70FE86A}"/>
              </a:ext>
            </a:extLst>
          </p:cNvPr>
          <p:cNvSpPr txBox="1"/>
          <p:nvPr/>
        </p:nvSpPr>
        <p:spPr>
          <a:xfrm>
            <a:off x="987792" y="2378843"/>
            <a:ext cx="6832448" cy="40934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Summary of discussion w/ NSF  July 7 2021</a:t>
            </a:r>
          </a:p>
          <a:p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Progress on finding venue</a:t>
            </a:r>
            <a:br>
              <a:rPr lang="en-US" sz="2000" dirty="0"/>
            </a:b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Review of program, suggestion of names/ideas</a:t>
            </a:r>
          </a:p>
          <a:p>
            <a:pPr marL="800100" lvl="1" indent="-342900">
              <a:buFont typeface="Wingdings" pitchFamily="2" charset="2"/>
              <a:buChar char="Ø"/>
            </a:pPr>
            <a:r>
              <a:rPr lang="en-US" sz="2000" dirty="0"/>
              <a:t>Day 1 “big tent”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en-US" sz="2000" dirty="0"/>
              <a:t>Keynote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en-US" sz="2000" dirty="0"/>
              <a:t>Panel on National Research Needs and Priorities 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en-US" sz="2000" dirty="0"/>
              <a:t>Exemplar Talks on Research Collaboration Networks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en-US" sz="2000" dirty="0"/>
              <a:t>Town Hall for Input from Research Community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en-US" sz="2000" dirty="0"/>
              <a:t>Idea Market – poster session, </a:t>
            </a:r>
            <a:r>
              <a:rPr lang="en-US" sz="2000" dirty="0" err="1"/>
              <a:t>etc</a:t>
            </a:r>
            <a:endParaRPr lang="en-US" sz="2000" dirty="0"/>
          </a:p>
          <a:p>
            <a:pPr marL="800100" lvl="1" indent="-342900">
              <a:buFont typeface="Wingdings" pitchFamily="2" charset="2"/>
              <a:buChar char="Ø"/>
            </a:pPr>
            <a:r>
              <a:rPr lang="en-US" sz="2000" dirty="0"/>
              <a:t>Day 2 “breakout”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408021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2F31287-6C07-764D-B7F3-BF91D84697E4}"/>
              </a:ext>
            </a:extLst>
          </p:cNvPr>
          <p:cNvSpPr/>
          <p:nvPr/>
        </p:nvSpPr>
        <p:spPr>
          <a:xfrm>
            <a:off x="278524" y="175646"/>
            <a:ext cx="11235559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DAY 2 “BREAKOUT” MEETINGS</a:t>
            </a:r>
            <a:endParaRPr lang="en-US" dirty="0"/>
          </a:p>
          <a:p>
            <a:r>
              <a:rPr lang="en-US" dirty="0"/>
              <a:t>Can have a range of activities depending on who wants to do what.  </a:t>
            </a:r>
          </a:p>
          <a:p>
            <a:r>
              <a:rPr lang="en-US" dirty="0"/>
              <a:t>Day 2 venue is likely to be different (</a:t>
            </a:r>
            <a:r>
              <a:rPr lang="en-US" dirty="0" err="1"/>
              <a:t>eg</a:t>
            </a:r>
            <a:r>
              <a:rPr lang="en-US" dirty="0"/>
              <a:t>, typical hotel venue with smaller rooms.  </a:t>
            </a:r>
            <a:r>
              <a:rPr lang="en-US" dirty="0" err="1"/>
              <a:t>Eg</a:t>
            </a:r>
            <a:r>
              <a:rPr lang="en-US" dirty="0"/>
              <a:t>, DC Westin near NSF)</a:t>
            </a:r>
          </a:p>
          <a:p>
            <a:endParaRPr lang="en-US" dirty="0"/>
          </a:p>
          <a:p>
            <a:r>
              <a:rPr lang="en-US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Breakout 1:  early career / proposal, idea development / meet with NSF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Breakout 2:  summarizing Day 1 for written document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Breakout 3:  data archiving, publish your data, incentives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Breakout 4:  mini-RAPID workshop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Breakout 5:  NHERI EF overviews / office hours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Breakout 6:  student forums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Breakout 7:  </a:t>
            </a:r>
            <a:r>
              <a:rPr lang="en-US" dirty="0" err="1"/>
              <a:t>nheri</a:t>
            </a:r>
            <a:r>
              <a:rPr lang="en-US" dirty="0"/>
              <a:t> user community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Breakout 8: Tech Transfer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Breakout 9:   Research to policy  (similar to AGU?)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Breakout 10:  post-NHERI meeting discussion – summary of what we heard, what rises to the top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Breakout 11:  needs for research 2025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: , , ,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7AD53A2-A058-6A4F-9A70-89AB7DAD165F}"/>
              </a:ext>
            </a:extLst>
          </p:cNvPr>
          <p:cNvSpPr txBox="1"/>
          <p:nvPr/>
        </p:nvSpPr>
        <p:spPr>
          <a:xfrm>
            <a:off x="278524" y="5318234"/>
            <a:ext cx="3064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Considerations for scheduling?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7B43FDF-F8AC-3642-AFF0-B6E49B1DDE87}"/>
              </a:ext>
            </a:extLst>
          </p:cNvPr>
          <p:cNvSpPr txBox="1"/>
          <p:nvPr/>
        </p:nvSpPr>
        <p:spPr>
          <a:xfrm>
            <a:off x="5758543" y="5133568"/>
            <a:ext cx="3411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Meet with the program officers</a:t>
            </a:r>
          </a:p>
        </p:txBody>
      </p:sp>
    </p:spTree>
    <p:extLst>
      <p:ext uri="{BB962C8B-B14F-4D97-AF65-F5344CB8AC3E}">
        <p14:creationId xmlns:p14="http://schemas.microsoft.com/office/powerpoint/2010/main" val="1089960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4A66D6E-ACD0-B648-969A-30E3B70FE86A}"/>
              </a:ext>
            </a:extLst>
          </p:cNvPr>
          <p:cNvSpPr txBox="1"/>
          <p:nvPr/>
        </p:nvSpPr>
        <p:spPr>
          <a:xfrm>
            <a:off x="672482" y="665657"/>
            <a:ext cx="337592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Summary of discussion w/ NSF</a:t>
            </a:r>
          </a:p>
          <a:p>
            <a:r>
              <a:rPr lang="en-US" sz="2000" dirty="0"/>
              <a:t>July 7, 2021 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F756EED-0C33-8D4A-BB07-4B998F8BAA69}"/>
              </a:ext>
            </a:extLst>
          </p:cNvPr>
          <p:cNvSpPr txBox="1"/>
          <p:nvPr/>
        </p:nvSpPr>
        <p:spPr>
          <a:xfrm>
            <a:off x="5412828" y="427871"/>
            <a:ext cx="620240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Jacqueline </a:t>
            </a:r>
            <a:r>
              <a:rPr lang="en-US" dirty="0" err="1"/>
              <a:t>Meszaros</a:t>
            </a:r>
            <a:r>
              <a:rPr lang="en-US" dirty="0"/>
              <a:t>, NSF’s Science and Technology Advisor</a:t>
            </a:r>
            <a:br>
              <a:rPr lang="en-US" dirty="0"/>
            </a:br>
            <a:r>
              <a:rPr lang="en-US" dirty="0"/>
              <a:t>formerly, White House Office of Science and Technology Policy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Rob Stone,  CMMI Division Director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Joy </a:t>
            </a:r>
            <a:r>
              <a:rPr lang="en-US" dirty="0" err="1"/>
              <a:t>Pauschke</a:t>
            </a:r>
            <a:r>
              <a:rPr lang="en-US" dirty="0"/>
              <a:t>,  CMMI NHERI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Alexis . . 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Julio, Dan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BD7C196-6E86-5844-A5F3-5AE70AE4CD5A}"/>
              </a:ext>
            </a:extLst>
          </p:cNvPr>
          <p:cNvSpPr txBox="1"/>
          <p:nvPr/>
        </p:nvSpPr>
        <p:spPr>
          <a:xfrm>
            <a:off x="577889" y="2764221"/>
            <a:ext cx="10117770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Overall, very supportive of meeting concept</a:t>
            </a:r>
          </a:p>
          <a:p>
            <a:r>
              <a:rPr lang="en-US" dirty="0"/>
              <a:t>+ Liked the idea that the event could produce a roadmap of research priorities </a:t>
            </a:r>
          </a:p>
          <a:p>
            <a:r>
              <a:rPr lang="en-US" dirty="0"/>
              <a:t>+ not expanding into the hazard sciences (formation of hurricanes, dynamics of earthquakes) sounds good</a:t>
            </a:r>
          </a:p>
          <a:p>
            <a:r>
              <a:rPr lang="en-US" dirty="0"/>
              <a:t>+ including the connection between built and human systems</a:t>
            </a:r>
          </a:p>
          <a:p>
            <a:r>
              <a:rPr lang="en-US" dirty="0"/>
              <a:t>+ several suggestions for the panel discussion</a:t>
            </a:r>
          </a:p>
          <a:p>
            <a:r>
              <a:rPr lang="en-US" dirty="0"/>
              <a:t>+ DC venue is good</a:t>
            </a:r>
          </a:p>
          <a:p>
            <a:r>
              <a:rPr lang="en-US" dirty="0"/>
              <a:t>+ willing to have a follow up discussion/help out as needed</a:t>
            </a:r>
          </a:p>
          <a:p>
            <a:r>
              <a:rPr lang="en-US" dirty="0"/>
              <a:t>+ ok with sending in a supplement request to support the meeting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841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4A66D6E-ACD0-B648-969A-30E3B70FE86A}"/>
              </a:ext>
            </a:extLst>
          </p:cNvPr>
          <p:cNvSpPr txBox="1"/>
          <p:nvPr/>
        </p:nvSpPr>
        <p:spPr>
          <a:xfrm>
            <a:off x="672482" y="665657"/>
            <a:ext cx="30385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Progress on Finding Venues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BD7C196-6E86-5844-A5F3-5AE70AE4CD5A}"/>
              </a:ext>
            </a:extLst>
          </p:cNvPr>
          <p:cNvSpPr txBox="1"/>
          <p:nvPr/>
        </p:nvSpPr>
        <p:spPr>
          <a:xfrm>
            <a:off x="1555351" y="1502979"/>
            <a:ext cx="5610318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Several possible options for DC-area for ’big tent’ meeting</a:t>
            </a:r>
            <a:br>
              <a:rPr lang="en-US" dirty="0"/>
            </a:b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Ripley Center / Smithsonian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Department of Interior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Museum of Building Science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Kennedy Center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CD1241-4356-724E-9CFF-9BCF9E221247}"/>
              </a:ext>
            </a:extLst>
          </p:cNvPr>
          <p:cNvSpPr txBox="1"/>
          <p:nvPr/>
        </p:nvSpPr>
        <p:spPr>
          <a:xfrm>
            <a:off x="1555351" y="3663740"/>
            <a:ext cx="517808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Second day likely to be at more conventional location</a:t>
            </a:r>
            <a:br>
              <a:rPr lang="en-US" dirty="0"/>
            </a:b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Westin, Arlington DC near NSF HQ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334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4A66D6E-ACD0-B648-969A-30E3B70FE86A}"/>
              </a:ext>
            </a:extLst>
          </p:cNvPr>
          <p:cNvSpPr txBox="1"/>
          <p:nvPr/>
        </p:nvSpPr>
        <p:spPr>
          <a:xfrm>
            <a:off x="420234" y="529022"/>
            <a:ext cx="6947864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Review of program, suggestion of names/ideas</a:t>
            </a:r>
          </a:p>
          <a:p>
            <a:pPr marL="800100" lvl="1" indent="-342900">
              <a:buFont typeface="Wingdings" pitchFamily="2" charset="2"/>
              <a:buChar char="Ø"/>
            </a:pPr>
            <a:r>
              <a:rPr lang="en-US" sz="2000" dirty="0"/>
              <a:t>Day 1 “big tent”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sz="2000" dirty="0"/>
              <a:t>Keynote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sz="2000" dirty="0"/>
              <a:t>Panel on National Research Needs and Priorities 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sz="2000" dirty="0"/>
              <a:t>Exemplar Talks on Research Collaboration Networks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sz="2000" dirty="0"/>
              <a:t>Town Hall for Input from Research Community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sz="2000" dirty="0"/>
              <a:t>Idea Market – poster session, </a:t>
            </a:r>
            <a:r>
              <a:rPr lang="en-US" sz="2000" dirty="0" err="1"/>
              <a:t>etc</a:t>
            </a:r>
            <a:endParaRPr lang="en-US" sz="2000" dirty="0"/>
          </a:p>
          <a:p>
            <a:pPr marL="800100" lvl="1" indent="-342900">
              <a:buFont typeface="Wingdings" pitchFamily="2" charset="2"/>
              <a:buChar char="Ø"/>
            </a:pPr>
            <a:r>
              <a:rPr lang="en-US" sz="2000" dirty="0"/>
              <a:t>Day 2 “breakout”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DA86859-0AE5-784D-A449-48C2386FF511}"/>
              </a:ext>
            </a:extLst>
          </p:cNvPr>
          <p:cNvSpPr txBox="1"/>
          <p:nvPr/>
        </p:nvSpPr>
        <p:spPr>
          <a:xfrm>
            <a:off x="2554015" y="4025462"/>
            <a:ext cx="8539389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Note from today’s meeting: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since this is a 1-time event, we might want to consider expanding to 2.5 days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we need to find ‘champion/czar’ for items 1-5, or may need to form working groups</a:t>
            </a:r>
          </a:p>
        </p:txBody>
      </p:sp>
    </p:spTree>
    <p:extLst>
      <p:ext uri="{BB962C8B-B14F-4D97-AF65-F5344CB8AC3E}">
        <p14:creationId xmlns:p14="http://schemas.microsoft.com/office/powerpoint/2010/main" val="3128371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2F31287-6C07-764D-B7F3-BF91D84697E4}"/>
              </a:ext>
            </a:extLst>
          </p:cNvPr>
          <p:cNvSpPr/>
          <p:nvPr/>
        </p:nvSpPr>
        <p:spPr>
          <a:xfrm>
            <a:off x="278524" y="175646"/>
            <a:ext cx="1123555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</a:rPr>
              <a:t>Part 1:  Keynote</a:t>
            </a:r>
            <a:endParaRPr lang="en-US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</a:p>
          <a:p>
            <a:endParaRPr lang="en-US" sz="1600" dirty="0">
              <a:solidFill>
                <a:srgbClr val="000000"/>
              </a:solidFill>
              <a:highlight>
                <a:srgbClr val="FFFF00"/>
              </a:highlight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</a:rPr>
              <a:t>Possible Keynote:  Alice Hill, who led a climate change task force in Obama’s administration and has written an interesting book, “Building Resilient Tomorrow: How to Prepare for the Coming Climate Disruption”.  Alice gave a lecture at Stanford which you can view at the 2nd link below.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hlinkClick r:id="rId2"/>
              </a:rPr>
              <a:t>https://en.wikipedia.org/wiki/Alice_Hill</a:t>
            </a:r>
            <a:endParaRPr lang="en-US" sz="16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hlinkClick r:id="rId3"/>
              </a:rPr>
              <a:t>https://blume.stanford.edu/event/seminar/lessons-pandemic-how-prepare-climate-change</a:t>
            </a:r>
            <a:endParaRPr lang="en-US" sz="16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hlinkClick r:id="rId4"/>
              </a:rPr>
              <a:t>https://www.amazon.com/Building-Resilient-Tomorrow-Prepare-Disruption/dp/019090934X</a:t>
            </a:r>
            <a:b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en-US" sz="16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</a:rPr>
              <a:t> Possible Keynote: . . . </a:t>
            </a:r>
          </a:p>
        </p:txBody>
      </p:sp>
    </p:spTree>
    <p:extLst>
      <p:ext uri="{BB962C8B-B14F-4D97-AF65-F5344CB8AC3E}">
        <p14:creationId xmlns:p14="http://schemas.microsoft.com/office/powerpoint/2010/main" val="557985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2F31287-6C07-764D-B7F3-BF91D84697E4}"/>
              </a:ext>
            </a:extLst>
          </p:cNvPr>
          <p:cNvSpPr/>
          <p:nvPr/>
        </p:nvSpPr>
        <p:spPr>
          <a:xfrm>
            <a:off x="278524" y="175646"/>
            <a:ext cx="11235559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</a:rPr>
              <a:t>Part 2:  round table discussion  (morning)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 -- mostly federal agencies; research priorities in natural hazards engineering, 5-6 panelist and 1 moderator.  </a:t>
            </a:r>
          </a:p>
          <a:p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</a:rPr>
              <a:t>Suggested Moderator:   Miles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</a:rPr>
              <a:t>O'brien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</a:rPr>
              <a:t>, NPR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</a:rPr>
              <a:t>Suggested Moderator:   Jack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</a:rPr>
              <a:t>Meszaro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</a:rPr>
              <a:t>, NSF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</a:rPr>
              <a:t>Suggested Moderator:  , , ,</a:t>
            </a:r>
            <a:b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en-US" sz="16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</a:rPr>
              <a:t>Suggested Panelist:  NIST:  Judy Mitrani-Reiser, NIST, Associate Chief of the Materials and Structural Systems Division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</a:rPr>
              <a:t>Suggested Panelist:  USGS:  David Applegate, USGS,  Associate Director for Natural Hazards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</a:rPr>
              <a:t>Suggested Panelist:  USACE: Julie Rosati, Technical Director, Flood and Coastal in the Coastal and Hydraulics Laboratory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</a:rPr>
              <a:t>Suggested Panelist:  FEMA: John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</a:rPr>
              <a:t>Ingargiola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</a:rPr>
              <a:t>, Lead Physical Scientist in the Building Sciences Branch; Eric Letvin, resilience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</a:rPr>
              <a:t>Suggested Panelist:  NIH:  Aubrey Miller,  Public Health, Humans and disasters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</a:rPr>
              <a:t>Suggested Panelist:  NSF: someone from engineering directorate?  (or Jack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</a:rPr>
              <a:t>Meszaro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</a:rPr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</a:rPr>
              <a:t>Suggested Panelist:  NOAA . . . (can check with Jamie Kruse; Jennifer’s workshop)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</a:rPr>
              <a:t>Suggested Panelist:  State and/or Local  . .  association of mayors, governors.  National league of cities, Planners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</a:rPr>
              <a:t>suggested Panelist:  Resilience officer from Houston/LA; 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</a:rPr>
              <a:t>Marissa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</a:rPr>
              <a:t>Aho</a:t>
            </a:r>
            <a:endParaRPr lang="en-US" sz="16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</a:rPr>
              <a:t>suggested Panelist:   HUD,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</a:rPr>
              <a:t>eg</a:t>
            </a:r>
            <a:r>
              <a:rPr lang="en-US" sz="160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</a:rPr>
              <a:t>, 3D printed houses. .  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</a:rPr>
              <a:t>Suggested panelist:  DHS (research centers)</a:t>
            </a:r>
            <a:b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en-US" sz="16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</a:rPr>
              <a:t>Question topic 1:  national needs – adaptation, resilience, social equity,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</a:rPr>
              <a:t>Question topic 2:  research priorities  (decade timeline?)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</a:rPr>
              <a:t>Question topic 3:  opportunities (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</a:rPr>
              <a:t>eg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</a:rPr>
              <a:t>, infrastructure renewal, disruptive technology (Kenichi Soga, Berkeley)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</a:rPr>
              <a:t>Question topic 4:  specific research needs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</a:rPr>
              <a:t>Question topic 5:  research infrastructure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  <a:highlight>
                  <a:srgbClr val="FFFF00"/>
                </a:highlight>
                <a:latin typeface="Calibri" panose="020F0502020204030204" pitchFamily="34" charset="0"/>
              </a:rPr>
              <a:t>Question topic: 6:  tech transfer   . . .</a:t>
            </a:r>
          </a:p>
        </p:txBody>
      </p:sp>
    </p:spTree>
    <p:extLst>
      <p:ext uri="{BB962C8B-B14F-4D97-AF65-F5344CB8AC3E}">
        <p14:creationId xmlns:p14="http://schemas.microsoft.com/office/powerpoint/2010/main" val="33000233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2F31287-6C07-764D-B7F3-BF91D84697E4}"/>
              </a:ext>
            </a:extLst>
          </p:cNvPr>
          <p:cNvSpPr/>
          <p:nvPr/>
        </p:nvSpPr>
        <p:spPr>
          <a:xfrm>
            <a:off x="278524" y="175646"/>
            <a:ext cx="11235559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Part 3:  Exemplar presentations (late morning and early afternoon) </a:t>
            </a:r>
            <a:r>
              <a:rPr lang="en-US" dirty="0"/>
              <a:t> ‘ted-talk’ style (20 min, minimal reliance on ppt) rather than typical conference presentation.   Dynamic speakers. </a:t>
            </a:r>
            <a:r>
              <a:rPr lang="en-US" dirty="0" err="1"/>
              <a:t>e.g</a:t>
            </a:r>
            <a:r>
              <a:rPr lang="en-US" dirty="0"/>
              <a:t>, drawn from researchers who have led large research enabled by NEES/NHERI infrastructure and can talk to wide audience</a:t>
            </a:r>
          </a:p>
          <a:p>
            <a:endParaRPr lang="en-US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Exemplar presentation 1:  NEES/NHERI overview, context  (how we got to this point)  Julio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Exemplar presentation 2:  Large research campaign that had a big impact  (</a:t>
            </a:r>
            <a:r>
              <a:rPr lang="en-US" dirty="0" err="1"/>
              <a:t>eg</a:t>
            </a:r>
            <a:r>
              <a:rPr lang="en-US" dirty="0"/>
              <a:t> grad challenge enabled by large network): Jack </a:t>
            </a:r>
            <a:r>
              <a:rPr lang="en-US" dirty="0" err="1"/>
              <a:t>Moehle</a:t>
            </a:r>
            <a:r>
              <a:rPr lang="en-US" dirty="0"/>
              <a:t>, Glenn Rix, John van de Lindt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Exemplar presentation 3:  CONVERGE, Field campaign (major disaster reconnaissance) – Tracy, Ian Robertson, Herman Fritz, David Frost (GEER) –, EER for research; EER for reconnaissance;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Exemplar presentation 4:  Researcher career trajectory – </a:t>
            </a:r>
            <a:r>
              <a:rPr lang="en-US" dirty="0" err="1"/>
              <a:t>eg.</a:t>
            </a:r>
            <a:r>
              <a:rPr lang="en-US" dirty="0"/>
              <a:t> from REU to PhD under NEES to NHERI researcher?  </a:t>
            </a:r>
            <a:r>
              <a:rPr lang="en-US" dirty="0" err="1"/>
              <a:t>Kery</a:t>
            </a:r>
            <a:r>
              <a:rPr lang="en-US" dirty="0"/>
              <a:t> Ryan, Gilberto </a:t>
            </a:r>
            <a:r>
              <a:rPr lang="en-US" dirty="0" err="1"/>
              <a:t>Mosqueda</a:t>
            </a:r>
            <a:r>
              <a:rPr lang="en-US" dirty="0"/>
              <a:t>, others?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Exemplar presentation 5:  How data sharing/collaboration changed research,.  Ellen Rathje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highlight>
                  <a:srgbClr val="FFFF00"/>
                </a:highlight>
              </a:rPr>
              <a:t>Exemplar presentation: . . . Amina/NSF REU w/ Tracy , </a:t>
            </a:r>
            <a:r>
              <a:rPr lang="en-US" dirty="0" err="1">
                <a:highlight>
                  <a:srgbClr val="FFFF00"/>
                </a:highlight>
              </a:rPr>
              <a:t>greg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 err="1">
                <a:highlight>
                  <a:srgbClr val="FFFF00"/>
                </a:highlight>
              </a:rPr>
              <a:t>SImcenter</a:t>
            </a:r>
            <a:endParaRPr lang="en-US" dirty="0">
              <a:highlight>
                <a:srgbClr val="FFFF00"/>
              </a:highligh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Exemplar on  Science/Research to Policy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Exemplar on  tech transfer success stories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Exemplar presentation 6:  on simulation, numerical, open-source, HPC, high-resolution/regional, decision-support -- Greg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Exemplar presentation 7:  </a:t>
            </a:r>
            <a:r>
              <a:rPr lang="en-US" dirty="0" err="1"/>
              <a:t>engineering+people</a:t>
            </a:r>
            <a:r>
              <a:rPr lang="en-US" dirty="0"/>
              <a:t>;   From damage to functionality?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Exemplar presentation 8:  equity and inclusion (Dave </a:t>
            </a:r>
            <a:r>
              <a:rPr lang="en-US" dirty="0" err="1"/>
              <a:t>Prevatt</a:t>
            </a:r>
            <a:r>
              <a:rPr lang="en-US" dirty="0"/>
              <a:t>)    From human needs to built environment?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Exemplar presentation 9:  inter-agency interaction;  UF w/ FEMA, NIST, NSF   (Jennifer, Forest)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55CFC2E-23FF-DD4C-9923-235E7E1B32C7}"/>
              </a:ext>
            </a:extLst>
          </p:cNvPr>
          <p:cNvSpPr txBox="1"/>
          <p:nvPr/>
        </p:nvSpPr>
        <p:spPr>
          <a:xfrm>
            <a:off x="3712029" y="6150429"/>
            <a:ext cx="82026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bringing audience in; benefit to them;  NSF IIP division</a:t>
            </a:r>
          </a:p>
          <a:p>
            <a:r>
              <a:rPr lang="en-US" dirty="0"/>
              <a:t>research transfer/tech transfer, small business , </a:t>
            </a:r>
            <a:r>
              <a:rPr lang="en-US" dirty="0" err="1"/>
              <a:t>i</a:t>
            </a:r>
            <a:r>
              <a:rPr lang="en-US" dirty="0"/>
              <a:t>-core, </a:t>
            </a:r>
            <a:r>
              <a:rPr lang="en-US" dirty="0" err="1"/>
              <a:t>sbir</a:t>
            </a:r>
            <a:r>
              <a:rPr lang="en-US" dirty="0"/>
              <a:t>  (can be cross-site), IU-CRC</a:t>
            </a:r>
          </a:p>
        </p:txBody>
      </p:sp>
    </p:spTree>
    <p:extLst>
      <p:ext uri="{BB962C8B-B14F-4D97-AF65-F5344CB8AC3E}">
        <p14:creationId xmlns:p14="http://schemas.microsoft.com/office/powerpoint/2010/main" val="137925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2F31287-6C07-764D-B7F3-BF91D84697E4}"/>
              </a:ext>
            </a:extLst>
          </p:cNvPr>
          <p:cNvSpPr/>
          <p:nvPr/>
        </p:nvSpPr>
        <p:spPr>
          <a:xfrm>
            <a:off x="278524" y="175646"/>
            <a:ext cx="1123555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Part 4:  Town Hall (mid-to-late afternoon)</a:t>
            </a:r>
            <a:endParaRPr lang="en-US" dirty="0"/>
          </a:p>
          <a:p>
            <a:r>
              <a:rPr lang="en-US" dirty="0"/>
              <a:t>More of a ‘bottom up’ approach to give anyone a voice to comment on what they’ve heard in the earlier sessions and to bring up topics.  Need moderator (or two to help organize?) who can encourage participation.   Ideas/topics/process to stimulate discussion.   </a:t>
            </a:r>
          </a:p>
          <a:p>
            <a:r>
              <a:rPr lang="en-US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Suggested Moderator:  Greg Deierlein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Suggested Moderator:  Sharon Wood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Suggested Moderator:  Jack </a:t>
            </a:r>
            <a:r>
              <a:rPr lang="en-US" dirty="0" err="1"/>
              <a:t>Moehle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highlight>
                  <a:srgbClr val="FFFF00"/>
                </a:highlight>
              </a:rPr>
              <a:t>Suggested Moderator:  Tracy,  </a:t>
            </a:r>
            <a:r>
              <a:rPr lang="en-US" dirty="0">
                <a:highlight>
                  <a:srgbClr val="FFFF00"/>
                </a:highlight>
                <a:sym typeface="Wingdings" pitchFamily="2" charset="2"/>
              </a:rPr>
              <a:t> volunteered to be </a:t>
            </a:r>
            <a:r>
              <a:rPr lang="en-US" dirty="0">
                <a:highlight>
                  <a:srgbClr val="FFFF00"/>
                </a:highlight>
              </a:rPr>
              <a:t>town-hall czar</a:t>
            </a:r>
          </a:p>
          <a:p>
            <a:endParaRPr lang="en-US" dirty="0"/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Idea to stimulate discussion:  Achieving equality through disaster resilience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Idea to stimulate discussion:  Data Reuse/mining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Idea to stimulate discussion:  future needs to improve network collaboration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highlight>
                  <a:srgbClr val="FFFF00"/>
                </a:highlight>
              </a:rPr>
              <a:t>Idea to stimulate discussion:  , , ,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535851F-906A-744E-B97F-509298A901EA}"/>
              </a:ext>
            </a:extLst>
          </p:cNvPr>
          <p:cNvSpPr txBox="1"/>
          <p:nvPr/>
        </p:nvSpPr>
        <p:spPr>
          <a:xfrm>
            <a:off x="1156138" y="4855779"/>
            <a:ext cx="775250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Is it possible to do hybrid, real time surveys?</a:t>
            </a:r>
          </a:p>
          <a:p>
            <a:r>
              <a:rPr lang="en-US" dirty="0"/>
              <a:t>How to focus the discussion </a:t>
            </a:r>
          </a:p>
          <a:p>
            <a:r>
              <a:rPr lang="en-US" dirty="0"/>
              <a:t>Advice from someone who’s experienced with these type of events (Scott Miles) </a:t>
            </a:r>
          </a:p>
          <a:p>
            <a:r>
              <a:rPr lang="en-US" dirty="0"/>
              <a:t>What outcome do we want?</a:t>
            </a:r>
          </a:p>
          <a:p>
            <a:r>
              <a:rPr lang="en-US" dirty="0"/>
              <a:t>MIRO digital post-note w/ link , can use this time to elicit research needs, vision;  </a:t>
            </a:r>
          </a:p>
        </p:txBody>
      </p:sp>
    </p:spTree>
    <p:extLst>
      <p:ext uri="{BB962C8B-B14F-4D97-AF65-F5344CB8AC3E}">
        <p14:creationId xmlns:p14="http://schemas.microsoft.com/office/powerpoint/2010/main" val="18828465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2F31287-6C07-764D-B7F3-BF91D84697E4}"/>
              </a:ext>
            </a:extLst>
          </p:cNvPr>
          <p:cNvSpPr/>
          <p:nvPr/>
        </p:nvSpPr>
        <p:spPr>
          <a:xfrm>
            <a:off x="278524" y="175646"/>
            <a:ext cx="11235559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Part 5:  Poster (booths?)  (late afternoon)</a:t>
            </a:r>
            <a:endParaRPr lang="en-US" dirty="0"/>
          </a:p>
          <a:p>
            <a:r>
              <a:rPr lang="en-US" dirty="0"/>
              <a:t>Can be billed as ‘idea market’ and can include </a:t>
            </a:r>
          </a:p>
          <a:p>
            <a:endParaRPr lang="en-US" dirty="0"/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Poster topics 1: Research results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Poster topics 2: Opportunities/interests to collaborate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Poster topics 3: NHERI components / how to get involved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Poster topics 4: Workforce development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highlight>
                  <a:srgbClr val="FFFF00"/>
                </a:highlight>
              </a:rPr>
              <a:t>Poster topics:  , , ,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highlight>
                  <a:srgbClr val="FFFF00"/>
                </a:highlight>
              </a:rPr>
              <a:t>Other ideas: ,  , 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highlight>
                <a:srgbClr val="FFFF00"/>
              </a:highligh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highlight>
                <a:srgbClr val="FFFF00"/>
              </a:highligh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highlight>
                <a:srgbClr val="FFFF00"/>
              </a:highlight>
            </a:endParaRPr>
          </a:p>
          <a:p>
            <a:r>
              <a:rPr lang="en-US" dirty="0"/>
              <a:t>poster session in evening – how to engage people;   food, </a:t>
            </a:r>
          </a:p>
        </p:txBody>
      </p:sp>
    </p:spTree>
    <p:extLst>
      <p:ext uri="{BB962C8B-B14F-4D97-AF65-F5344CB8AC3E}">
        <p14:creationId xmlns:p14="http://schemas.microsoft.com/office/powerpoint/2010/main" val="3945469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494</TotalTime>
  <Words>1475</Words>
  <Application>Microsoft Macintosh PowerPoint</Application>
  <PresentationFormat>Widescreen</PresentationFormat>
  <Paragraphs>146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Courier New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Cox, Daniel Thomas</cp:lastModifiedBy>
  <cp:revision>29</cp:revision>
  <dcterms:created xsi:type="dcterms:W3CDTF">2019-11-13T21:11:24Z</dcterms:created>
  <dcterms:modified xsi:type="dcterms:W3CDTF">2021-08-05T18:46:58Z</dcterms:modified>
</cp:coreProperties>
</file>