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arice\Dropbox%20(UFL)\JAB\Natural%20Hazards%20Summit\Summit%20Report\Natural%20Hazards%20Research%20Summit%20Participan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arice\Dropbox%20(UFL)\JAB\Natural%20Hazards%20Summit\Summit%20Report\Natural%20Hazards%20Research%20Summit%20Participan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/>
              <a:t>Position</a:t>
            </a:r>
          </a:p>
        </c:rich>
      </c:tx>
      <c:layout>
        <c:manualLayout>
          <c:xMode val="edge"/>
          <c:yMode val="edge"/>
          <c:x val="0.2630993042378241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8250235324000054E-2"/>
          <c:y val="0.12787097323115862"/>
          <c:w val="0.63079860747956795"/>
          <c:h val="0.811466927587739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2F58-4F8C-BB3B-BF853E62066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2F58-4F8C-BB3B-BF853E62066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2F58-4F8C-BB3B-BF853E62066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2F58-4F8C-BB3B-BF853E62066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2F58-4F8C-BB3B-BF853E62066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2F58-4F8C-BB3B-BF853E62066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Attendees!$G$3:$G$8</c:f>
              <c:strCache>
                <c:ptCount val="6"/>
                <c:pt idx="0">
                  <c:v>Graduate Student</c:v>
                </c:pt>
                <c:pt idx="1">
                  <c:v>Postdoc</c:v>
                </c:pt>
                <c:pt idx="2">
                  <c:v>Assistant Professor</c:v>
                </c:pt>
                <c:pt idx="3">
                  <c:v>Associate/Full Professor</c:v>
                </c:pt>
                <c:pt idx="4">
                  <c:v>Other Academic</c:v>
                </c:pt>
                <c:pt idx="5">
                  <c:v>Other Non-academic</c:v>
                </c:pt>
              </c:strCache>
            </c:strRef>
          </c:cat>
          <c:val>
            <c:numRef>
              <c:f>Attendees!$H$3:$H$8</c:f>
              <c:numCache>
                <c:formatCode>General</c:formatCode>
                <c:ptCount val="6"/>
                <c:pt idx="0">
                  <c:v>43</c:v>
                </c:pt>
                <c:pt idx="1">
                  <c:v>12</c:v>
                </c:pt>
                <c:pt idx="2">
                  <c:v>65</c:v>
                </c:pt>
                <c:pt idx="3">
                  <c:v>83</c:v>
                </c:pt>
                <c:pt idx="4">
                  <c:v>29</c:v>
                </c:pt>
                <c:pt idx="5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F58-4F8C-BB3B-BF853E62066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/>
              <a:t>Sector</a:t>
            </a:r>
          </a:p>
        </c:rich>
      </c:tx>
      <c:layout>
        <c:manualLayout>
          <c:xMode val="edge"/>
          <c:yMode val="edge"/>
          <c:x val="0.31160304202961348"/>
          <c:y val="1.596119063842613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5176231528933644E-2"/>
          <c:y val="0.10561971000453543"/>
          <c:w val="0.6917037085700074"/>
          <c:h val="0.7778188188610747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DF-4FD9-AF71-C44AD562BAC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DF-4FD9-AF71-C44AD562BAC7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DF-4FD9-AF71-C44AD562BA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Attendees!$G$11:$G$13</c:f>
              <c:strCache>
                <c:ptCount val="3"/>
                <c:pt idx="0">
                  <c:v>Academia</c:v>
                </c:pt>
                <c:pt idx="1">
                  <c:v>Federal</c:v>
                </c:pt>
                <c:pt idx="2">
                  <c:v>Industry/Consulting</c:v>
                </c:pt>
              </c:strCache>
            </c:strRef>
          </c:cat>
          <c:val>
            <c:numRef>
              <c:f>Attendees!$H$11:$H$13</c:f>
              <c:numCache>
                <c:formatCode>General</c:formatCode>
                <c:ptCount val="3"/>
                <c:pt idx="0">
                  <c:v>232</c:v>
                </c:pt>
                <c:pt idx="1">
                  <c:v>25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DF-4FD9-AF71-C44AD562BAC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86840-EEE1-5535-F552-5095CB6C7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07797-6567-8C2C-B136-D045297E8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DB4E2-4A10-EA46-A447-94C43D41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1EAD4-D758-850E-596E-6A5C93A81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96C9F-AF9A-8044-65F5-FA878C87D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7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26E9A-77CD-7454-0297-EAD5C5BD8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140A0B-3B80-00CC-91AC-3401B114D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CA53E-076E-118B-A111-DCC7951B4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5FA0C-B3F7-C439-081B-9E819DF70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B2467-F0A3-89F9-A743-8F1BFC965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3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59B58A-2CAF-1C8D-CA48-369CB09AD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9B733-A652-0E42-EEEA-1B6251355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4EBB4-649B-9313-C6D9-7003EDB4D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55A09-BA5A-6103-1BFA-C3B77939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7074B-9ECB-6C5C-CCC7-4F221E0E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0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8796B-F8A5-F602-EA4D-89F915791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59BA3-93E6-6382-FF93-4495343C2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337F1-C07C-9934-BF3E-C303E8F1B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C290F-9FE7-2864-0196-63D7D672C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15302-DB6F-8199-40D3-073A83F6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0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8B348-3C88-DFD5-B717-0BAF1E5AF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34DF6-9B9C-8EED-D190-346DDD313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7AC99-C201-F355-0570-DC8B9E7E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4EF3D-0485-FA20-81F9-E303BD69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7A01B-8E98-5949-5B6A-2E67AA7B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9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26F01-2E3E-98FF-2FF6-3B1C21D40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E6F92-63CC-C54D-305F-4413C65F21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FA88A-E8DD-7D45-3BBA-0204983D8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E8F33-DB68-EA85-A8F6-CBDA4BFCD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B462F-58F8-6EC0-E419-D67564479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718B37-E5FF-81A1-84F1-4E25EBF59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6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1E034-C89A-EEF8-B7C1-042E21146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C95B-7B45-4C90-97A0-653C1EC03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FAFCB0-C783-2EE3-759F-7A46777CB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DB6846-4892-417F-8755-2E873CD4D9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09AD41-7112-CFA9-E4BE-974AE46C2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F6764D-0FCC-9CE3-BA9C-D054938D9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9D9588-F7AD-B925-41C8-7FA6481D3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E0AFC9-0B43-429C-6C2C-75DFD88A5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3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68BF2-83D2-7BF9-EF5B-3A6F0982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5680B-532B-2813-FC41-4399EF8AC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CBD97E-FD91-30BA-3109-525435FCD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26971B-CA0A-F8E0-50AE-9887EA0A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2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2E1753-1422-72F2-D5D8-BE2EA0554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47FF7B-021D-F36C-BBEC-5BF8A4332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8F9921-CAA4-5EFC-92B9-DEFB35D7F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9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AB17-1C17-2AEF-C17E-99CCD6588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26A9B-D327-6F0C-B640-DE5403A64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C3902-8816-F695-71C0-7B543639E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42D0C-8A40-B345-47F3-6E322D74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E4E20-9775-4448-0DCF-D050226F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A5FCA-2B6D-2D16-A97D-7F1D115B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D4CE2-5061-39FB-457C-5522FD552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03B7F-96DA-8A9D-BF3D-C63C5FF1B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5140C-8493-0767-689F-84A408833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7AD1E-143F-A877-6AA0-9BF6010B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9226F-FBC6-F83B-AD3E-BF8A3B6C9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8292E-027B-40E7-9A01-8029D252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4A2038-0257-E834-E91B-8A261BDFE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D9544-731A-18C0-0C38-D55D3F8D0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64E69-F2D1-CCAF-3CDE-0A8133AD7B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7B1CE-DE01-4849-9F7A-6DFC2E2CB22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2D980-8359-4870-8350-821F50D9D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11308-6AA7-DF59-85EC-8C7EC4508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6D109-8B96-46A8-908F-B85F39AAD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0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F66A24-6EB9-87C6-C3EA-4D8F47386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250"/>
          </a:xfrm>
        </p:spPr>
        <p:txBody>
          <a:bodyPr/>
          <a:lstStyle/>
          <a:p>
            <a:r>
              <a:rPr lang="en-US" dirty="0"/>
              <a:t>Natural Hazards Research Summit Attendees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6753ADD-0CD3-19EE-8CA2-01931EF5D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/>
          </a:bodyPr>
          <a:lstStyle/>
          <a:p>
            <a:r>
              <a:rPr lang="en-US" sz="2400" dirty="0"/>
              <a:t>266 attendees</a:t>
            </a:r>
          </a:p>
          <a:p>
            <a:r>
              <a:rPr lang="en-US" sz="2400" dirty="0"/>
              <a:t>45% early career academic (grad. student – asst. professor)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7F1543B-3007-82AE-C285-641611153F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972240"/>
              </p:ext>
            </p:extLst>
          </p:nvPr>
        </p:nvGraphicFramePr>
        <p:xfrm>
          <a:off x="763633" y="2418559"/>
          <a:ext cx="5019675" cy="3902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97DA787-9D73-B94A-61E7-48065DA1B7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0019455"/>
              </p:ext>
            </p:extLst>
          </p:nvPr>
        </p:nvGraphicFramePr>
        <p:xfrm>
          <a:off x="6175872" y="2418559"/>
          <a:ext cx="5458779" cy="4187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5409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Natural Hazards Research Summit Attendees</vt:lpstr>
    </vt:vector>
  </TitlesOfParts>
  <Company>University of Florida, ESSIE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Hazards Research Summit Attendees</dc:title>
  <dc:creator>Jennifer A. Bridge</dc:creator>
  <cp:lastModifiedBy>Jennifer A. Bridge</cp:lastModifiedBy>
  <cp:revision>5</cp:revision>
  <dcterms:created xsi:type="dcterms:W3CDTF">2022-10-13T16:13:52Z</dcterms:created>
  <dcterms:modified xsi:type="dcterms:W3CDTF">2022-10-13T16:23:39Z</dcterms:modified>
</cp:coreProperties>
</file>