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3" r:id="rId3"/>
    <p:sldId id="272" r:id="rId4"/>
    <p:sldId id="271" r:id="rId5"/>
    <p:sldId id="267" r:id="rId6"/>
    <p:sldId id="258" r:id="rId7"/>
    <p:sldId id="264" r:id="rId8"/>
    <p:sldId id="259" r:id="rId9"/>
    <p:sldId id="268" r:id="rId10"/>
    <p:sldId id="269"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02"/>
    <p:restoredTop sz="96327"/>
  </p:normalViewPr>
  <p:slideViewPr>
    <p:cSldViewPr snapToGrid="0" snapToObjects="1">
      <p:cViewPr varScale="1">
        <p:scale>
          <a:sx n="128" d="100"/>
          <a:sy n="128" d="100"/>
        </p:scale>
        <p:origin x="672" y="176"/>
      </p:cViewPr>
      <p:guideLst/>
    </p:cSldViewPr>
  </p:slideViewPr>
  <p:notesTextViewPr>
    <p:cViewPr>
      <p:scale>
        <a:sx n="1" d="1"/>
        <a:sy n="1" d="1"/>
      </p:scale>
      <p:origin x="0" y="0"/>
    </p:cViewPr>
  </p:notesTextViewPr>
  <p:sorterViewPr>
    <p:cViewPr>
      <p:scale>
        <a:sx n="126" d="100"/>
        <a:sy n="12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2AA3-EF2F-6649-ADAF-BCA689DD5C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741432-7D9A-4F4B-AF01-091099DEC2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BEE469-23BA-4443-B2B4-F596B8F03407}"/>
              </a:ext>
            </a:extLst>
          </p:cNvPr>
          <p:cNvSpPr>
            <a:spLocks noGrp="1"/>
          </p:cNvSpPr>
          <p:nvPr>
            <p:ph type="dt" sz="half" idx="10"/>
          </p:nvPr>
        </p:nvSpPr>
        <p:spPr/>
        <p:txBody>
          <a:bodyPr/>
          <a:lstStyle/>
          <a:p>
            <a:fld id="{255715EE-953B-0C48-AE93-EFA82A40881C}" type="datetimeFigureOut">
              <a:rPr lang="en-US" smtClean="0"/>
              <a:t>11/10/22</a:t>
            </a:fld>
            <a:endParaRPr lang="en-US"/>
          </a:p>
        </p:txBody>
      </p:sp>
      <p:sp>
        <p:nvSpPr>
          <p:cNvPr id="5" name="Footer Placeholder 4">
            <a:extLst>
              <a:ext uri="{FF2B5EF4-FFF2-40B4-BE49-F238E27FC236}">
                <a16:creationId xmlns:a16="http://schemas.microsoft.com/office/drawing/2014/main" id="{664A13EA-3975-6B47-85B2-850123A84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6C007-7B17-8449-AD15-DDDE20C52A71}"/>
              </a:ext>
            </a:extLst>
          </p:cNvPr>
          <p:cNvSpPr>
            <a:spLocks noGrp="1"/>
          </p:cNvSpPr>
          <p:nvPr>
            <p:ph type="sldNum" sz="quarter" idx="12"/>
          </p:nvPr>
        </p:nvSpPr>
        <p:spPr/>
        <p:txBody>
          <a:bodyPr/>
          <a:lstStyle/>
          <a:p>
            <a:fld id="{331D0642-E7D4-DC41-B69E-F9F38D89E341}" type="slidenum">
              <a:rPr lang="en-US" smtClean="0"/>
              <a:t>‹#›</a:t>
            </a:fld>
            <a:endParaRPr lang="en-US"/>
          </a:p>
        </p:txBody>
      </p:sp>
    </p:spTree>
    <p:extLst>
      <p:ext uri="{BB962C8B-B14F-4D97-AF65-F5344CB8AC3E}">
        <p14:creationId xmlns:p14="http://schemas.microsoft.com/office/powerpoint/2010/main" val="298570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299E1-052F-FE4E-8D00-EF6C1016DA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87C874-4614-8241-9F5E-A55A339A8E0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5A6B1C-0C03-0942-A635-FC0CA032BD5E}"/>
              </a:ext>
            </a:extLst>
          </p:cNvPr>
          <p:cNvSpPr>
            <a:spLocks noGrp="1"/>
          </p:cNvSpPr>
          <p:nvPr>
            <p:ph type="dt" sz="half" idx="10"/>
          </p:nvPr>
        </p:nvSpPr>
        <p:spPr/>
        <p:txBody>
          <a:bodyPr/>
          <a:lstStyle/>
          <a:p>
            <a:fld id="{255715EE-953B-0C48-AE93-EFA82A40881C}" type="datetimeFigureOut">
              <a:rPr lang="en-US" smtClean="0"/>
              <a:t>11/10/22</a:t>
            </a:fld>
            <a:endParaRPr lang="en-US"/>
          </a:p>
        </p:txBody>
      </p:sp>
      <p:sp>
        <p:nvSpPr>
          <p:cNvPr id="5" name="Footer Placeholder 4">
            <a:extLst>
              <a:ext uri="{FF2B5EF4-FFF2-40B4-BE49-F238E27FC236}">
                <a16:creationId xmlns:a16="http://schemas.microsoft.com/office/drawing/2014/main" id="{BABA69E0-4C62-AC4C-9B6A-CE9445428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68B249-E868-7248-A570-D7C7971FAD00}"/>
              </a:ext>
            </a:extLst>
          </p:cNvPr>
          <p:cNvSpPr>
            <a:spLocks noGrp="1"/>
          </p:cNvSpPr>
          <p:nvPr>
            <p:ph type="sldNum" sz="quarter" idx="12"/>
          </p:nvPr>
        </p:nvSpPr>
        <p:spPr/>
        <p:txBody>
          <a:bodyPr/>
          <a:lstStyle/>
          <a:p>
            <a:fld id="{331D0642-E7D4-DC41-B69E-F9F38D89E341}" type="slidenum">
              <a:rPr lang="en-US" smtClean="0"/>
              <a:t>‹#›</a:t>
            </a:fld>
            <a:endParaRPr lang="en-US"/>
          </a:p>
        </p:txBody>
      </p:sp>
    </p:spTree>
    <p:extLst>
      <p:ext uri="{BB962C8B-B14F-4D97-AF65-F5344CB8AC3E}">
        <p14:creationId xmlns:p14="http://schemas.microsoft.com/office/powerpoint/2010/main" val="2353690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7E3ED2-8167-3040-A914-C2FB99327A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7493F9-491E-5C42-81FF-339521DD6D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C7A15-020A-7D44-B14E-9C2EC24F20CA}"/>
              </a:ext>
            </a:extLst>
          </p:cNvPr>
          <p:cNvSpPr>
            <a:spLocks noGrp="1"/>
          </p:cNvSpPr>
          <p:nvPr>
            <p:ph type="dt" sz="half" idx="10"/>
          </p:nvPr>
        </p:nvSpPr>
        <p:spPr/>
        <p:txBody>
          <a:bodyPr/>
          <a:lstStyle/>
          <a:p>
            <a:fld id="{255715EE-953B-0C48-AE93-EFA82A40881C}" type="datetimeFigureOut">
              <a:rPr lang="en-US" smtClean="0"/>
              <a:t>11/10/22</a:t>
            </a:fld>
            <a:endParaRPr lang="en-US"/>
          </a:p>
        </p:txBody>
      </p:sp>
      <p:sp>
        <p:nvSpPr>
          <p:cNvPr id="5" name="Footer Placeholder 4">
            <a:extLst>
              <a:ext uri="{FF2B5EF4-FFF2-40B4-BE49-F238E27FC236}">
                <a16:creationId xmlns:a16="http://schemas.microsoft.com/office/drawing/2014/main" id="{173C4B6D-833E-A547-B991-C599344FA4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8384C-D250-FC48-AA33-AB2137F9C47B}"/>
              </a:ext>
            </a:extLst>
          </p:cNvPr>
          <p:cNvSpPr>
            <a:spLocks noGrp="1"/>
          </p:cNvSpPr>
          <p:nvPr>
            <p:ph type="sldNum" sz="quarter" idx="12"/>
          </p:nvPr>
        </p:nvSpPr>
        <p:spPr/>
        <p:txBody>
          <a:bodyPr/>
          <a:lstStyle/>
          <a:p>
            <a:fld id="{331D0642-E7D4-DC41-B69E-F9F38D89E341}" type="slidenum">
              <a:rPr lang="en-US" smtClean="0"/>
              <a:t>‹#›</a:t>
            </a:fld>
            <a:endParaRPr lang="en-US"/>
          </a:p>
        </p:txBody>
      </p:sp>
    </p:spTree>
    <p:extLst>
      <p:ext uri="{BB962C8B-B14F-4D97-AF65-F5344CB8AC3E}">
        <p14:creationId xmlns:p14="http://schemas.microsoft.com/office/powerpoint/2010/main" val="3324879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968CE-3AC0-0649-A084-C61B8A9FCF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828E86-7661-B84D-9A99-5160872D4DC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1601DE-67ED-E54D-8DC2-EA46CA355FF4}"/>
              </a:ext>
            </a:extLst>
          </p:cNvPr>
          <p:cNvSpPr>
            <a:spLocks noGrp="1"/>
          </p:cNvSpPr>
          <p:nvPr>
            <p:ph type="dt" sz="half" idx="10"/>
          </p:nvPr>
        </p:nvSpPr>
        <p:spPr/>
        <p:txBody>
          <a:bodyPr/>
          <a:lstStyle/>
          <a:p>
            <a:fld id="{255715EE-953B-0C48-AE93-EFA82A40881C}" type="datetimeFigureOut">
              <a:rPr lang="en-US" smtClean="0"/>
              <a:t>11/10/22</a:t>
            </a:fld>
            <a:endParaRPr lang="en-US"/>
          </a:p>
        </p:txBody>
      </p:sp>
      <p:sp>
        <p:nvSpPr>
          <p:cNvPr id="5" name="Footer Placeholder 4">
            <a:extLst>
              <a:ext uri="{FF2B5EF4-FFF2-40B4-BE49-F238E27FC236}">
                <a16:creationId xmlns:a16="http://schemas.microsoft.com/office/drawing/2014/main" id="{691AAB7E-95E7-6C45-B8BE-7A41731C83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27DC7-9F1C-2645-ADC5-E88E4084C316}"/>
              </a:ext>
            </a:extLst>
          </p:cNvPr>
          <p:cNvSpPr>
            <a:spLocks noGrp="1"/>
          </p:cNvSpPr>
          <p:nvPr>
            <p:ph type="sldNum" sz="quarter" idx="12"/>
          </p:nvPr>
        </p:nvSpPr>
        <p:spPr/>
        <p:txBody>
          <a:bodyPr/>
          <a:lstStyle/>
          <a:p>
            <a:fld id="{331D0642-E7D4-DC41-B69E-F9F38D89E341}" type="slidenum">
              <a:rPr lang="en-US" smtClean="0"/>
              <a:t>‹#›</a:t>
            </a:fld>
            <a:endParaRPr lang="en-US"/>
          </a:p>
        </p:txBody>
      </p:sp>
    </p:spTree>
    <p:extLst>
      <p:ext uri="{BB962C8B-B14F-4D97-AF65-F5344CB8AC3E}">
        <p14:creationId xmlns:p14="http://schemas.microsoft.com/office/powerpoint/2010/main" val="2207269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DC7D0-913F-D34D-9772-E59726F89F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6689DF-D2D6-AD45-8DDF-10C5C41DFB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8378B91-AA86-0E41-ADA7-C436F27F5284}"/>
              </a:ext>
            </a:extLst>
          </p:cNvPr>
          <p:cNvSpPr>
            <a:spLocks noGrp="1"/>
          </p:cNvSpPr>
          <p:nvPr>
            <p:ph type="dt" sz="half" idx="10"/>
          </p:nvPr>
        </p:nvSpPr>
        <p:spPr/>
        <p:txBody>
          <a:bodyPr/>
          <a:lstStyle/>
          <a:p>
            <a:fld id="{255715EE-953B-0C48-AE93-EFA82A40881C}" type="datetimeFigureOut">
              <a:rPr lang="en-US" smtClean="0"/>
              <a:t>11/10/22</a:t>
            </a:fld>
            <a:endParaRPr lang="en-US"/>
          </a:p>
        </p:txBody>
      </p:sp>
      <p:sp>
        <p:nvSpPr>
          <p:cNvPr id="5" name="Footer Placeholder 4">
            <a:extLst>
              <a:ext uri="{FF2B5EF4-FFF2-40B4-BE49-F238E27FC236}">
                <a16:creationId xmlns:a16="http://schemas.microsoft.com/office/drawing/2014/main" id="{1A97F620-B523-164F-96A8-3D479E2891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4F063B-5F68-6447-A3F3-6A7906D31BC6}"/>
              </a:ext>
            </a:extLst>
          </p:cNvPr>
          <p:cNvSpPr>
            <a:spLocks noGrp="1"/>
          </p:cNvSpPr>
          <p:nvPr>
            <p:ph type="sldNum" sz="quarter" idx="12"/>
          </p:nvPr>
        </p:nvSpPr>
        <p:spPr/>
        <p:txBody>
          <a:bodyPr/>
          <a:lstStyle/>
          <a:p>
            <a:fld id="{331D0642-E7D4-DC41-B69E-F9F38D89E341}" type="slidenum">
              <a:rPr lang="en-US" smtClean="0"/>
              <a:t>‹#›</a:t>
            </a:fld>
            <a:endParaRPr lang="en-US"/>
          </a:p>
        </p:txBody>
      </p:sp>
    </p:spTree>
    <p:extLst>
      <p:ext uri="{BB962C8B-B14F-4D97-AF65-F5344CB8AC3E}">
        <p14:creationId xmlns:p14="http://schemas.microsoft.com/office/powerpoint/2010/main" val="847457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9DA4B-660C-2B4C-ADA0-D145FCD713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90C347-F702-B344-889A-63DAC1FE42C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42A814-D327-0A42-A4FF-90AA18A9C9D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8614EE-AE14-254D-8EA6-6F46661A7537}"/>
              </a:ext>
            </a:extLst>
          </p:cNvPr>
          <p:cNvSpPr>
            <a:spLocks noGrp="1"/>
          </p:cNvSpPr>
          <p:nvPr>
            <p:ph type="dt" sz="half" idx="10"/>
          </p:nvPr>
        </p:nvSpPr>
        <p:spPr/>
        <p:txBody>
          <a:bodyPr/>
          <a:lstStyle/>
          <a:p>
            <a:fld id="{255715EE-953B-0C48-AE93-EFA82A40881C}" type="datetimeFigureOut">
              <a:rPr lang="en-US" smtClean="0"/>
              <a:t>11/10/22</a:t>
            </a:fld>
            <a:endParaRPr lang="en-US"/>
          </a:p>
        </p:txBody>
      </p:sp>
      <p:sp>
        <p:nvSpPr>
          <p:cNvPr id="6" name="Footer Placeholder 5">
            <a:extLst>
              <a:ext uri="{FF2B5EF4-FFF2-40B4-BE49-F238E27FC236}">
                <a16:creationId xmlns:a16="http://schemas.microsoft.com/office/drawing/2014/main" id="{0723BCC4-67C8-1D44-9159-1C23183668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ABE77-A1B2-BB44-A868-7B5F388951F6}"/>
              </a:ext>
            </a:extLst>
          </p:cNvPr>
          <p:cNvSpPr>
            <a:spLocks noGrp="1"/>
          </p:cNvSpPr>
          <p:nvPr>
            <p:ph type="sldNum" sz="quarter" idx="12"/>
          </p:nvPr>
        </p:nvSpPr>
        <p:spPr/>
        <p:txBody>
          <a:bodyPr/>
          <a:lstStyle/>
          <a:p>
            <a:fld id="{331D0642-E7D4-DC41-B69E-F9F38D89E341}" type="slidenum">
              <a:rPr lang="en-US" smtClean="0"/>
              <a:t>‹#›</a:t>
            </a:fld>
            <a:endParaRPr lang="en-US"/>
          </a:p>
        </p:txBody>
      </p:sp>
    </p:spTree>
    <p:extLst>
      <p:ext uri="{BB962C8B-B14F-4D97-AF65-F5344CB8AC3E}">
        <p14:creationId xmlns:p14="http://schemas.microsoft.com/office/powerpoint/2010/main" val="485948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5B109-0CB3-0646-BD0A-FF0032E49D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15D6CD-F44F-D644-B30A-72C4231EB6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C0719E-6DC0-2240-8179-D790971DCA3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0155C9-13B3-8042-9649-6AC7D3F1C4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113640-FC38-CE49-80EC-961E7C31D5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E6D7DC-FA3B-C244-BB7D-7E08887EBE0F}"/>
              </a:ext>
            </a:extLst>
          </p:cNvPr>
          <p:cNvSpPr>
            <a:spLocks noGrp="1"/>
          </p:cNvSpPr>
          <p:nvPr>
            <p:ph type="dt" sz="half" idx="10"/>
          </p:nvPr>
        </p:nvSpPr>
        <p:spPr/>
        <p:txBody>
          <a:bodyPr/>
          <a:lstStyle/>
          <a:p>
            <a:fld id="{255715EE-953B-0C48-AE93-EFA82A40881C}" type="datetimeFigureOut">
              <a:rPr lang="en-US" smtClean="0"/>
              <a:t>11/10/22</a:t>
            </a:fld>
            <a:endParaRPr lang="en-US"/>
          </a:p>
        </p:txBody>
      </p:sp>
      <p:sp>
        <p:nvSpPr>
          <p:cNvPr id="8" name="Footer Placeholder 7">
            <a:extLst>
              <a:ext uri="{FF2B5EF4-FFF2-40B4-BE49-F238E27FC236}">
                <a16:creationId xmlns:a16="http://schemas.microsoft.com/office/drawing/2014/main" id="{FF423E5C-D2DA-9941-8BAA-4ACE18C975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90CF9D-339B-9B45-90CB-804265CE2205}"/>
              </a:ext>
            </a:extLst>
          </p:cNvPr>
          <p:cNvSpPr>
            <a:spLocks noGrp="1"/>
          </p:cNvSpPr>
          <p:nvPr>
            <p:ph type="sldNum" sz="quarter" idx="12"/>
          </p:nvPr>
        </p:nvSpPr>
        <p:spPr/>
        <p:txBody>
          <a:bodyPr/>
          <a:lstStyle/>
          <a:p>
            <a:fld id="{331D0642-E7D4-DC41-B69E-F9F38D89E341}" type="slidenum">
              <a:rPr lang="en-US" smtClean="0"/>
              <a:t>‹#›</a:t>
            </a:fld>
            <a:endParaRPr lang="en-US"/>
          </a:p>
        </p:txBody>
      </p:sp>
    </p:spTree>
    <p:extLst>
      <p:ext uri="{BB962C8B-B14F-4D97-AF65-F5344CB8AC3E}">
        <p14:creationId xmlns:p14="http://schemas.microsoft.com/office/powerpoint/2010/main" val="916696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23CF9-975A-2841-8FB9-BA01990CE0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8525FF-3360-C341-A9ED-D380EC87B677}"/>
              </a:ext>
            </a:extLst>
          </p:cNvPr>
          <p:cNvSpPr>
            <a:spLocks noGrp="1"/>
          </p:cNvSpPr>
          <p:nvPr>
            <p:ph type="dt" sz="half" idx="10"/>
          </p:nvPr>
        </p:nvSpPr>
        <p:spPr/>
        <p:txBody>
          <a:bodyPr/>
          <a:lstStyle/>
          <a:p>
            <a:fld id="{255715EE-953B-0C48-AE93-EFA82A40881C}" type="datetimeFigureOut">
              <a:rPr lang="en-US" smtClean="0"/>
              <a:t>11/10/22</a:t>
            </a:fld>
            <a:endParaRPr lang="en-US"/>
          </a:p>
        </p:txBody>
      </p:sp>
      <p:sp>
        <p:nvSpPr>
          <p:cNvPr id="4" name="Footer Placeholder 3">
            <a:extLst>
              <a:ext uri="{FF2B5EF4-FFF2-40B4-BE49-F238E27FC236}">
                <a16:creationId xmlns:a16="http://schemas.microsoft.com/office/drawing/2014/main" id="{AB5A2A97-5151-864B-8F3E-676F87BF2D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2BA9E1-EC6F-3448-8037-1021A1CFF73C}"/>
              </a:ext>
            </a:extLst>
          </p:cNvPr>
          <p:cNvSpPr>
            <a:spLocks noGrp="1"/>
          </p:cNvSpPr>
          <p:nvPr>
            <p:ph type="sldNum" sz="quarter" idx="12"/>
          </p:nvPr>
        </p:nvSpPr>
        <p:spPr/>
        <p:txBody>
          <a:bodyPr/>
          <a:lstStyle/>
          <a:p>
            <a:fld id="{331D0642-E7D4-DC41-B69E-F9F38D89E341}" type="slidenum">
              <a:rPr lang="en-US" smtClean="0"/>
              <a:t>‹#›</a:t>
            </a:fld>
            <a:endParaRPr lang="en-US"/>
          </a:p>
        </p:txBody>
      </p:sp>
    </p:spTree>
    <p:extLst>
      <p:ext uri="{BB962C8B-B14F-4D97-AF65-F5344CB8AC3E}">
        <p14:creationId xmlns:p14="http://schemas.microsoft.com/office/powerpoint/2010/main" val="614478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57BDEF-990E-A242-9B52-2AE101D97D8D}"/>
              </a:ext>
            </a:extLst>
          </p:cNvPr>
          <p:cNvSpPr>
            <a:spLocks noGrp="1"/>
          </p:cNvSpPr>
          <p:nvPr>
            <p:ph type="dt" sz="half" idx="10"/>
          </p:nvPr>
        </p:nvSpPr>
        <p:spPr/>
        <p:txBody>
          <a:bodyPr/>
          <a:lstStyle/>
          <a:p>
            <a:fld id="{255715EE-953B-0C48-AE93-EFA82A40881C}" type="datetimeFigureOut">
              <a:rPr lang="en-US" smtClean="0"/>
              <a:t>11/10/22</a:t>
            </a:fld>
            <a:endParaRPr lang="en-US"/>
          </a:p>
        </p:txBody>
      </p:sp>
      <p:sp>
        <p:nvSpPr>
          <p:cNvPr id="3" name="Footer Placeholder 2">
            <a:extLst>
              <a:ext uri="{FF2B5EF4-FFF2-40B4-BE49-F238E27FC236}">
                <a16:creationId xmlns:a16="http://schemas.microsoft.com/office/drawing/2014/main" id="{374B2E1C-FCBF-3743-86ED-E96F8BCF24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C79893-38EA-BE48-98D4-110F4457335D}"/>
              </a:ext>
            </a:extLst>
          </p:cNvPr>
          <p:cNvSpPr>
            <a:spLocks noGrp="1"/>
          </p:cNvSpPr>
          <p:nvPr>
            <p:ph type="sldNum" sz="quarter" idx="12"/>
          </p:nvPr>
        </p:nvSpPr>
        <p:spPr/>
        <p:txBody>
          <a:bodyPr/>
          <a:lstStyle/>
          <a:p>
            <a:fld id="{331D0642-E7D4-DC41-B69E-F9F38D89E341}" type="slidenum">
              <a:rPr lang="en-US" smtClean="0"/>
              <a:t>‹#›</a:t>
            </a:fld>
            <a:endParaRPr lang="en-US"/>
          </a:p>
        </p:txBody>
      </p:sp>
    </p:spTree>
    <p:extLst>
      <p:ext uri="{BB962C8B-B14F-4D97-AF65-F5344CB8AC3E}">
        <p14:creationId xmlns:p14="http://schemas.microsoft.com/office/powerpoint/2010/main" val="227151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A3033-45C4-3048-A64C-1CB0C248E3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7CD8B8-C3A5-8945-8738-DDBB18B08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C88895-13BC-774A-A8B9-7EDCCD1A7A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583E44-D58C-9548-8C56-7AC3851C3941}"/>
              </a:ext>
            </a:extLst>
          </p:cNvPr>
          <p:cNvSpPr>
            <a:spLocks noGrp="1"/>
          </p:cNvSpPr>
          <p:nvPr>
            <p:ph type="dt" sz="half" idx="10"/>
          </p:nvPr>
        </p:nvSpPr>
        <p:spPr/>
        <p:txBody>
          <a:bodyPr/>
          <a:lstStyle/>
          <a:p>
            <a:fld id="{255715EE-953B-0C48-AE93-EFA82A40881C}" type="datetimeFigureOut">
              <a:rPr lang="en-US" smtClean="0"/>
              <a:t>11/10/22</a:t>
            </a:fld>
            <a:endParaRPr lang="en-US"/>
          </a:p>
        </p:txBody>
      </p:sp>
      <p:sp>
        <p:nvSpPr>
          <p:cNvPr id="6" name="Footer Placeholder 5">
            <a:extLst>
              <a:ext uri="{FF2B5EF4-FFF2-40B4-BE49-F238E27FC236}">
                <a16:creationId xmlns:a16="http://schemas.microsoft.com/office/drawing/2014/main" id="{681C1ADA-53B2-B845-B722-0A36B8D458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CF527D-BA31-8F4D-8747-E2B930E702BF}"/>
              </a:ext>
            </a:extLst>
          </p:cNvPr>
          <p:cNvSpPr>
            <a:spLocks noGrp="1"/>
          </p:cNvSpPr>
          <p:nvPr>
            <p:ph type="sldNum" sz="quarter" idx="12"/>
          </p:nvPr>
        </p:nvSpPr>
        <p:spPr/>
        <p:txBody>
          <a:bodyPr/>
          <a:lstStyle/>
          <a:p>
            <a:fld id="{331D0642-E7D4-DC41-B69E-F9F38D89E341}" type="slidenum">
              <a:rPr lang="en-US" smtClean="0"/>
              <a:t>‹#›</a:t>
            </a:fld>
            <a:endParaRPr lang="en-US"/>
          </a:p>
        </p:txBody>
      </p:sp>
    </p:spTree>
    <p:extLst>
      <p:ext uri="{BB962C8B-B14F-4D97-AF65-F5344CB8AC3E}">
        <p14:creationId xmlns:p14="http://schemas.microsoft.com/office/powerpoint/2010/main" val="99982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034DF-9D85-CC4B-9CDA-C4547ACA61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8A9ADA-9B60-9B4E-BE48-D6C38099DD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1EEA07-4721-3248-ABC9-5F0B394C51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F26426-2AF5-8B41-9F5A-41368E9A47F8}"/>
              </a:ext>
            </a:extLst>
          </p:cNvPr>
          <p:cNvSpPr>
            <a:spLocks noGrp="1"/>
          </p:cNvSpPr>
          <p:nvPr>
            <p:ph type="dt" sz="half" idx="10"/>
          </p:nvPr>
        </p:nvSpPr>
        <p:spPr/>
        <p:txBody>
          <a:bodyPr/>
          <a:lstStyle/>
          <a:p>
            <a:fld id="{255715EE-953B-0C48-AE93-EFA82A40881C}" type="datetimeFigureOut">
              <a:rPr lang="en-US" smtClean="0"/>
              <a:t>11/10/22</a:t>
            </a:fld>
            <a:endParaRPr lang="en-US"/>
          </a:p>
        </p:txBody>
      </p:sp>
      <p:sp>
        <p:nvSpPr>
          <p:cNvPr id="6" name="Footer Placeholder 5">
            <a:extLst>
              <a:ext uri="{FF2B5EF4-FFF2-40B4-BE49-F238E27FC236}">
                <a16:creationId xmlns:a16="http://schemas.microsoft.com/office/drawing/2014/main" id="{BDE9F035-F82C-3644-AB42-B93A5F9106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735ED4-B6E5-B24A-BEF3-B7700A9B613C}"/>
              </a:ext>
            </a:extLst>
          </p:cNvPr>
          <p:cNvSpPr>
            <a:spLocks noGrp="1"/>
          </p:cNvSpPr>
          <p:nvPr>
            <p:ph type="sldNum" sz="quarter" idx="12"/>
          </p:nvPr>
        </p:nvSpPr>
        <p:spPr/>
        <p:txBody>
          <a:bodyPr/>
          <a:lstStyle/>
          <a:p>
            <a:fld id="{331D0642-E7D4-DC41-B69E-F9F38D89E341}" type="slidenum">
              <a:rPr lang="en-US" smtClean="0"/>
              <a:t>‹#›</a:t>
            </a:fld>
            <a:endParaRPr lang="en-US"/>
          </a:p>
        </p:txBody>
      </p:sp>
    </p:spTree>
    <p:extLst>
      <p:ext uri="{BB962C8B-B14F-4D97-AF65-F5344CB8AC3E}">
        <p14:creationId xmlns:p14="http://schemas.microsoft.com/office/powerpoint/2010/main" val="3773980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926D61-0947-BB48-9033-61ECA8EA02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A1CFAE-1560-CE48-9C5D-60308A9C41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4F6C8-8914-D24A-BB45-419C10C656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715EE-953B-0C48-AE93-EFA82A40881C}" type="datetimeFigureOut">
              <a:rPr lang="en-US" smtClean="0"/>
              <a:t>11/10/22</a:t>
            </a:fld>
            <a:endParaRPr lang="en-US"/>
          </a:p>
        </p:txBody>
      </p:sp>
      <p:sp>
        <p:nvSpPr>
          <p:cNvPr id="5" name="Footer Placeholder 4">
            <a:extLst>
              <a:ext uri="{FF2B5EF4-FFF2-40B4-BE49-F238E27FC236}">
                <a16:creationId xmlns:a16="http://schemas.microsoft.com/office/drawing/2014/main" id="{A491302A-0155-3340-8C63-96A9FDC5C0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EAD610-5C51-864A-B531-304D276624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1D0642-E7D4-DC41-B69E-F9F38D89E341}" type="slidenum">
              <a:rPr lang="en-US" smtClean="0"/>
              <a:t>‹#›</a:t>
            </a:fld>
            <a:endParaRPr lang="en-US"/>
          </a:p>
        </p:txBody>
      </p:sp>
    </p:spTree>
    <p:extLst>
      <p:ext uri="{BB962C8B-B14F-4D97-AF65-F5344CB8AC3E}">
        <p14:creationId xmlns:p14="http://schemas.microsoft.com/office/powerpoint/2010/main" val="3463795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654FCF-7EFB-65C4-068C-7BACBCBC9B8D}"/>
              </a:ext>
            </a:extLst>
          </p:cNvPr>
          <p:cNvSpPr txBox="1"/>
          <p:nvPr/>
        </p:nvSpPr>
        <p:spPr>
          <a:xfrm>
            <a:off x="3265626" y="38286"/>
            <a:ext cx="6360972" cy="646331"/>
          </a:xfrm>
          <a:prstGeom prst="rect">
            <a:avLst/>
          </a:prstGeom>
          <a:noFill/>
        </p:spPr>
        <p:txBody>
          <a:bodyPr wrap="none" rtlCol="0">
            <a:spAutoFit/>
          </a:bodyPr>
          <a:lstStyle/>
          <a:p>
            <a:r>
              <a:rPr lang="en-US" sz="3600" dirty="0"/>
              <a:t>Post Summit Survey and Results  </a:t>
            </a:r>
          </a:p>
        </p:txBody>
      </p:sp>
      <p:pic>
        <p:nvPicPr>
          <p:cNvPr id="4" name="Picture 3">
            <a:extLst>
              <a:ext uri="{FF2B5EF4-FFF2-40B4-BE49-F238E27FC236}">
                <a16:creationId xmlns:a16="http://schemas.microsoft.com/office/drawing/2014/main" id="{7E685C17-D215-8E52-A2EC-B9EA3E2BF7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17992" y="1028304"/>
            <a:ext cx="4365479" cy="4555328"/>
          </a:xfrm>
          <a:prstGeom prst="rect">
            <a:avLst/>
          </a:prstGeom>
        </p:spPr>
      </p:pic>
      <p:pic>
        <p:nvPicPr>
          <p:cNvPr id="6" name="Picture 5">
            <a:extLst>
              <a:ext uri="{FF2B5EF4-FFF2-40B4-BE49-F238E27FC236}">
                <a16:creationId xmlns:a16="http://schemas.microsoft.com/office/drawing/2014/main" id="{6D9C654E-68BB-7F50-3383-D10DA9A000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32932" y="2728809"/>
            <a:ext cx="2076303" cy="446328"/>
          </a:xfrm>
          <a:prstGeom prst="rect">
            <a:avLst/>
          </a:prstGeom>
        </p:spPr>
      </p:pic>
      <p:sp>
        <p:nvSpPr>
          <p:cNvPr id="8" name="TextBox 7">
            <a:extLst>
              <a:ext uri="{FF2B5EF4-FFF2-40B4-BE49-F238E27FC236}">
                <a16:creationId xmlns:a16="http://schemas.microsoft.com/office/drawing/2014/main" id="{4EA813F8-43BF-18E4-89D5-E68337C4E9A2}"/>
              </a:ext>
            </a:extLst>
          </p:cNvPr>
          <p:cNvSpPr txBox="1"/>
          <p:nvPr/>
        </p:nvSpPr>
        <p:spPr>
          <a:xfrm>
            <a:off x="6822489" y="5829696"/>
            <a:ext cx="5330686" cy="707886"/>
          </a:xfrm>
          <a:prstGeom prst="rect">
            <a:avLst/>
          </a:prstGeom>
          <a:noFill/>
        </p:spPr>
        <p:txBody>
          <a:bodyPr wrap="square" rtlCol="0">
            <a:spAutoFit/>
          </a:bodyPr>
          <a:lstStyle/>
          <a:p>
            <a:r>
              <a:rPr lang="en-US" sz="2000" dirty="0"/>
              <a:t>44% response rate</a:t>
            </a:r>
          </a:p>
          <a:p>
            <a:r>
              <a:rPr lang="en-US" sz="2000" dirty="0"/>
              <a:t>77% responders were from universities</a:t>
            </a:r>
          </a:p>
        </p:txBody>
      </p:sp>
      <p:pic>
        <p:nvPicPr>
          <p:cNvPr id="9" name="Picture 8" descr="Picture 3">
            <a:extLst>
              <a:ext uri="{FF2B5EF4-FFF2-40B4-BE49-F238E27FC236}">
                <a16:creationId xmlns:a16="http://schemas.microsoft.com/office/drawing/2014/main" id="{F642E0EA-1B80-722A-63D7-C7E1BA0FB6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5029" y="3060375"/>
            <a:ext cx="2632608" cy="1334847"/>
          </a:xfrm>
          <a:prstGeom prst="rect">
            <a:avLst/>
          </a:prstGeom>
        </p:spPr>
      </p:pic>
      <p:pic>
        <p:nvPicPr>
          <p:cNvPr id="10" name="Picture 9">
            <a:extLst>
              <a:ext uri="{FF2B5EF4-FFF2-40B4-BE49-F238E27FC236}">
                <a16:creationId xmlns:a16="http://schemas.microsoft.com/office/drawing/2014/main" id="{BF9D234A-4A31-C967-D670-E9DF1A41CE6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262313" y="3060375"/>
            <a:ext cx="2632608" cy="1310477"/>
          </a:xfrm>
          <a:prstGeom prst="rect">
            <a:avLst/>
          </a:prstGeom>
          <a:ln>
            <a:solidFill>
              <a:schemeClr val="accent1"/>
            </a:solidFill>
          </a:ln>
        </p:spPr>
      </p:pic>
      <p:sp>
        <p:nvSpPr>
          <p:cNvPr id="11" name="TextBox 10">
            <a:extLst>
              <a:ext uri="{FF2B5EF4-FFF2-40B4-BE49-F238E27FC236}">
                <a16:creationId xmlns:a16="http://schemas.microsoft.com/office/drawing/2014/main" id="{6384525D-954F-FBEC-156A-EEE5352997CD}"/>
              </a:ext>
            </a:extLst>
          </p:cNvPr>
          <p:cNvSpPr txBox="1"/>
          <p:nvPr/>
        </p:nvSpPr>
        <p:spPr>
          <a:xfrm>
            <a:off x="808529" y="1086686"/>
            <a:ext cx="3293659" cy="1631216"/>
          </a:xfrm>
          <a:prstGeom prst="rect">
            <a:avLst/>
          </a:prstGeom>
          <a:noFill/>
        </p:spPr>
        <p:txBody>
          <a:bodyPr wrap="none" rtlCol="0">
            <a:spAutoFit/>
          </a:bodyPr>
          <a:lstStyle/>
          <a:p>
            <a:pPr marL="285750" indent="-285750">
              <a:buFont typeface="Arial" panose="020B0604020202020204" pitchFamily="34" charset="0"/>
              <a:buChar char="•"/>
            </a:pPr>
            <a:r>
              <a:rPr lang="en-US" sz="2000" dirty="0"/>
              <a:t>Survey was 19 questions</a:t>
            </a:r>
          </a:p>
          <a:p>
            <a:pPr marL="285750" indent="-285750">
              <a:buFont typeface="Arial" panose="020B0604020202020204" pitchFamily="34" charset="0"/>
              <a:buChar char="•"/>
            </a:pPr>
            <a:r>
              <a:rPr lang="en-US" sz="2000" dirty="0"/>
              <a:t>Each question had </a:t>
            </a:r>
          </a:p>
          <a:p>
            <a:pPr marL="914400" lvl="1" indent="-457200">
              <a:buFont typeface="Courier New" panose="02070309020205020404" pitchFamily="49" charset="0"/>
              <a:buChar char="o"/>
            </a:pPr>
            <a:r>
              <a:rPr lang="en-US" sz="2000" dirty="0"/>
              <a:t>Likert scale (1-5) </a:t>
            </a:r>
          </a:p>
          <a:p>
            <a:pPr marL="914400" lvl="1" indent="-457200">
              <a:buFont typeface="Courier New" panose="02070309020205020404" pitchFamily="49" charset="0"/>
              <a:buChar char="o"/>
            </a:pPr>
            <a:r>
              <a:rPr lang="en-US" sz="2000" dirty="0"/>
              <a:t>Open comment</a:t>
            </a:r>
          </a:p>
          <a:p>
            <a:pPr marL="285750" indent="-285750">
              <a:buFont typeface="Arial" panose="020B0604020202020204" pitchFamily="34" charset="0"/>
              <a:buChar char="•"/>
            </a:pPr>
            <a:r>
              <a:rPr lang="en-US" sz="2000" dirty="0"/>
              <a:t>Sent ~1 week after Summit</a:t>
            </a:r>
          </a:p>
        </p:txBody>
      </p:sp>
      <p:sp>
        <p:nvSpPr>
          <p:cNvPr id="12" name="TextBox 11">
            <a:extLst>
              <a:ext uri="{FF2B5EF4-FFF2-40B4-BE49-F238E27FC236}">
                <a16:creationId xmlns:a16="http://schemas.microsoft.com/office/drawing/2014/main" id="{C2A73C06-1014-D74F-CEA0-D77E3D000AD4}"/>
              </a:ext>
            </a:extLst>
          </p:cNvPr>
          <p:cNvSpPr txBox="1"/>
          <p:nvPr/>
        </p:nvSpPr>
        <p:spPr>
          <a:xfrm>
            <a:off x="603483" y="5135429"/>
            <a:ext cx="5330686" cy="923330"/>
          </a:xfrm>
          <a:prstGeom prst="rect">
            <a:avLst/>
          </a:prstGeom>
          <a:noFill/>
        </p:spPr>
        <p:txBody>
          <a:bodyPr wrap="square" rtlCol="0">
            <a:spAutoFit/>
          </a:bodyPr>
          <a:lstStyle/>
          <a:p>
            <a:pPr marL="285750" indent="-285750">
              <a:buFont typeface="Wingdings" pitchFamily="2" charset="2"/>
              <a:buChar char="v"/>
            </a:pPr>
            <a:r>
              <a:rPr lang="en-US" dirty="0"/>
              <a:t>Likert – quick thumbs up/thumbs down</a:t>
            </a:r>
          </a:p>
          <a:p>
            <a:pPr marL="285750" indent="-285750">
              <a:buFont typeface="Wingdings" pitchFamily="2" charset="2"/>
              <a:buChar char="v"/>
            </a:pPr>
            <a:r>
              <a:rPr lang="en-US" dirty="0"/>
              <a:t>Open ended – good feedback for improvement</a:t>
            </a:r>
          </a:p>
          <a:p>
            <a:pPr marL="285750" indent="-285750">
              <a:buFont typeface="Wingdings" pitchFamily="2" charset="2"/>
              <a:buChar char="v"/>
            </a:pPr>
            <a:r>
              <a:rPr lang="en-US" dirty="0"/>
              <a:t>Approx. 30 comments per question</a:t>
            </a:r>
          </a:p>
        </p:txBody>
      </p:sp>
      <p:sp>
        <p:nvSpPr>
          <p:cNvPr id="3" name="TextBox 2">
            <a:extLst>
              <a:ext uri="{FF2B5EF4-FFF2-40B4-BE49-F238E27FC236}">
                <a16:creationId xmlns:a16="http://schemas.microsoft.com/office/drawing/2014/main" id="{9476FAC1-E694-124A-27AF-81202835BC81}"/>
              </a:ext>
            </a:extLst>
          </p:cNvPr>
          <p:cNvSpPr txBox="1"/>
          <p:nvPr/>
        </p:nvSpPr>
        <p:spPr>
          <a:xfrm>
            <a:off x="2448339" y="562720"/>
            <a:ext cx="7610061" cy="307777"/>
          </a:xfrm>
          <a:prstGeom prst="rect">
            <a:avLst/>
          </a:prstGeom>
          <a:noFill/>
        </p:spPr>
        <p:txBody>
          <a:bodyPr wrap="square" rtlCol="0">
            <a:spAutoFit/>
          </a:bodyPr>
          <a:lstStyle/>
          <a:p>
            <a:pPr algn="ctr"/>
            <a:r>
              <a:rPr lang="en-US" sz="1400" dirty="0"/>
              <a:t>Jennifer Thornhill, Jennifer Bridge, Dan Cox, Julio Ramirez</a:t>
            </a:r>
          </a:p>
        </p:txBody>
      </p:sp>
      <p:sp>
        <p:nvSpPr>
          <p:cNvPr id="5" name="TextBox 4">
            <a:extLst>
              <a:ext uri="{FF2B5EF4-FFF2-40B4-BE49-F238E27FC236}">
                <a16:creationId xmlns:a16="http://schemas.microsoft.com/office/drawing/2014/main" id="{F78A120C-96D7-8918-C85F-8891367166E6}"/>
              </a:ext>
            </a:extLst>
          </p:cNvPr>
          <p:cNvSpPr txBox="1"/>
          <p:nvPr/>
        </p:nvSpPr>
        <p:spPr>
          <a:xfrm>
            <a:off x="2573661" y="4266152"/>
            <a:ext cx="300082" cy="307777"/>
          </a:xfrm>
          <a:prstGeom prst="rect">
            <a:avLst/>
          </a:prstGeom>
          <a:noFill/>
        </p:spPr>
        <p:txBody>
          <a:bodyPr wrap="none" rtlCol="0">
            <a:spAutoFit/>
          </a:bodyPr>
          <a:lstStyle/>
          <a:p>
            <a:r>
              <a:rPr lang="en-US" sz="1400" dirty="0"/>
              <a:t>N</a:t>
            </a:r>
          </a:p>
        </p:txBody>
      </p:sp>
      <p:sp>
        <p:nvSpPr>
          <p:cNvPr id="7" name="TextBox 6">
            <a:extLst>
              <a:ext uri="{FF2B5EF4-FFF2-40B4-BE49-F238E27FC236}">
                <a16:creationId xmlns:a16="http://schemas.microsoft.com/office/drawing/2014/main" id="{0BA5FBF9-FA6B-9275-F55E-8AF518EA54D5}"/>
              </a:ext>
            </a:extLst>
          </p:cNvPr>
          <p:cNvSpPr txBox="1"/>
          <p:nvPr/>
        </p:nvSpPr>
        <p:spPr>
          <a:xfrm>
            <a:off x="44226" y="4078117"/>
            <a:ext cx="1118515" cy="261610"/>
          </a:xfrm>
          <a:prstGeom prst="rect">
            <a:avLst/>
          </a:prstGeom>
          <a:noFill/>
        </p:spPr>
        <p:txBody>
          <a:bodyPr wrap="square" rtlCol="0">
            <a:spAutoFit/>
          </a:bodyPr>
          <a:lstStyle/>
          <a:p>
            <a:r>
              <a:rPr lang="en-US" sz="1100" dirty="0"/>
              <a:t>Good</a:t>
            </a:r>
          </a:p>
        </p:txBody>
      </p:sp>
      <p:sp>
        <p:nvSpPr>
          <p:cNvPr id="13" name="TextBox 12">
            <a:extLst>
              <a:ext uri="{FF2B5EF4-FFF2-40B4-BE49-F238E27FC236}">
                <a16:creationId xmlns:a16="http://schemas.microsoft.com/office/drawing/2014/main" id="{4BBDAFD1-3ACD-9286-FC77-2A1C06422923}"/>
              </a:ext>
            </a:extLst>
          </p:cNvPr>
          <p:cNvSpPr txBox="1"/>
          <p:nvPr/>
        </p:nvSpPr>
        <p:spPr>
          <a:xfrm>
            <a:off x="173620" y="3044332"/>
            <a:ext cx="1118515" cy="261610"/>
          </a:xfrm>
          <a:prstGeom prst="rect">
            <a:avLst/>
          </a:prstGeom>
          <a:noFill/>
        </p:spPr>
        <p:txBody>
          <a:bodyPr wrap="square" rtlCol="0">
            <a:spAutoFit/>
          </a:bodyPr>
          <a:lstStyle/>
          <a:p>
            <a:r>
              <a:rPr lang="en-US" sz="1100" dirty="0"/>
              <a:t>Bad</a:t>
            </a:r>
          </a:p>
        </p:txBody>
      </p:sp>
      <p:sp>
        <p:nvSpPr>
          <p:cNvPr id="14" name="TextBox 13">
            <a:extLst>
              <a:ext uri="{FF2B5EF4-FFF2-40B4-BE49-F238E27FC236}">
                <a16:creationId xmlns:a16="http://schemas.microsoft.com/office/drawing/2014/main" id="{884817C9-4882-D7E8-60D3-F2362CEBF4DB}"/>
              </a:ext>
            </a:extLst>
          </p:cNvPr>
          <p:cNvSpPr txBox="1"/>
          <p:nvPr/>
        </p:nvSpPr>
        <p:spPr>
          <a:xfrm>
            <a:off x="3442889" y="4405548"/>
            <a:ext cx="2271456" cy="307777"/>
          </a:xfrm>
          <a:prstGeom prst="rect">
            <a:avLst/>
          </a:prstGeom>
          <a:noFill/>
        </p:spPr>
        <p:txBody>
          <a:bodyPr wrap="none" rtlCol="0">
            <a:spAutoFit/>
          </a:bodyPr>
          <a:lstStyle/>
          <a:p>
            <a:r>
              <a:rPr lang="en-US" sz="1400" dirty="0"/>
              <a:t>~ 30 comments per question</a:t>
            </a:r>
          </a:p>
        </p:txBody>
      </p:sp>
    </p:spTree>
    <p:extLst>
      <p:ext uri="{BB962C8B-B14F-4D97-AF65-F5344CB8AC3E}">
        <p14:creationId xmlns:p14="http://schemas.microsoft.com/office/powerpoint/2010/main" val="557985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02EE20-D0EB-9996-430C-4A36085592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67661" y="97971"/>
            <a:ext cx="3808988" cy="6760029"/>
          </a:xfrm>
          <a:prstGeom prst="rect">
            <a:avLst/>
          </a:prstGeom>
          <a:ln>
            <a:solidFill>
              <a:schemeClr val="accent1"/>
            </a:solidFill>
          </a:ln>
        </p:spPr>
      </p:pic>
      <p:sp>
        <p:nvSpPr>
          <p:cNvPr id="3" name="TextBox 2">
            <a:extLst>
              <a:ext uri="{FF2B5EF4-FFF2-40B4-BE49-F238E27FC236}">
                <a16:creationId xmlns:a16="http://schemas.microsoft.com/office/drawing/2014/main" id="{0A45FCFF-3343-4691-4752-0A7DBE5B30D3}"/>
              </a:ext>
            </a:extLst>
          </p:cNvPr>
          <p:cNvSpPr txBox="1"/>
          <p:nvPr/>
        </p:nvSpPr>
        <p:spPr>
          <a:xfrm>
            <a:off x="71556" y="829843"/>
            <a:ext cx="2600326" cy="921021"/>
          </a:xfrm>
          <a:prstGeom prst="rect">
            <a:avLst/>
          </a:prstGeom>
          <a:solidFill>
            <a:schemeClr val="bg1"/>
          </a:solidFill>
        </p:spPr>
        <p:txBody>
          <a:bodyPr wrap="square">
            <a:spAutoFit/>
          </a:bodyPr>
          <a:lstStyle/>
          <a:p>
            <a:pPr marL="0" marR="0">
              <a:lnSpc>
                <a:spcPct val="115000"/>
              </a:lnSpc>
              <a:spcBef>
                <a:spcPts val="0"/>
              </a:spcBef>
              <a:spcAft>
                <a:spcPts val="1000"/>
              </a:spcAft>
            </a:pPr>
            <a:r>
              <a:rPr lang="en-US" sz="2000" b="1" dirty="0">
                <a:solidFill>
                  <a:srgbClr val="4D4D4D"/>
                </a:solidFill>
                <a:effectLst/>
                <a:latin typeface="Calibri" panose="020F0502020204030204" pitchFamily="34" charset="0"/>
                <a:ea typeface="Calibri" panose="020F0502020204030204" pitchFamily="34" charset="0"/>
                <a:cs typeface="Calibri" panose="020F0502020204030204" pitchFamily="34" charset="0"/>
              </a:rPr>
              <a:t>Q35: </a:t>
            </a:r>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REGIONAL</a:t>
            </a:r>
            <a:r>
              <a:rPr lang="en-US" sz="28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r>
              <a:rPr lang="en-US" sz="2000" b="1" dirty="0">
                <a:solidFill>
                  <a:srgbClr val="4D4D4D"/>
                </a:solidFill>
                <a:effectLst/>
                <a:latin typeface="Calibri" panose="020F0502020204030204" pitchFamily="34" charset="0"/>
                <a:ea typeface="Calibri" panose="020F0502020204030204" pitchFamily="34" charset="0"/>
                <a:cs typeface="Calibri" panose="020F0502020204030204" pitchFamily="34" charset="0"/>
              </a:rPr>
              <a:t>meetings?</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8B99D71-2110-4208-50D5-5219FE7D99CF}"/>
              </a:ext>
            </a:extLst>
          </p:cNvPr>
          <p:cNvSpPr txBox="1"/>
          <p:nvPr/>
        </p:nvSpPr>
        <p:spPr>
          <a:xfrm>
            <a:off x="4665889" y="509838"/>
            <a:ext cx="6688046" cy="646331"/>
          </a:xfrm>
          <a:prstGeom prst="rect">
            <a:avLst/>
          </a:prstGeom>
          <a:solidFill>
            <a:schemeClr val="bg1"/>
          </a:solidFill>
          <a:ln>
            <a:solidFill>
              <a:schemeClr val="accent1"/>
            </a:solidFill>
          </a:ln>
        </p:spPr>
        <p:txBody>
          <a:bodyPr wrap="square">
            <a:spAutoFit/>
          </a:bodyPr>
          <a:lstStyle/>
          <a:p>
            <a:r>
              <a:rPr lang="en-US" sz="1800" dirty="0">
                <a:effectLst/>
                <a:latin typeface="Calibri" panose="020F0502020204030204" pitchFamily="34" charset="0"/>
                <a:ea typeface="Calibri" panose="020F0502020204030204" pitchFamily="34" charset="0"/>
              </a:rPr>
              <a:t>I am very excited about this as I think this will lead to new collaborations. </a:t>
            </a:r>
            <a:endParaRPr lang="en-US" dirty="0"/>
          </a:p>
        </p:txBody>
      </p:sp>
      <p:sp>
        <p:nvSpPr>
          <p:cNvPr id="6" name="TextBox 5">
            <a:extLst>
              <a:ext uri="{FF2B5EF4-FFF2-40B4-BE49-F238E27FC236}">
                <a16:creationId xmlns:a16="http://schemas.microsoft.com/office/drawing/2014/main" id="{AB6D89EB-5499-7D7A-0DA5-D358903ECF06}"/>
              </a:ext>
            </a:extLst>
          </p:cNvPr>
          <p:cNvSpPr txBox="1"/>
          <p:nvPr/>
        </p:nvSpPr>
        <p:spPr>
          <a:xfrm>
            <a:off x="4665889" y="1449232"/>
            <a:ext cx="6847007" cy="646331"/>
          </a:xfrm>
          <a:prstGeom prst="rect">
            <a:avLst/>
          </a:prstGeom>
          <a:solidFill>
            <a:schemeClr val="bg1"/>
          </a:solidFill>
          <a:ln>
            <a:solidFill>
              <a:schemeClr val="accent1"/>
            </a:solidFill>
          </a:ln>
        </p:spPr>
        <p:txBody>
          <a:bodyPr wrap="square" rtlCol="0">
            <a:spAutoFit/>
          </a:bodyPr>
          <a:lstStyle/>
          <a:p>
            <a:r>
              <a:rPr lang="en-US" sz="1800" dirty="0">
                <a:effectLst/>
                <a:latin typeface="Calibri" panose="020F0502020204030204" pitchFamily="34" charset="0"/>
                <a:ea typeface="Calibri" panose="020F0502020204030204" pitchFamily="34" charset="0"/>
              </a:rPr>
              <a:t>Absolutely!  Perhaps regional meetings are based on NHERI assets, or particular disasters. </a:t>
            </a:r>
            <a:endParaRPr lang="en-US" dirty="0"/>
          </a:p>
        </p:txBody>
      </p:sp>
      <p:sp>
        <p:nvSpPr>
          <p:cNvPr id="7" name="TextBox 6">
            <a:extLst>
              <a:ext uri="{FF2B5EF4-FFF2-40B4-BE49-F238E27FC236}">
                <a16:creationId xmlns:a16="http://schemas.microsoft.com/office/drawing/2014/main" id="{2F8E3B6C-114D-A5AB-FE7A-91297C1CE5A7}"/>
              </a:ext>
            </a:extLst>
          </p:cNvPr>
          <p:cNvSpPr txBox="1"/>
          <p:nvPr/>
        </p:nvSpPr>
        <p:spPr>
          <a:xfrm>
            <a:off x="4665889" y="2780056"/>
            <a:ext cx="7005968" cy="646331"/>
          </a:xfrm>
          <a:prstGeom prst="rect">
            <a:avLst/>
          </a:prstGeom>
          <a:solidFill>
            <a:schemeClr val="bg1"/>
          </a:solidFill>
          <a:ln>
            <a:solidFill>
              <a:schemeClr val="accent1"/>
            </a:solidFill>
          </a:ln>
        </p:spPr>
        <p:txBody>
          <a:bodyPr wrap="square" rtlCol="0">
            <a:spAutoFit/>
          </a:bodyPr>
          <a:lstStyle/>
          <a:p>
            <a:r>
              <a:rPr lang="en-US" sz="1800" dirty="0">
                <a:effectLst/>
                <a:latin typeface="Calibri" panose="020F0502020204030204" pitchFamily="34" charset="0"/>
                <a:ea typeface="Calibri" panose="020F0502020204030204" pitchFamily="34" charset="0"/>
              </a:rPr>
              <a:t>Let's do regional NHERI-supported meetings! These regional meetings will definitely enhance the networking . . . </a:t>
            </a:r>
            <a:endParaRPr lang="en-US" dirty="0"/>
          </a:p>
        </p:txBody>
      </p:sp>
      <p:sp>
        <p:nvSpPr>
          <p:cNvPr id="8" name="TextBox 7">
            <a:extLst>
              <a:ext uri="{FF2B5EF4-FFF2-40B4-BE49-F238E27FC236}">
                <a16:creationId xmlns:a16="http://schemas.microsoft.com/office/drawing/2014/main" id="{FECDD778-8ACF-C2FD-1E13-2AF0B7BD0ED5}"/>
              </a:ext>
            </a:extLst>
          </p:cNvPr>
          <p:cNvSpPr txBox="1"/>
          <p:nvPr/>
        </p:nvSpPr>
        <p:spPr>
          <a:xfrm>
            <a:off x="4665889" y="4172697"/>
            <a:ext cx="7005968" cy="646331"/>
          </a:xfrm>
          <a:prstGeom prst="rect">
            <a:avLst/>
          </a:prstGeom>
          <a:solidFill>
            <a:schemeClr val="bg1"/>
          </a:solidFill>
          <a:ln>
            <a:solidFill>
              <a:schemeClr val="accent1"/>
            </a:solidFill>
          </a:ln>
        </p:spPr>
        <p:txBody>
          <a:bodyPr wrap="square" rtlCol="0">
            <a:spAutoFit/>
          </a:bodyPr>
          <a:lstStyle/>
          <a:p>
            <a:r>
              <a:rPr lang="en-US" sz="1800" dirty="0">
                <a:effectLst/>
                <a:latin typeface="Calibri" panose="020F0502020204030204" pitchFamily="34" charset="0"/>
                <a:ea typeface="Calibri" panose="020F0502020204030204" pitchFamily="34" charset="0"/>
              </a:rPr>
              <a:t>I believe regional meetings with stakeholders will be extremely beneficial to identify local problems and developing solutions to address them</a:t>
            </a:r>
            <a:r>
              <a:rPr lang="en-US" dirty="0">
                <a:effectLst/>
              </a:rPr>
              <a:t> </a:t>
            </a:r>
            <a:endParaRPr lang="en-US" dirty="0"/>
          </a:p>
        </p:txBody>
      </p:sp>
      <p:sp>
        <p:nvSpPr>
          <p:cNvPr id="10" name="TextBox 9">
            <a:extLst>
              <a:ext uri="{FF2B5EF4-FFF2-40B4-BE49-F238E27FC236}">
                <a16:creationId xmlns:a16="http://schemas.microsoft.com/office/drawing/2014/main" id="{6F282CFF-015B-C97A-7E45-807AFE1E583C}"/>
              </a:ext>
            </a:extLst>
          </p:cNvPr>
          <p:cNvSpPr txBox="1"/>
          <p:nvPr/>
        </p:nvSpPr>
        <p:spPr>
          <a:xfrm>
            <a:off x="6602186" y="5824942"/>
            <a:ext cx="5257935" cy="523220"/>
          </a:xfrm>
          <a:prstGeom prst="rect">
            <a:avLst/>
          </a:prstGeom>
          <a:solidFill>
            <a:schemeClr val="bg1"/>
          </a:solidFill>
          <a:ln>
            <a:noFill/>
          </a:ln>
        </p:spPr>
        <p:txBody>
          <a:bodyPr wrap="square" rtlCol="0">
            <a:spAutoFit/>
          </a:bodyPr>
          <a:lstStyle/>
          <a:p>
            <a:pPr marL="285750" indent="-285750">
              <a:buFont typeface="Wingdings" pitchFamily="2" charset="2"/>
              <a:buChar char="v"/>
            </a:pPr>
            <a:r>
              <a:rPr lang="en-US" sz="2800" dirty="0"/>
              <a:t> an idea worth exploring</a:t>
            </a:r>
          </a:p>
        </p:txBody>
      </p:sp>
    </p:spTree>
    <p:extLst>
      <p:ext uri="{BB962C8B-B14F-4D97-AF65-F5344CB8AC3E}">
        <p14:creationId xmlns:p14="http://schemas.microsoft.com/office/powerpoint/2010/main" val="2714567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654FCF-7EFB-65C4-068C-7BACBCBC9B8D}"/>
              </a:ext>
            </a:extLst>
          </p:cNvPr>
          <p:cNvSpPr txBox="1"/>
          <p:nvPr/>
        </p:nvSpPr>
        <p:spPr>
          <a:xfrm>
            <a:off x="512058" y="773843"/>
            <a:ext cx="7742376" cy="584775"/>
          </a:xfrm>
          <a:prstGeom prst="rect">
            <a:avLst/>
          </a:prstGeom>
          <a:noFill/>
        </p:spPr>
        <p:txBody>
          <a:bodyPr wrap="none" rtlCol="0">
            <a:spAutoFit/>
          </a:bodyPr>
          <a:lstStyle/>
          <a:p>
            <a:r>
              <a:rPr lang="en-US" sz="3200" dirty="0"/>
              <a:t>Post Summit survey result – main takeaways  </a:t>
            </a:r>
          </a:p>
        </p:txBody>
      </p:sp>
      <p:sp>
        <p:nvSpPr>
          <p:cNvPr id="8" name="TextBox 7">
            <a:extLst>
              <a:ext uri="{FF2B5EF4-FFF2-40B4-BE49-F238E27FC236}">
                <a16:creationId xmlns:a16="http://schemas.microsoft.com/office/drawing/2014/main" id="{4EA813F8-43BF-18E4-89D5-E68337C4E9A2}"/>
              </a:ext>
            </a:extLst>
          </p:cNvPr>
          <p:cNvSpPr txBox="1"/>
          <p:nvPr/>
        </p:nvSpPr>
        <p:spPr>
          <a:xfrm>
            <a:off x="512058" y="1766419"/>
            <a:ext cx="11167884" cy="523220"/>
          </a:xfrm>
          <a:prstGeom prst="rect">
            <a:avLst/>
          </a:prstGeom>
          <a:noFill/>
        </p:spPr>
        <p:txBody>
          <a:bodyPr wrap="square" rtlCol="0">
            <a:spAutoFit/>
          </a:bodyPr>
          <a:lstStyle/>
          <a:p>
            <a:pPr marL="285750" indent="-285750">
              <a:buFont typeface="Wingdings" pitchFamily="2" charset="2"/>
              <a:buChar char="v"/>
            </a:pPr>
            <a:r>
              <a:rPr lang="en-US" sz="2800" dirty="0"/>
              <a:t> Positive response on timing, venues, organization/duration, theme</a:t>
            </a:r>
          </a:p>
        </p:txBody>
      </p:sp>
      <p:sp>
        <p:nvSpPr>
          <p:cNvPr id="3" name="TextBox 2">
            <a:extLst>
              <a:ext uri="{FF2B5EF4-FFF2-40B4-BE49-F238E27FC236}">
                <a16:creationId xmlns:a16="http://schemas.microsoft.com/office/drawing/2014/main" id="{1EA9976B-D870-0C07-59B4-AEB78DC43708}"/>
              </a:ext>
            </a:extLst>
          </p:cNvPr>
          <p:cNvSpPr txBox="1"/>
          <p:nvPr/>
        </p:nvSpPr>
        <p:spPr>
          <a:xfrm>
            <a:off x="512058" y="2490319"/>
            <a:ext cx="11167884" cy="523220"/>
          </a:xfrm>
          <a:prstGeom prst="rect">
            <a:avLst/>
          </a:prstGeom>
          <a:noFill/>
        </p:spPr>
        <p:txBody>
          <a:bodyPr wrap="square" rtlCol="0">
            <a:spAutoFit/>
          </a:bodyPr>
          <a:lstStyle/>
          <a:p>
            <a:pPr marL="285750" indent="-285750">
              <a:buFont typeface="Wingdings" pitchFamily="2" charset="2"/>
              <a:buChar char="v"/>
            </a:pPr>
            <a:r>
              <a:rPr lang="en-US" sz="2800" dirty="0"/>
              <a:t> Valuable written feedback on what worked, where to improve</a:t>
            </a:r>
          </a:p>
        </p:txBody>
      </p:sp>
      <p:sp>
        <p:nvSpPr>
          <p:cNvPr id="5" name="TextBox 4">
            <a:extLst>
              <a:ext uri="{FF2B5EF4-FFF2-40B4-BE49-F238E27FC236}">
                <a16:creationId xmlns:a16="http://schemas.microsoft.com/office/drawing/2014/main" id="{CBAE03B7-FBBB-9FC1-35F0-0C1561B30564}"/>
              </a:ext>
            </a:extLst>
          </p:cNvPr>
          <p:cNvSpPr txBox="1"/>
          <p:nvPr/>
        </p:nvSpPr>
        <p:spPr>
          <a:xfrm>
            <a:off x="512058" y="3244367"/>
            <a:ext cx="11167884" cy="523220"/>
          </a:xfrm>
          <a:prstGeom prst="rect">
            <a:avLst/>
          </a:prstGeom>
          <a:noFill/>
        </p:spPr>
        <p:txBody>
          <a:bodyPr wrap="square" rtlCol="0">
            <a:spAutoFit/>
          </a:bodyPr>
          <a:lstStyle/>
          <a:p>
            <a:pPr marL="285750" indent="-285750">
              <a:buFont typeface="Wingdings" pitchFamily="2" charset="2"/>
              <a:buChar char="v"/>
            </a:pPr>
            <a:r>
              <a:rPr lang="en-US" sz="2800" dirty="0"/>
              <a:t> Favorable response to having another NATIONAL meeting</a:t>
            </a:r>
          </a:p>
        </p:txBody>
      </p:sp>
      <p:sp>
        <p:nvSpPr>
          <p:cNvPr id="9" name="TextBox 8">
            <a:extLst>
              <a:ext uri="{FF2B5EF4-FFF2-40B4-BE49-F238E27FC236}">
                <a16:creationId xmlns:a16="http://schemas.microsoft.com/office/drawing/2014/main" id="{4917C33F-68A5-460A-78E8-6D7C998E0E22}"/>
              </a:ext>
            </a:extLst>
          </p:cNvPr>
          <p:cNvSpPr txBox="1"/>
          <p:nvPr/>
        </p:nvSpPr>
        <p:spPr>
          <a:xfrm>
            <a:off x="512058" y="3998415"/>
            <a:ext cx="11167884" cy="523220"/>
          </a:xfrm>
          <a:prstGeom prst="rect">
            <a:avLst/>
          </a:prstGeom>
          <a:noFill/>
        </p:spPr>
        <p:txBody>
          <a:bodyPr wrap="square" rtlCol="0">
            <a:spAutoFit/>
          </a:bodyPr>
          <a:lstStyle/>
          <a:p>
            <a:pPr marL="285750" indent="-285750">
              <a:buFont typeface="Wingdings" pitchFamily="2" charset="2"/>
              <a:buChar char="v"/>
            </a:pPr>
            <a:r>
              <a:rPr lang="en-US" sz="2800" dirty="0"/>
              <a:t> Mixed response to REGIONAL meetings, but idea is worth exploring</a:t>
            </a:r>
          </a:p>
        </p:txBody>
      </p:sp>
    </p:spTree>
    <p:extLst>
      <p:ext uri="{BB962C8B-B14F-4D97-AF65-F5344CB8AC3E}">
        <p14:creationId xmlns:p14="http://schemas.microsoft.com/office/powerpoint/2010/main" val="2689864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3">
            <a:extLst>
              <a:ext uri="{FF2B5EF4-FFF2-40B4-BE49-F238E27FC236}">
                <a16:creationId xmlns:a16="http://schemas.microsoft.com/office/drawing/2014/main" id="{A657CDC6-0AF7-F44D-F87A-89F2E69DDCD5}"/>
              </a:ext>
            </a:extLst>
          </p:cNvPr>
          <p:cNvPicPr>
            <a:picLocks noChangeAspect="1"/>
          </p:cNvPicPr>
          <p:nvPr/>
        </p:nvPicPr>
        <p:blipFill>
          <a:blip r:embed="rId2" cstate="print"/>
          <a:stretch>
            <a:fillRect/>
          </a:stretch>
        </p:blipFill>
        <p:spPr>
          <a:xfrm>
            <a:off x="452377" y="1604296"/>
            <a:ext cx="4890599" cy="2479747"/>
          </a:xfrm>
          <a:prstGeom prst="rect">
            <a:avLst/>
          </a:prstGeom>
        </p:spPr>
      </p:pic>
      <p:sp>
        <p:nvSpPr>
          <p:cNvPr id="8" name="TextBox 7">
            <a:extLst>
              <a:ext uri="{FF2B5EF4-FFF2-40B4-BE49-F238E27FC236}">
                <a16:creationId xmlns:a16="http://schemas.microsoft.com/office/drawing/2014/main" id="{201D5CEF-E175-9353-FEE5-741CAA314A5A}"/>
              </a:ext>
            </a:extLst>
          </p:cNvPr>
          <p:cNvSpPr txBox="1"/>
          <p:nvPr/>
        </p:nvSpPr>
        <p:spPr>
          <a:xfrm>
            <a:off x="186397" y="287516"/>
            <a:ext cx="4890600" cy="810671"/>
          </a:xfrm>
          <a:prstGeom prst="rect">
            <a:avLst/>
          </a:prstGeom>
          <a:noFill/>
        </p:spPr>
        <p:txBody>
          <a:bodyPr wrap="square">
            <a:spAutoFit/>
          </a:bodyPr>
          <a:lstStyle/>
          <a:p>
            <a:pPr marL="0" marR="0">
              <a:lnSpc>
                <a:spcPct val="115000"/>
              </a:lnSpc>
              <a:spcBef>
                <a:spcPts val="0"/>
              </a:spcBef>
              <a:spcAft>
                <a:spcPts val="1000"/>
              </a:spcAft>
            </a:pPr>
            <a:r>
              <a:rPr lang="en-US" sz="1800" b="1" dirty="0">
                <a:solidFill>
                  <a:srgbClr val="4D4D4D"/>
                </a:solidFill>
                <a:effectLst/>
                <a:latin typeface="Calibri" panose="020F0502020204030204" pitchFamily="34" charset="0"/>
                <a:ea typeface="Calibri" panose="020F0502020204030204" pitchFamily="34" charset="0"/>
                <a:cs typeface="Calibri" panose="020F0502020204030204" pitchFamily="34" charset="0"/>
              </a:rPr>
              <a:t>Q10 - What was your overall level of satisfaction with the </a:t>
            </a:r>
            <a:r>
              <a:rPr lang="en-US" sz="24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TIMING </a:t>
            </a:r>
            <a:r>
              <a:rPr lang="en-US" sz="1800" b="1" dirty="0">
                <a:solidFill>
                  <a:srgbClr val="4D4D4D"/>
                </a:solidFill>
                <a:effectLst/>
                <a:latin typeface="Calibri" panose="020F0502020204030204" pitchFamily="34" charset="0"/>
                <a:ea typeface="Calibri" panose="020F0502020204030204" pitchFamily="34" charset="0"/>
                <a:cs typeface="Calibri" panose="020F0502020204030204" pitchFamily="34" charset="0"/>
              </a:rPr>
              <a:t>of the Summit in October?</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46462F5-D0F9-1AB5-6918-16E4CB5C66C0}"/>
              </a:ext>
            </a:extLst>
          </p:cNvPr>
          <p:cNvSpPr txBox="1"/>
          <p:nvPr/>
        </p:nvSpPr>
        <p:spPr>
          <a:xfrm>
            <a:off x="211686" y="4354311"/>
            <a:ext cx="3821723" cy="707886"/>
          </a:xfrm>
          <a:prstGeom prst="rect">
            <a:avLst/>
          </a:prstGeom>
          <a:noFill/>
        </p:spPr>
        <p:txBody>
          <a:bodyPr wrap="square" rtlCol="0">
            <a:spAutoFit/>
          </a:bodyPr>
          <a:lstStyle/>
          <a:p>
            <a:pPr marL="285750" indent="-285750">
              <a:buFont typeface="Wingdings" pitchFamily="2" charset="2"/>
              <a:buChar char="v"/>
            </a:pPr>
            <a:r>
              <a:rPr lang="en-US" sz="2000" dirty="0"/>
              <a:t> most people were ok with the timing . . .</a:t>
            </a:r>
          </a:p>
        </p:txBody>
      </p:sp>
      <p:pic>
        <p:nvPicPr>
          <p:cNvPr id="11" name="Picture 10">
            <a:extLst>
              <a:ext uri="{FF2B5EF4-FFF2-40B4-BE49-F238E27FC236}">
                <a16:creationId xmlns:a16="http://schemas.microsoft.com/office/drawing/2014/main" id="{E4F3C6C1-CAE4-34DF-8B71-D87E4C7CC8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8663" y="357801"/>
            <a:ext cx="3719630" cy="6194473"/>
          </a:xfrm>
          <a:prstGeom prst="rect">
            <a:avLst/>
          </a:prstGeom>
          <a:ln>
            <a:solidFill>
              <a:schemeClr val="accent1"/>
            </a:solidFill>
          </a:ln>
        </p:spPr>
      </p:pic>
      <p:sp>
        <p:nvSpPr>
          <p:cNvPr id="13" name="TextBox 12">
            <a:extLst>
              <a:ext uri="{FF2B5EF4-FFF2-40B4-BE49-F238E27FC236}">
                <a16:creationId xmlns:a16="http://schemas.microsoft.com/office/drawing/2014/main" id="{968C376F-5D0A-FA89-C1F4-6C54A3B3DF38}"/>
              </a:ext>
            </a:extLst>
          </p:cNvPr>
          <p:cNvSpPr txBox="1"/>
          <p:nvPr/>
        </p:nvSpPr>
        <p:spPr>
          <a:xfrm>
            <a:off x="88961" y="3683933"/>
            <a:ext cx="1118515" cy="400110"/>
          </a:xfrm>
          <a:prstGeom prst="rect">
            <a:avLst/>
          </a:prstGeom>
          <a:noFill/>
        </p:spPr>
        <p:txBody>
          <a:bodyPr wrap="square" rtlCol="0">
            <a:spAutoFit/>
          </a:bodyPr>
          <a:lstStyle/>
          <a:p>
            <a:r>
              <a:rPr lang="en-US" sz="2000" dirty="0"/>
              <a:t>Good</a:t>
            </a:r>
          </a:p>
        </p:txBody>
      </p:sp>
      <p:sp>
        <p:nvSpPr>
          <p:cNvPr id="14" name="TextBox 13">
            <a:extLst>
              <a:ext uri="{FF2B5EF4-FFF2-40B4-BE49-F238E27FC236}">
                <a16:creationId xmlns:a16="http://schemas.microsoft.com/office/drawing/2014/main" id="{B7EB8FBC-7BBC-A399-9BAB-41BEAC3C95DC}"/>
              </a:ext>
            </a:extLst>
          </p:cNvPr>
          <p:cNvSpPr txBox="1"/>
          <p:nvPr/>
        </p:nvSpPr>
        <p:spPr>
          <a:xfrm>
            <a:off x="88961" y="1438550"/>
            <a:ext cx="1118515" cy="400110"/>
          </a:xfrm>
          <a:prstGeom prst="rect">
            <a:avLst/>
          </a:prstGeom>
          <a:noFill/>
        </p:spPr>
        <p:txBody>
          <a:bodyPr wrap="square" rtlCol="0">
            <a:spAutoFit/>
          </a:bodyPr>
          <a:lstStyle/>
          <a:p>
            <a:r>
              <a:rPr lang="en-US" sz="2000" dirty="0"/>
              <a:t>Bad</a:t>
            </a:r>
          </a:p>
        </p:txBody>
      </p:sp>
      <p:sp>
        <p:nvSpPr>
          <p:cNvPr id="15" name="TextBox 14">
            <a:extLst>
              <a:ext uri="{FF2B5EF4-FFF2-40B4-BE49-F238E27FC236}">
                <a16:creationId xmlns:a16="http://schemas.microsoft.com/office/drawing/2014/main" id="{1634FDE6-B72C-5805-87FE-1D8D7B60B74A}"/>
              </a:ext>
            </a:extLst>
          </p:cNvPr>
          <p:cNvSpPr txBox="1"/>
          <p:nvPr/>
        </p:nvSpPr>
        <p:spPr>
          <a:xfrm>
            <a:off x="211686" y="5246863"/>
            <a:ext cx="4308902" cy="707886"/>
          </a:xfrm>
          <a:prstGeom prst="rect">
            <a:avLst/>
          </a:prstGeom>
          <a:solidFill>
            <a:schemeClr val="bg1"/>
          </a:solidFill>
        </p:spPr>
        <p:txBody>
          <a:bodyPr wrap="square" rtlCol="0">
            <a:spAutoFit/>
          </a:bodyPr>
          <a:lstStyle/>
          <a:p>
            <a:pPr marL="285750" indent="-285750">
              <a:buFont typeface="Wingdings" pitchFamily="2" charset="2"/>
              <a:buChar char="v"/>
            </a:pPr>
            <a:r>
              <a:rPr lang="en-US" sz="2000" dirty="0"/>
              <a:t> . .. but comments suggest revisiting timing next time (Spring, Summer)</a:t>
            </a:r>
          </a:p>
        </p:txBody>
      </p:sp>
      <p:sp>
        <p:nvSpPr>
          <p:cNvPr id="2" name="TextBox 1">
            <a:extLst>
              <a:ext uri="{FF2B5EF4-FFF2-40B4-BE49-F238E27FC236}">
                <a16:creationId xmlns:a16="http://schemas.microsoft.com/office/drawing/2014/main" id="{161AA812-6448-C0F1-EE99-868FC74F5A9F}"/>
              </a:ext>
            </a:extLst>
          </p:cNvPr>
          <p:cNvSpPr txBox="1"/>
          <p:nvPr/>
        </p:nvSpPr>
        <p:spPr>
          <a:xfrm>
            <a:off x="6034259" y="815471"/>
            <a:ext cx="5768068" cy="646331"/>
          </a:xfrm>
          <a:prstGeom prst="rect">
            <a:avLst/>
          </a:prstGeom>
          <a:solidFill>
            <a:schemeClr val="bg1"/>
          </a:solidFill>
          <a:ln>
            <a:solidFill>
              <a:schemeClr val="accent1"/>
            </a:solidFill>
          </a:ln>
        </p:spPr>
        <p:txBody>
          <a:bodyPr wrap="square" rtlCol="0">
            <a:spAutoFit/>
          </a:bodyPr>
          <a:lstStyle/>
          <a:p>
            <a:r>
              <a:rPr lang="en-US" sz="1800" dirty="0">
                <a:effectLst/>
                <a:latin typeface="Calibri" panose="020F0502020204030204" pitchFamily="34" charset="0"/>
                <a:ea typeface="Calibri" panose="020F0502020204030204" pitchFamily="34" charset="0"/>
              </a:rPr>
              <a:t>The travel was a bit difficult due to the conflict with the Fall class schedule</a:t>
            </a:r>
            <a:r>
              <a:rPr lang="en-US" dirty="0">
                <a:effectLst/>
              </a:rPr>
              <a:t> </a:t>
            </a:r>
            <a:endParaRPr lang="en-US" dirty="0"/>
          </a:p>
        </p:txBody>
      </p:sp>
      <p:sp>
        <p:nvSpPr>
          <p:cNvPr id="4" name="TextBox 3">
            <a:extLst>
              <a:ext uri="{FF2B5EF4-FFF2-40B4-BE49-F238E27FC236}">
                <a16:creationId xmlns:a16="http://schemas.microsoft.com/office/drawing/2014/main" id="{4F158255-8731-1FF1-0644-277C99F9C1B5}"/>
              </a:ext>
            </a:extLst>
          </p:cNvPr>
          <p:cNvSpPr txBox="1"/>
          <p:nvPr/>
        </p:nvSpPr>
        <p:spPr>
          <a:xfrm>
            <a:off x="6032937" y="4218451"/>
            <a:ext cx="5768068" cy="369332"/>
          </a:xfrm>
          <a:prstGeom prst="rect">
            <a:avLst/>
          </a:prstGeom>
          <a:solidFill>
            <a:schemeClr val="bg1"/>
          </a:solidFill>
          <a:ln>
            <a:solidFill>
              <a:schemeClr val="accent1"/>
            </a:solidFill>
          </a:ln>
        </p:spPr>
        <p:txBody>
          <a:bodyPr wrap="square" rtlCol="0">
            <a:spAutoFit/>
          </a:bodyPr>
          <a:lstStyle/>
          <a:p>
            <a:r>
              <a:rPr lang="en-US" sz="1800" dirty="0">
                <a:effectLst/>
                <a:latin typeface="Calibri" panose="020F0502020204030204" pitchFamily="34" charset="0"/>
                <a:ea typeface="Calibri" panose="020F0502020204030204" pitchFamily="34" charset="0"/>
              </a:rPr>
              <a:t>Fall semester is ok, but spring term would be better</a:t>
            </a:r>
            <a:r>
              <a:rPr lang="en-US" dirty="0">
                <a:effectLst/>
              </a:rPr>
              <a:t> </a:t>
            </a:r>
            <a:endParaRPr lang="en-US" dirty="0"/>
          </a:p>
        </p:txBody>
      </p:sp>
      <p:sp>
        <p:nvSpPr>
          <p:cNvPr id="5" name="TextBox 4">
            <a:extLst>
              <a:ext uri="{FF2B5EF4-FFF2-40B4-BE49-F238E27FC236}">
                <a16:creationId xmlns:a16="http://schemas.microsoft.com/office/drawing/2014/main" id="{DD11A4D5-EB48-60D2-0F98-28C3ADE4C623}"/>
              </a:ext>
            </a:extLst>
          </p:cNvPr>
          <p:cNvSpPr txBox="1"/>
          <p:nvPr/>
        </p:nvSpPr>
        <p:spPr>
          <a:xfrm>
            <a:off x="6032937" y="5062197"/>
            <a:ext cx="5768068" cy="584775"/>
          </a:xfrm>
          <a:prstGeom prst="rect">
            <a:avLst/>
          </a:prstGeom>
          <a:solidFill>
            <a:schemeClr val="bg1"/>
          </a:solidFill>
          <a:ln>
            <a:solidFill>
              <a:schemeClr val="accent1"/>
            </a:solidFill>
          </a:ln>
        </p:spPr>
        <p:txBody>
          <a:bodyPr wrap="square" rtlCol="0">
            <a:spAutoFit/>
          </a:bodyPr>
          <a:lstStyle/>
          <a:p>
            <a:r>
              <a:rPr lang="en-US" sz="1600" dirty="0">
                <a:solidFill>
                  <a:srgbClr val="000000"/>
                </a:solidFill>
                <a:effectLst/>
                <a:latin typeface="Helvetica" pitchFamily="2" charset="0"/>
              </a:rPr>
              <a:t>I think it could be scheduled for some time out of hurricane season.</a:t>
            </a:r>
          </a:p>
        </p:txBody>
      </p:sp>
      <p:sp>
        <p:nvSpPr>
          <p:cNvPr id="6" name="TextBox 5">
            <a:extLst>
              <a:ext uri="{FF2B5EF4-FFF2-40B4-BE49-F238E27FC236}">
                <a16:creationId xmlns:a16="http://schemas.microsoft.com/office/drawing/2014/main" id="{A91AC0EB-3806-3D64-8BB4-D94BC2131D34}"/>
              </a:ext>
            </a:extLst>
          </p:cNvPr>
          <p:cNvSpPr txBox="1"/>
          <p:nvPr/>
        </p:nvSpPr>
        <p:spPr>
          <a:xfrm>
            <a:off x="6034259" y="2053900"/>
            <a:ext cx="5768068" cy="369332"/>
          </a:xfrm>
          <a:prstGeom prst="rect">
            <a:avLst/>
          </a:prstGeom>
          <a:solidFill>
            <a:schemeClr val="bg1"/>
          </a:solidFill>
          <a:ln>
            <a:solidFill>
              <a:schemeClr val="accent1"/>
            </a:solidFill>
          </a:ln>
        </p:spPr>
        <p:txBody>
          <a:bodyPr wrap="square" rtlCol="0">
            <a:spAutoFit/>
          </a:bodyPr>
          <a:lstStyle/>
          <a:p>
            <a:r>
              <a:rPr lang="en-US" sz="1800" dirty="0">
                <a:effectLst/>
                <a:latin typeface="Calibri" panose="020F0502020204030204" pitchFamily="34" charset="0"/>
                <a:ea typeface="Calibri" panose="020F0502020204030204" pitchFamily="34" charset="0"/>
              </a:rPr>
              <a:t>Great weather and not a very busy part of the semester</a:t>
            </a:r>
            <a:r>
              <a:rPr lang="en-US" dirty="0">
                <a:effectLst/>
              </a:rPr>
              <a:t> </a:t>
            </a:r>
            <a:endParaRPr lang="en-US" dirty="0"/>
          </a:p>
        </p:txBody>
      </p:sp>
      <p:sp>
        <p:nvSpPr>
          <p:cNvPr id="7" name="TextBox 6">
            <a:extLst>
              <a:ext uri="{FF2B5EF4-FFF2-40B4-BE49-F238E27FC236}">
                <a16:creationId xmlns:a16="http://schemas.microsoft.com/office/drawing/2014/main" id="{C108CD06-7377-B07B-7B28-9A1CA2AA987D}"/>
              </a:ext>
            </a:extLst>
          </p:cNvPr>
          <p:cNvSpPr txBox="1"/>
          <p:nvPr/>
        </p:nvSpPr>
        <p:spPr>
          <a:xfrm>
            <a:off x="6034259" y="3032054"/>
            <a:ext cx="5768068" cy="369332"/>
          </a:xfrm>
          <a:prstGeom prst="rect">
            <a:avLst/>
          </a:prstGeom>
          <a:solidFill>
            <a:schemeClr val="bg1"/>
          </a:solidFill>
          <a:ln>
            <a:solidFill>
              <a:schemeClr val="accent1"/>
            </a:solidFill>
          </a:ln>
        </p:spPr>
        <p:txBody>
          <a:bodyPr wrap="square" rtlCol="0">
            <a:spAutoFit/>
          </a:bodyPr>
          <a:lstStyle/>
          <a:p>
            <a:r>
              <a:rPr lang="en-US" sz="1800" dirty="0">
                <a:effectLst/>
                <a:latin typeface="Calibri" panose="020F0502020204030204" pitchFamily="34" charset="0"/>
                <a:ea typeface="Calibri" panose="020F0502020204030204" pitchFamily="34" charset="0"/>
              </a:rPr>
              <a:t>Summer would be better to avoid conflict with classes.</a:t>
            </a:r>
            <a:r>
              <a:rPr lang="en-US" dirty="0">
                <a:effectLst/>
              </a:rPr>
              <a:t> </a:t>
            </a:r>
            <a:endParaRPr lang="en-US" dirty="0"/>
          </a:p>
        </p:txBody>
      </p:sp>
      <p:sp>
        <p:nvSpPr>
          <p:cNvPr id="17" name="TextBox 16">
            <a:extLst>
              <a:ext uri="{FF2B5EF4-FFF2-40B4-BE49-F238E27FC236}">
                <a16:creationId xmlns:a16="http://schemas.microsoft.com/office/drawing/2014/main" id="{1F610940-53EF-0123-FC51-0FB2F7B0428C}"/>
              </a:ext>
            </a:extLst>
          </p:cNvPr>
          <p:cNvSpPr txBox="1"/>
          <p:nvPr/>
        </p:nvSpPr>
        <p:spPr>
          <a:xfrm>
            <a:off x="186397" y="6105537"/>
            <a:ext cx="4308902" cy="400110"/>
          </a:xfrm>
          <a:prstGeom prst="rect">
            <a:avLst/>
          </a:prstGeom>
          <a:solidFill>
            <a:schemeClr val="bg1"/>
          </a:solidFill>
        </p:spPr>
        <p:txBody>
          <a:bodyPr wrap="square" rtlCol="0">
            <a:spAutoFit/>
          </a:bodyPr>
          <a:lstStyle/>
          <a:p>
            <a:pPr marL="285750" indent="-285750">
              <a:buFont typeface="Wingdings" pitchFamily="2" charset="2"/>
              <a:buChar char="v"/>
            </a:pPr>
            <a:r>
              <a:rPr lang="en-US" sz="2000" dirty="0"/>
              <a:t> . .. not during hurricane season</a:t>
            </a:r>
          </a:p>
        </p:txBody>
      </p:sp>
    </p:spTree>
    <p:extLst>
      <p:ext uri="{BB962C8B-B14F-4D97-AF65-F5344CB8AC3E}">
        <p14:creationId xmlns:p14="http://schemas.microsoft.com/office/powerpoint/2010/main" val="294279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4">
            <a:extLst>
              <a:ext uri="{FF2B5EF4-FFF2-40B4-BE49-F238E27FC236}">
                <a16:creationId xmlns:a16="http://schemas.microsoft.com/office/drawing/2014/main" id="{A08E1A0F-C4E8-0EE4-A6DB-A2FA80977279}"/>
              </a:ext>
            </a:extLst>
          </p:cNvPr>
          <p:cNvPicPr>
            <a:picLocks noChangeAspect="1"/>
          </p:cNvPicPr>
          <p:nvPr/>
        </p:nvPicPr>
        <p:blipFill>
          <a:blip r:embed="rId2" cstate="print"/>
          <a:stretch>
            <a:fillRect/>
          </a:stretch>
        </p:blipFill>
        <p:spPr>
          <a:xfrm>
            <a:off x="304800" y="1549051"/>
            <a:ext cx="4807315" cy="2437519"/>
          </a:xfrm>
          <a:prstGeom prst="rect">
            <a:avLst/>
          </a:prstGeom>
        </p:spPr>
      </p:pic>
      <p:sp>
        <p:nvSpPr>
          <p:cNvPr id="8" name="TextBox 7">
            <a:extLst>
              <a:ext uri="{FF2B5EF4-FFF2-40B4-BE49-F238E27FC236}">
                <a16:creationId xmlns:a16="http://schemas.microsoft.com/office/drawing/2014/main" id="{201D5CEF-E175-9353-FEE5-741CAA314A5A}"/>
              </a:ext>
            </a:extLst>
          </p:cNvPr>
          <p:cNvSpPr txBox="1"/>
          <p:nvPr/>
        </p:nvSpPr>
        <p:spPr>
          <a:xfrm>
            <a:off x="186397" y="287516"/>
            <a:ext cx="4890600" cy="1135439"/>
          </a:xfrm>
          <a:prstGeom prst="rect">
            <a:avLst/>
          </a:prstGeom>
          <a:noFill/>
        </p:spPr>
        <p:txBody>
          <a:bodyPr wrap="square">
            <a:spAutoFit/>
          </a:bodyPr>
          <a:lstStyle/>
          <a:p>
            <a:pPr marL="0" marR="0">
              <a:lnSpc>
                <a:spcPct val="115000"/>
              </a:lnSpc>
              <a:spcBef>
                <a:spcPts val="0"/>
              </a:spcBef>
              <a:spcAft>
                <a:spcPts val="1000"/>
              </a:spcAft>
            </a:pPr>
            <a:r>
              <a:rPr lang="en-US" sz="1800" b="1" dirty="0">
                <a:solidFill>
                  <a:srgbClr val="4D4D4D"/>
                </a:solidFill>
                <a:effectLst/>
                <a:latin typeface="Calibri" panose="020F0502020204030204" pitchFamily="34" charset="0"/>
                <a:ea typeface="Calibri" panose="020F0502020204030204" pitchFamily="34" charset="0"/>
                <a:cs typeface="Calibri" panose="020F0502020204030204" pitchFamily="34" charset="0"/>
              </a:rPr>
              <a:t>Q12 - What was your overall level of satisfaction with the </a:t>
            </a:r>
            <a:r>
              <a:rPr lang="en-US" sz="24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LOCATION</a:t>
            </a:r>
            <a:r>
              <a:rPr lang="en-US" sz="1800" b="1" dirty="0">
                <a:solidFill>
                  <a:srgbClr val="4D4D4D"/>
                </a:solidFill>
                <a:effectLst/>
                <a:latin typeface="Calibri" panose="020F0502020204030204" pitchFamily="34" charset="0"/>
                <a:ea typeface="Calibri" panose="020F0502020204030204" pitchFamily="34" charset="0"/>
                <a:cs typeface="Calibri" panose="020F0502020204030204" pitchFamily="34" charset="0"/>
              </a:rPr>
              <a:t> of the Summit in Washington, DC?</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46462F5-D0F9-1AB5-6918-16E4CB5C66C0}"/>
              </a:ext>
            </a:extLst>
          </p:cNvPr>
          <p:cNvSpPr txBox="1"/>
          <p:nvPr/>
        </p:nvSpPr>
        <p:spPr>
          <a:xfrm>
            <a:off x="452377" y="4776650"/>
            <a:ext cx="3821723" cy="400110"/>
          </a:xfrm>
          <a:prstGeom prst="rect">
            <a:avLst/>
          </a:prstGeom>
          <a:noFill/>
        </p:spPr>
        <p:txBody>
          <a:bodyPr wrap="square" rtlCol="0">
            <a:spAutoFit/>
          </a:bodyPr>
          <a:lstStyle/>
          <a:p>
            <a:pPr marL="285750" indent="-285750">
              <a:buFont typeface="Wingdings" pitchFamily="2" charset="2"/>
              <a:buChar char="v"/>
            </a:pPr>
            <a:r>
              <a:rPr lang="en-US" sz="2000" dirty="0"/>
              <a:t> most people liked the location</a:t>
            </a:r>
          </a:p>
        </p:txBody>
      </p:sp>
      <p:sp>
        <p:nvSpPr>
          <p:cNvPr id="13" name="TextBox 12">
            <a:extLst>
              <a:ext uri="{FF2B5EF4-FFF2-40B4-BE49-F238E27FC236}">
                <a16:creationId xmlns:a16="http://schemas.microsoft.com/office/drawing/2014/main" id="{968C376F-5D0A-FA89-C1F4-6C54A3B3DF38}"/>
              </a:ext>
            </a:extLst>
          </p:cNvPr>
          <p:cNvSpPr txBox="1"/>
          <p:nvPr/>
        </p:nvSpPr>
        <p:spPr>
          <a:xfrm>
            <a:off x="88961" y="3683933"/>
            <a:ext cx="1118515" cy="400110"/>
          </a:xfrm>
          <a:prstGeom prst="rect">
            <a:avLst/>
          </a:prstGeom>
          <a:noFill/>
        </p:spPr>
        <p:txBody>
          <a:bodyPr wrap="square" rtlCol="0">
            <a:spAutoFit/>
          </a:bodyPr>
          <a:lstStyle/>
          <a:p>
            <a:r>
              <a:rPr lang="en-US" sz="2000" dirty="0"/>
              <a:t>Good</a:t>
            </a:r>
          </a:p>
        </p:txBody>
      </p:sp>
      <p:sp>
        <p:nvSpPr>
          <p:cNvPr id="14" name="TextBox 13">
            <a:extLst>
              <a:ext uri="{FF2B5EF4-FFF2-40B4-BE49-F238E27FC236}">
                <a16:creationId xmlns:a16="http://schemas.microsoft.com/office/drawing/2014/main" id="{B7EB8FBC-7BBC-A399-9BAB-41BEAC3C95DC}"/>
              </a:ext>
            </a:extLst>
          </p:cNvPr>
          <p:cNvSpPr txBox="1"/>
          <p:nvPr/>
        </p:nvSpPr>
        <p:spPr>
          <a:xfrm>
            <a:off x="88961" y="1438550"/>
            <a:ext cx="1118515" cy="400110"/>
          </a:xfrm>
          <a:prstGeom prst="rect">
            <a:avLst/>
          </a:prstGeom>
          <a:noFill/>
        </p:spPr>
        <p:txBody>
          <a:bodyPr wrap="square" rtlCol="0">
            <a:spAutoFit/>
          </a:bodyPr>
          <a:lstStyle/>
          <a:p>
            <a:r>
              <a:rPr lang="en-US" sz="2000" dirty="0"/>
              <a:t>Bad</a:t>
            </a:r>
          </a:p>
        </p:txBody>
      </p:sp>
      <p:sp>
        <p:nvSpPr>
          <p:cNvPr id="15" name="TextBox 14">
            <a:extLst>
              <a:ext uri="{FF2B5EF4-FFF2-40B4-BE49-F238E27FC236}">
                <a16:creationId xmlns:a16="http://schemas.microsoft.com/office/drawing/2014/main" id="{1634FDE6-B72C-5805-87FE-1D8D7B60B74A}"/>
              </a:ext>
            </a:extLst>
          </p:cNvPr>
          <p:cNvSpPr txBox="1"/>
          <p:nvPr/>
        </p:nvSpPr>
        <p:spPr>
          <a:xfrm>
            <a:off x="452377" y="5267596"/>
            <a:ext cx="4186530" cy="1015663"/>
          </a:xfrm>
          <a:prstGeom prst="rect">
            <a:avLst/>
          </a:prstGeom>
          <a:noFill/>
        </p:spPr>
        <p:txBody>
          <a:bodyPr wrap="square" rtlCol="0">
            <a:spAutoFit/>
          </a:bodyPr>
          <a:lstStyle/>
          <a:p>
            <a:pPr marL="285750" indent="-285750">
              <a:buFont typeface="Wingdings" pitchFamily="2" charset="2"/>
              <a:buChar char="v"/>
            </a:pPr>
            <a:r>
              <a:rPr lang="en-US" sz="2000" dirty="0"/>
              <a:t> convenience</a:t>
            </a:r>
          </a:p>
          <a:p>
            <a:pPr marL="285750" indent="-285750">
              <a:buFont typeface="Wingdings" pitchFamily="2" charset="2"/>
              <a:buChar char="v"/>
            </a:pPr>
            <a:r>
              <a:rPr lang="en-US" sz="2000" dirty="0"/>
              <a:t> NASEM venue was good</a:t>
            </a:r>
          </a:p>
          <a:p>
            <a:pPr marL="285750" indent="-285750">
              <a:buFont typeface="Wingdings" pitchFamily="2" charset="2"/>
              <a:buChar char="v"/>
            </a:pPr>
            <a:r>
              <a:rPr lang="en-US" sz="2000" dirty="0"/>
              <a:t> not everyone liked 2 locations </a:t>
            </a:r>
          </a:p>
        </p:txBody>
      </p:sp>
      <p:pic>
        <p:nvPicPr>
          <p:cNvPr id="4" name="Picture 3">
            <a:extLst>
              <a:ext uri="{FF2B5EF4-FFF2-40B4-BE49-F238E27FC236}">
                <a16:creationId xmlns:a16="http://schemas.microsoft.com/office/drawing/2014/main" id="{91D111C1-69A3-240E-FCEC-45B91B97FD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5055" y="85095"/>
            <a:ext cx="4186531" cy="6415104"/>
          </a:xfrm>
          <a:prstGeom prst="rect">
            <a:avLst/>
          </a:prstGeom>
          <a:ln>
            <a:solidFill>
              <a:schemeClr val="accent1"/>
            </a:solidFill>
          </a:ln>
        </p:spPr>
      </p:pic>
      <p:sp>
        <p:nvSpPr>
          <p:cNvPr id="3" name="TextBox 2">
            <a:extLst>
              <a:ext uri="{FF2B5EF4-FFF2-40B4-BE49-F238E27FC236}">
                <a16:creationId xmlns:a16="http://schemas.microsoft.com/office/drawing/2014/main" id="{CFAAD983-B583-A0E0-ADE4-37ED808FC99A}"/>
              </a:ext>
            </a:extLst>
          </p:cNvPr>
          <p:cNvSpPr txBox="1"/>
          <p:nvPr/>
        </p:nvSpPr>
        <p:spPr>
          <a:xfrm>
            <a:off x="6240423" y="715274"/>
            <a:ext cx="5768068" cy="369332"/>
          </a:xfrm>
          <a:prstGeom prst="rect">
            <a:avLst/>
          </a:prstGeom>
          <a:solidFill>
            <a:schemeClr val="bg1"/>
          </a:solidFill>
          <a:ln>
            <a:solidFill>
              <a:schemeClr val="accent1"/>
            </a:solidFill>
          </a:ln>
        </p:spPr>
        <p:txBody>
          <a:bodyPr wrap="square" rtlCol="0">
            <a:spAutoFit/>
          </a:bodyPr>
          <a:lstStyle/>
          <a:p>
            <a:r>
              <a:rPr lang="en-US" sz="1800" dirty="0">
                <a:effectLst/>
                <a:latin typeface="Calibri" panose="020F0502020204030204" pitchFamily="34" charset="0"/>
                <a:ea typeface="Calibri" panose="020F0502020204030204" pitchFamily="34" charset="0"/>
              </a:rPr>
              <a:t>D.C. is accessible with direct flights to many locations.</a:t>
            </a:r>
            <a:r>
              <a:rPr lang="en-US" dirty="0">
                <a:effectLst/>
              </a:rPr>
              <a:t> </a:t>
            </a:r>
            <a:endParaRPr lang="en-US" dirty="0"/>
          </a:p>
        </p:txBody>
      </p:sp>
      <p:sp>
        <p:nvSpPr>
          <p:cNvPr id="6" name="TextBox 5">
            <a:extLst>
              <a:ext uri="{FF2B5EF4-FFF2-40B4-BE49-F238E27FC236}">
                <a16:creationId xmlns:a16="http://schemas.microsoft.com/office/drawing/2014/main" id="{E59FEDBB-E199-C914-8645-75B0E7F648AF}"/>
              </a:ext>
            </a:extLst>
          </p:cNvPr>
          <p:cNvSpPr txBox="1"/>
          <p:nvPr/>
        </p:nvSpPr>
        <p:spPr>
          <a:xfrm>
            <a:off x="6240423" y="1710931"/>
            <a:ext cx="5768068" cy="646331"/>
          </a:xfrm>
          <a:prstGeom prst="rect">
            <a:avLst/>
          </a:prstGeom>
          <a:solidFill>
            <a:schemeClr val="bg1"/>
          </a:solidFill>
          <a:ln>
            <a:solidFill>
              <a:schemeClr val="accent1"/>
            </a:solidFill>
          </a:ln>
        </p:spPr>
        <p:txBody>
          <a:bodyPr wrap="square" rtlCol="0">
            <a:spAutoFit/>
          </a:bodyPr>
          <a:lstStyle/>
          <a:p>
            <a:r>
              <a:rPr lang="en-US" sz="1800" dirty="0">
                <a:effectLst/>
                <a:latin typeface="Calibri" panose="020F0502020204030204" pitchFamily="34" charset="0"/>
                <a:ea typeface="Calibri" panose="020F0502020204030204" pitchFamily="34" charset="0"/>
              </a:rPr>
              <a:t>Convenient to get to, and I enjoyed the first day at the National Academy of Sciences building.</a:t>
            </a:r>
            <a:r>
              <a:rPr lang="en-US" dirty="0">
                <a:effectLst/>
              </a:rPr>
              <a:t> </a:t>
            </a:r>
            <a:endParaRPr lang="en-US" dirty="0"/>
          </a:p>
        </p:txBody>
      </p:sp>
      <p:sp>
        <p:nvSpPr>
          <p:cNvPr id="7" name="TextBox 6">
            <a:extLst>
              <a:ext uri="{FF2B5EF4-FFF2-40B4-BE49-F238E27FC236}">
                <a16:creationId xmlns:a16="http://schemas.microsoft.com/office/drawing/2014/main" id="{59CBA1D4-421F-2BC1-A083-9ADA417E944E}"/>
              </a:ext>
            </a:extLst>
          </p:cNvPr>
          <p:cNvSpPr txBox="1"/>
          <p:nvPr/>
        </p:nvSpPr>
        <p:spPr>
          <a:xfrm>
            <a:off x="6314057" y="4208185"/>
            <a:ext cx="5768068" cy="369332"/>
          </a:xfrm>
          <a:prstGeom prst="rect">
            <a:avLst/>
          </a:prstGeom>
          <a:solidFill>
            <a:schemeClr val="bg1"/>
          </a:solidFill>
          <a:ln>
            <a:solidFill>
              <a:schemeClr val="accent1"/>
            </a:solidFill>
          </a:ln>
        </p:spPr>
        <p:txBody>
          <a:bodyPr wrap="square" rtlCol="0">
            <a:spAutoFit/>
          </a:bodyPr>
          <a:lstStyle/>
          <a:p>
            <a:r>
              <a:rPr lang="en-US" sz="1800" dirty="0">
                <a:effectLst/>
                <a:latin typeface="Calibri" panose="020F0502020204030204" pitchFamily="34" charset="0"/>
                <a:ea typeface="Calibri" panose="020F0502020204030204" pitchFamily="34" charset="0"/>
              </a:rPr>
              <a:t>Should have been in the same location for both days.</a:t>
            </a:r>
            <a:r>
              <a:rPr lang="en-US" dirty="0">
                <a:effectLst/>
              </a:rPr>
              <a:t> </a:t>
            </a:r>
            <a:endParaRPr lang="en-US" dirty="0"/>
          </a:p>
        </p:txBody>
      </p:sp>
      <p:sp>
        <p:nvSpPr>
          <p:cNvPr id="10" name="TextBox 9">
            <a:extLst>
              <a:ext uri="{FF2B5EF4-FFF2-40B4-BE49-F238E27FC236}">
                <a16:creationId xmlns:a16="http://schemas.microsoft.com/office/drawing/2014/main" id="{AFE14FE6-AF6E-35E1-162B-38F7A8A87DFF}"/>
              </a:ext>
            </a:extLst>
          </p:cNvPr>
          <p:cNvSpPr txBox="1"/>
          <p:nvPr/>
        </p:nvSpPr>
        <p:spPr>
          <a:xfrm>
            <a:off x="6279040" y="5031709"/>
            <a:ext cx="5768068" cy="646331"/>
          </a:xfrm>
          <a:prstGeom prst="rect">
            <a:avLst/>
          </a:prstGeom>
          <a:solidFill>
            <a:schemeClr val="bg1"/>
          </a:solidFill>
          <a:ln>
            <a:solidFill>
              <a:schemeClr val="accent1"/>
            </a:solidFill>
          </a:ln>
        </p:spPr>
        <p:txBody>
          <a:bodyPr wrap="square" rtlCol="0">
            <a:spAutoFit/>
          </a:bodyPr>
          <a:lstStyle/>
          <a:p>
            <a:r>
              <a:rPr lang="en-US" sz="1800" dirty="0">
                <a:effectLst/>
                <a:latin typeface="Calibri" panose="020F0502020204030204" pitchFamily="34" charset="0"/>
                <a:ea typeface="Calibri" panose="020F0502020204030204" pitchFamily="34" charset="0"/>
              </a:rPr>
              <a:t>Yes, DC is good.   But might be good to have the next one somewhere else just to move thing around</a:t>
            </a:r>
            <a:r>
              <a:rPr lang="en-US" dirty="0">
                <a:effectLst/>
              </a:rPr>
              <a:t> </a:t>
            </a:r>
            <a:endParaRPr lang="en-US" dirty="0"/>
          </a:p>
        </p:txBody>
      </p:sp>
      <p:sp>
        <p:nvSpPr>
          <p:cNvPr id="11" name="TextBox 10">
            <a:extLst>
              <a:ext uri="{FF2B5EF4-FFF2-40B4-BE49-F238E27FC236}">
                <a16:creationId xmlns:a16="http://schemas.microsoft.com/office/drawing/2014/main" id="{A18BC948-597B-044D-1F30-834B724D2764}"/>
              </a:ext>
            </a:extLst>
          </p:cNvPr>
          <p:cNvSpPr txBox="1"/>
          <p:nvPr/>
        </p:nvSpPr>
        <p:spPr>
          <a:xfrm>
            <a:off x="6271031" y="2996472"/>
            <a:ext cx="5768068" cy="646331"/>
          </a:xfrm>
          <a:prstGeom prst="rect">
            <a:avLst/>
          </a:prstGeom>
          <a:solidFill>
            <a:schemeClr val="bg1"/>
          </a:solidFill>
          <a:ln>
            <a:solidFill>
              <a:schemeClr val="accent1"/>
            </a:solidFill>
          </a:ln>
        </p:spPr>
        <p:txBody>
          <a:bodyPr wrap="square" rtlCol="0">
            <a:spAutoFit/>
          </a:bodyPr>
          <a:lstStyle/>
          <a:p>
            <a:r>
              <a:rPr lang="en-US" sz="1800" dirty="0">
                <a:effectLst/>
                <a:latin typeface="Calibri" panose="020F0502020204030204" pitchFamily="34" charset="0"/>
                <a:ea typeface="Calibri" panose="020F0502020204030204" pitchFamily="34" charset="0"/>
              </a:rPr>
              <a:t>The day one venue was excellent and matched the ambitions for the "big tent" day of the meeting.</a:t>
            </a:r>
            <a:r>
              <a:rPr lang="en-US" dirty="0">
                <a:effectLst/>
              </a:rPr>
              <a:t> </a:t>
            </a:r>
            <a:endParaRPr lang="en-US" dirty="0"/>
          </a:p>
        </p:txBody>
      </p:sp>
    </p:spTree>
    <p:extLst>
      <p:ext uri="{BB962C8B-B14F-4D97-AF65-F5344CB8AC3E}">
        <p14:creationId xmlns:p14="http://schemas.microsoft.com/office/powerpoint/2010/main" val="416811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A9A08B-D954-43A7-DD57-6E381A3384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48518" y="287516"/>
            <a:ext cx="4163944" cy="6389077"/>
          </a:xfrm>
          <a:prstGeom prst="rect">
            <a:avLst/>
          </a:prstGeom>
          <a:ln>
            <a:solidFill>
              <a:schemeClr val="accent1"/>
            </a:solidFill>
          </a:ln>
        </p:spPr>
      </p:pic>
      <p:pic>
        <p:nvPicPr>
          <p:cNvPr id="3" name="Picture 2" descr="Picture 5">
            <a:extLst>
              <a:ext uri="{FF2B5EF4-FFF2-40B4-BE49-F238E27FC236}">
                <a16:creationId xmlns:a16="http://schemas.microsoft.com/office/drawing/2014/main" id="{7E726B66-AF69-CD42-E2D2-E408822E98C8}"/>
              </a:ext>
            </a:extLst>
          </p:cNvPr>
          <p:cNvPicPr>
            <a:picLocks noChangeAspect="1"/>
          </p:cNvPicPr>
          <p:nvPr/>
        </p:nvPicPr>
        <p:blipFill>
          <a:blip r:embed="rId3" cstate="print"/>
          <a:stretch>
            <a:fillRect/>
          </a:stretch>
        </p:blipFill>
        <p:spPr>
          <a:xfrm>
            <a:off x="260482" y="1638604"/>
            <a:ext cx="4822933" cy="2445437"/>
          </a:xfrm>
          <a:prstGeom prst="rect">
            <a:avLst/>
          </a:prstGeom>
        </p:spPr>
      </p:pic>
      <p:sp>
        <p:nvSpPr>
          <p:cNvPr id="8" name="TextBox 7">
            <a:extLst>
              <a:ext uri="{FF2B5EF4-FFF2-40B4-BE49-F238E27FC236}">
                <a16:creationId xmlns:a16="http://schemas.microsoft.com/office/drawing/2014/main" id="{201D5CEF-E175-9353-FEE5-741CAA314A5A}"/>
              </a:ext>
            </a:extLst>
          </p:cNvPr>
          <p:cNvSpPr txBox="1"/>
          <p:nvPr/>
        </p:nvSpPr>
        <p:spPr>
          <a:xfrm>
            <a:off x="186397" y="287516"/>
            <a:ext cx="4890600" cy="1135439"/>
          </a:xfrm>
          <a:prstGeom prst="rect">
            <a:avLst/>
          </a:prstGeom>
          <a:noFill/>
        </p:spPr>
        <p:txBody>
          <a:bodyPr wrap="square">
            <a:spAutoFit/>
          </a:bodyPr>
          <a:lstStyle/>
          <a:p>
            <a:pPr marL="0" marR="0">
              <a:lnSpc>
                <a:spcPct val="115000"/>
              </a:lnSpc>
              <a:spcBef>
                <a:spcPts val="0"/>
              </a:spcBef>
              <a:spcAft>
                <a:spcPts val="1000"/>
              </a:spcAft>
            </a:pPr>
            <a:r>
              <a:rPr lang="en-US" sz="1800" b="1" dirty="0">
                <a:solidFill>
                  <a:srgbClr val="4D4D4D"/>
                </a:solidFill>
                <a:effectLst/>
                <a:latin typeface="Calibri" panose="020F0502020204030204" pitchFamily="34" charset="0"/>
                <a:ea typeface="Calibri" panose="020F0502020204030204" pitchFamily="34" charset="0"/>
                <a:cs typeface="Calibri" panose="020F0502020204030204" pitchFamily="34" charset="0"/>
              </a:rPr>
              <a:t>Q14 - What was your overall level of satisfaction with the </a:t>
            </a:r>
            <a:r>
              <a:rPr lang="en-US" sz="24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DURATION</a:t>
            </a:r>
            <a:r>
              <a:rPr lang="en-US" sz="1800" b="1" dirty="0">
                <a:solidFill>
                  <a:srgbClr val="4D4D4D"/>
                </a:solidFill>
                <a:effectLst/>
                <a:latin typeface="Calibri" panose="020F0502020204030204" pitchFamily="34" charset="0"/>
                <a:ea typeface="Calibri" panose="020F0502020204030204" pitchFamily="34" charset="0"/>
                <a:cs typeface="Calibri" panose="020F0502020204030204" pitchFamily="34" charset="0"/>
              </a:rPr>
              <a:t> of the Summit over a 2-day period?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46462F5-D0F9-1AB5-6918-16E4CB5C66C0}"/>
              </a:ext>
            </a:extLst>
          </p:cNvPr>
          <p:cNvSpPr txBox="1"/>
          <p:nvPr/>
        </p:nvSpPr>
        <p:spPr>
          <a:xfrm>
            <a:off x="452377" y="4776650"/>
            <a:ext cx="3821723" cy="400110"/>
          </a:xfrm>
          <a:prstGeom prst="rect">
            <a:avLst/>
          </a:prstGeom>
          <a:noFill/>
        </p:spPr>
        <p:txBody>
          <a:bodyPr wrap="square" rtlCol="0">
            <a:spAutoFit/>
          </a:bodyPr>
          <a:lstStyle/>
          <a:p>
            <a:pPr marL="285750" indent="-285750">
              <a:buFont typeface="Wingdings" pitchFamily="2" charset="2"/>
              <a:buChar char="v"/>
            </a:pPr>
            <a:r>
              <a:rPr lang="en-US" sz="2000" dirty="0"/>
              <a:t> 2-day duration was good, but …</a:t>
            </a:r>
          </a:p>
        </p:txBody>
      </p:sp>
      <p:sp>
        <p:nvSpPr>
          <p:cNvPr id="13" name="TextBox 12">
            <a:extLst>
              <a:ext uri="{FF2B5EF4-FFF2-40B4-BE49-F238E27FC236}">
                <a16:creationId xmlns:a16="http://schemas.microsoft.com/office/drawing/2014/main" id="{968C376F-5D0A-FA89-C1F4-6C54A3B3DF38}"/>
              </a:ext>
            </a:extLst>
          </p:cNvPr>
          <p:cNvSpPr txBox="1"/>
          <p:nvPr/>
        </p:nvSpPr>
        <p:spPr>
          <a:xfrm>
            <a:off x="88961" y="3683933"/>
            <a:ext cx="1118515" cy="400110"/>
          </a:xfrm>
          <a:prstGeom prst="rect">
            <a:avLst/>
          </a:prstGeom>
          <a:noFill/>
        </p:spPr>
        <p:txBody>
          <a:bodyPr wrap="square" rtlCol="0">
            <a:spAutoFit/>
          </a:bodyPr>
          <a:lstStyle/>
          <a:p>
            <a:r>
              <a:rPr lang="en-US" sz="2000" dirty="0"/>
              <a:t>Good</a:t>
            </a:r>
          </a:p>
        </p:txBody>
      </p:sp>
      <p:sp>
        <p:nvSpPr>
          <p:cNvPr id="14" name="TextBox 13">
            <a:extLst>
              <a:ext uri="{FF2B5EF4-FFF2-40B4-BE49-F238E27FC236}">
                <a16:creationId xmlns:a16="http://schemas.microsoft.com/office/drawing/2014/main" id="{B7EB8FBC-7BBC-A399-9BAB-41BEAC3C95DC}"/>
              </a:ext>
            </a:extLst>
          </p:cNvPr>
          <p:cNvSpPr txBox="1"/>
          <p:nvPr/>
        </p:nvSpPr>
        <p:spPr>
          <a:xfrm>
            <a:off x="88961" y="1438550"/>
            <a:ext cx="1118515" cy="400110"/>
          </a:xfrm>
          <a:prstGeom prst="rect">
            <a:avLst/>
          </a:prstGeom>
          <a:noFill/>
        </p:spPr>
        <p:txBody>
          <a:bodyPr wrap="square" rtlCol="0">
            <a:spAutoFit/>
          </a:bodyPr>
          <a:lstStyle/>
          <a:p>
            <a:r>
              <a:rPr lang="en-US" sz="2000" dirty="0"/>
              <a:t>Bad</a:t>
            </a:r>
          </a:p>
        </p:txBody>
      </p:sp>
      <p:sp>
        <p:nvSpPr>
          <p:cNvPr id="15" name="TextBox 14">
            <a:extLst>
              <a:ext uri="{FF2B5EF4-FFF2-40B4-BE49-F238E27FC236}">
                <a16:creationId xmlns:a16="http://schemas.microsoft.com/office/drawing/2014/main" id="{1634FDE6-B72C-5805-87FE-1D8D7B60B74A}"/>
              </a:ext>
            </a:extLst>
          </p:cNvPr>
          <p:cNvSpPr txBox="1"/>
          <p:nvPr/>
        </p:nvSpPr>
        <p:spPr>
          <a:xfrm>
            <a:off x="452377" y="5575371"/>
            <a:ext cx="3821723" cy="400110"/>
          </a:xfrm>
          <a:prstGeom prst="rect">
            <a:avLst/>
          </a:prstGeom>
          <a:noFill/>
        </p:spPr>
        <p:txBody>
          <a:bodyPr wrap="square" rtlCol="0">
            <a:spAutoFit/>
          </a:bodyPr>
          <a:lstStyle/>
          <a:p>
            <a:pPr marL="285750" indent="-285750">
              <a:buFont typeface="Wingdings" pitchFamily="2" charset="2"/>
              <a:buChar char="v"/>
            </a:pPr>
            <a:r>
              <a:rPr lang="en-US" sz="2000" dirty="0"/>
              <a:t>...make it longer or shorter</a:t>
            </a:r>
          </a:p>
        </p:txBody>
      </p:sp>
      <p:sp>
        <p:nvSpPr>
          <p:cNvPr id="4" name="TextBox 3">
            <a:extLst>
              <a:ext uri="{FF2B5EF4-FFF2-40B4-BE49-F238E27FC236}">
                <a16:creationId xmlns:a16="http://schemas.microsoft.com/office/drawing/2014/main" id="{ADDEBF83-B67E-797D-B2D2-F45B64AB0403}"/>
              </a:ext>
            </a:extLst>
          </p:cNvPr>
          <p:cNvSpPr txBox="1"/>
          <p:nvPr/>
        </p:nvSpPr>
        <p:spPr>
          <a:xfrm>
            <a:off x="6240423" y="715274"/>
            <a:ext cx="5768068" cy="923330"/>
          </a:xfrm>
          <a:prstGeom prst="rect">
            <a:avLst/>
          </a:prstGeom>
          <a:solidFill>
            <a:schemeClr val="bg1"/>
          </a:solidFill>
          <a:ln>
            <a:solidFill>
              <a:schemeClr val="accent1"/>
            </a:solidFill>
          </a:ln>
        </p:spPr>
        <p:txBody>
          <a:bodyPr wrap="square" rtlCol="0">
            <a:spAutoFit/>
          </a:bodyPr>
          <a:lstStyle/>
          <a:p>
            <a:r>
              <a:rPr lang="en-US" sz="1800" dirty="0">
                <a:effectLst/>
                <a:latin typeface="Calibri" panose="020F0502020204030204" pitchFamily="34" charset="0"/>
                <a:ea typeface="Calibri" panose="020F0502020204030204" pitchFamily="34" charset="0"/>
              </a:rPr>
              <a:t>2 days was just enough time for the summit. Enough time to not be away from school or work too long, but also enough time for all the events and sessions</a:t>
            </a:r>
            <a:r>
              <a:rPr lang="en-US" dirty="0">
                <a:effectLst/>
              </a:rPr>
              <a:t> </a:t>
            </a:r>
            <a:endParaRPr lang="en-US" dirty="0"/>
          </a:p>
        </p:txBody>
      </p:sp>
      <p:sp>
        <p:nvSpPr>
          <p:cNvPr id="5" name="TextBox 4">
            <a:extLst>
              <a:ext uri="{FF2B5EF4-FFF2-40B4-BE49-F238E27FC236}">
                <a16:creationId xmlns:a16="http://schemas.microsoft.com/office/drawing/2014/main" id="{B19B6C24-8747-A86A-7D2A-CBFD3655A398}"/>
              </a:ext>
            </a:extLst>
          </p:cNvPr>
          <p:cNvSpPr txBox="1"/>
          <p:nvPr/>
        </p:nvSpPr>
        <p:spPr>
          <a:xfrm>
            <a:off x="6279040" y="1877152"/>
            <a:ext cx="5768068" cy="1200329"/>
          </a:xfrm>
          <a:prstGeom prst="rect">
            <a:avLst/>
          </a:prstGeom>
          <a:solidFill>
            <a:schemeClr val="bg1"/>
          </a:solidFill>
          <a:ln>
            <a:solidFill>
              <a:schemeClr val="accent1"/>
            </a:solidFill>
          </a:ln>
        </p:spPr>
        <p:txBody>
          <a:bodyPr wrap="square" rtlCol="0">
            <a:spAutoFit/>
          </a:bodyPr>
          <a:lstStyle/>
          <a:p>
            <a:r>
              <a:rPr lang="en-US" sz="1800" dirty="0">
                <a:effectLst/>
                <a:latin typeface="Calibri" panose="020F0502020204030204" pitchFamily="34" charset="0"/>
                <a:ea typeface="Calibri" panose="020F0502020204030204" pitchFamily="34" charset="0"/>
              </a:rPr>
              <a:t>It was very dense, full of very useful information! Maybe a third day would have helped to digest and connect even more, but it is also true that taking two days off in the middle of the semester is easier than taking three. </a:t>
            </a:r>
            <a:endParaRPr lang="en-US" dirty="0"/>
          </a:p>
        </p:txBody>
      </p:sp>
      <p:sp>
        <p:nvSpPr>
          <p:cNvPr id="10" name="TextBox 9">
            <a:extLst>
              <a:ext uri="{FF2B5EF4-FFF2-40B4-BE49-F238E27FC236}">
                <a16:creationId xmlns:a16="http://schemas.microsoft.com/office/drawing/2014/main" id="{76157D7E-4AC1-A40B-1D9C-4BDADEAC63DE}"/>
              </a:ext>
            </a:extLst>
          </p:cNvPr>
          <p:cNvSpPr txBox="1"/>
          <p:nvPr/>
        </p:nvSpPr>
        <p:spPr>
          <a:xfrm>
            <a:off x="6279040" y="3482054"/>
            <a:ext cx="5768068" cy="923330"/>
          </a:xfrm>
          <a:prstGeom prst="rect">
            <a:avLst/>
          </a:prstGeom>
          <a:solidFill>
            <a:schemeClr val="bg1"/>
          </a:solidFill>
          <a:ln>
            <a:solidFill>
              <a:schemeClr val="accent1"/>
            </a:solidFill>
          </a:ln>
        </p:spPr>
        <p:txBody>
          <a:bodyPr wrap="square" rtlCol="0">
            <a:spAutoFit/>
          </a:bodyPr>
          <a:lstStyle/>
          <a:p>
            <a:r>
              <a:rPr lang="en-US" sz="1800" dirty="0">
                <a:effectLst/>
                <a:latin typeface="Calibri" panose="020F0502020204030204" pitchFamily="34" charset="0"/>
                <a:ea typeface="Calibri" panose="020F0502020204030204" pitchFamily="34" charset="0"/>
              </a:rPr>
              <a:t>It is always a challenge to have two full days because of travel. One day and a half or so usually works better, so people attending can catch flights in the afternoon.</a:t>
            </a:r>
            <a:r>
              <a:rPr lang="en-US" dirty="0">
                <a:effectLst/>
              </a:rPr>
              <a:t> </a:t>
            </a:r>
            <a:endParaRPr lang="en-US" dirty="0"/>
          </a:p>
        </p:txBody>
      </p:sp>
      <p:sp>
        <p:nvSpPr>
          <p:cNvPr id="11" name="TextBox 10">
            <a:extLst>
              <a:ext uri="{FF2B5EF4-FFF2-40B4-BE49-F238E27FC236}">
                <a16:creationId xmlns:a16="http://schemas.microsoft.com/office/drawing/2014/main" id="{07259502-A777-97F6-904F-531A824CCE99}"/>
              </a:ext>
            </a:extLst>
          </p:cNvPr>
          <p:cNvSpPr txBox="1"/>
          <p:nvPr/>
        </p:nvSpPr>
        <p:spPr>
          <a:xfrm>
            <a:off x="6279040" y="5031709"/>
            <a:ext cx="5768068" cy="646331"/>
          </a:xfrm>
          <a:prstGeom prst="rect">
            <a:avLst/>
          </a:prstGeom>
          <a:solidFill>
            <a:schemeClr val="bg1"/>
          </a:solidFill>
          <a:ln>
            <a:solidFill>
              <a:schemeClr val="accent1"/>
            </a:solidFill>
          </a:ln>
        </p:spPr>
        <p:txBody>
          <a:bodyPr wrap="square" rtlCol="0">
            <a:spAutoFit/>
          </a:bodyPr>
          <a:lstStyle/>
          <a:p>
            <a:r>
              <a:rPr lang="en-US" sz="1800" dirty="0">
                <a:effectLst/>
                <a:latin typeface="Calibri" panose="020F0502020204030204" pitchFamily="34" charset="0"/>
                <a:ea typeface="Calibri" panose="020F0502020204030204" pitchFamily="34" charset="0"/>
              </a:rPr>
              <a:t>The duration allowed a good mix of TED style talks and panels on day 1, with working sessions on day 2</a:t>
            </a:r>
            <a:r>
              <a:rPr lang="en-US" dirty="0">
                <a:effectLst/>
              </a:rPr>
              <a:t> </a:t>
            </a:r>
            <a:endParaRPr lang="en-US" dirty="0"/>
          </a:p>
        </p:txBody>
      </p:sp>
    </p:spTree>
    <p:extLst>
      <p:ext uri="{BB962C8B-B14F-4D97-AF65-F5344CB8AC3E}">
        <p14:creationId xmlns:p14="http://schemas.microsoft.com/office/powerpoint/2010/main" val="2457455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F1D482-CC8B-C4D0-4722-4C028CFEEC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6997" y="0"/>
            <a:ext cx="4803494" cy="6858000"/>
          </a:xfrm>
          <a:prstGeom prst="rect">
            <a:avLst/>
          </a:prstGeom>
          <a:ln>
            <a:solidFill>
              <a:schemeClr val="accent1"/>
            </a:solidFill>
          </a:ln>
        </p:spPr>
      </p:pic>
      <p:pic>
        <p:nvPicPr>
          <p:cNvPr id="2" name="Picture 1" descr="Picture 0">
            <a:extLst>
              <a:ext uri="{FF2B5EF4-FFF2-40B4-BE49-F238E27FC236}">
                <a16:creationId xmlns:a16="http://schemas.microsoft.com/office/drawing/2014/main" id="{FC2FD728-41C9-19FA-A910-9006D109F3B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78804" y="1566230"/>
            <a:ext cx="4705786" cy="2390133"/>
          </a:xfrm>
          <a:prstGeom prst="rect">
            <a:avLst/>
          </a:prstGeom>
          <a:noFill/>
          <a:ln>
            <a:noFill/>
          </a:ln>
        </p:spPr>
      </p:pic>
      <p:sp>
        <p:nvSpPr>
          <p:cNvPr id="8" name="TextBox 7">
            <a:extLst>
              <a:ext uri="{FF2B5EF4-FFF2-40B4-BE49-F238E27FC236}">
                <a16:creationId xmlns:a16="http://schemas.microsoft.com/office/drawing/2014/main" id="{201D5CEF-E175-9353-FEE5-741CAA314A5A}"/>
              </a:ext>
            </a:extLst>
          </p:cNvPr>
          <p:cNvSpPr txBox="1"/>
          <p:nvPr/>
        </p:nvSpPr>
        <p:spPr>
          <a:xfrm>
            <a:off x="186397" y="287516"/>
            <a:ext cx="4890600" cy="1206228"/>
          </a:xfrm>
          <a:prstGeom prst="rect">
            <a:avLst/>
          </a:prstGeom>
          <a:noFill/>
        </p:spPr>
        <p:txBody>
          <a:bodyPr wrap="square">
            <a:spAutoFit/>
          </a:bodyPr>
          <a:lstStyle/>
          <a:p>
            <a:pPr marL="0" marR="0">
              <a:lnSpc>
                <a:spcPct val="115000"/>
              </a:lnSpc>
              <a:spcBef>
                <a:spcPts val="0"/>
              </a:spcBef>
              <a:spcAft>
                <a:spcPts val="1000"/>
              </a:spcAft>
            </a:pPr>
            <a:r>
              <a:rPr lang="en-US" sz="1800" b="1" dirty="0">
                <a:solidFill>
                  <a:srgbClr val="4D4D4D"/>
                </a:solidFill>
                <a:effectLst/>
                <a:latin typeface="Calibri" panose="020F0502020204030204" pitchFamily="34" charset="0"/>
                <a:ea typeface="Calibri" panose="020F0502020204030204" pitchFamily="34" charset="0"/>
                <a:cs typeface="Calibri" panose="020F0502020204030204" pitchFamily="34" charset="0"/>
              </a:rPr>
              <a:t>Q16 - What was your overall level of satisfaction with the theme of </a:t>
            </a:r>
            <a:r>
              <a:rPr lang="en-US" sz="28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Decadal Visioning </a:t>
            </a:r>
            <a:r>
              <a:rPr lang="en-US" sz="1800" b="1" dirty="0">
                <a:solidFill>
                  <a:srgbClr val="4D4D4D"/>
                </a:solidFill>
                <a:effectLst/>
                <a:latin typeface="Calibri" panose="020F0502020204030204" pitchFamily="34" charset="0"/>
                <a:ea typeface="Calibri" panose="020F0502020204030204" pitchFamily="34" charset="0"/>
                <a:cs typeface="Calibri" panose="020F0502020204030204" pitchFamily="34" charset="0"/>
              </a:rPr>
              <a:t>for NHERI</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46462F5-D0F9-1AB5-6918-16E4CB5C66C0}"/>
              </a:ext>
            </a:extLst>
          </p:cNvPr>
          <p:cNvSpPr txBox="1"/>
          <p:nvPr/>
        </p:nvSpPr>
        <p:spPr>
          <a:xfrm>
            <a:off x="186397" y="4720271"/>
            <a:ext cx="3821723" cy="707886"/>
          </a:xfrm>
          <a:prstGeom prst="rect">
            <a:avLst/>
          </a:prstGeom>
          <a:noFill/>
        </p:spPr>
        <p:txBody>
          <a:bodyPr wrap="square" rtlCol="0">
            <a:spAutoFit/>
          </a:bodyPr>
          <a:lstStyle/>
          <a:p>
            <a:pPr marL="285750" indent="-285750">
              <a:buFont typeface="Wingdings" pitchFamily="2" charset="2"/>
              <a:buChar char="v"/>
            </a:pPr>
            <a:r>
              <a:rPr lang="en-US" sz="2000" dirty="0"/>
              <a:t> Satisfaction level goes down a little</a:t>
            </a:r>
          </a:p>
        </p:txBody>
      </p:sp>
      <p:sp>
        <p:nvSpPr>
          <p:cNvPr id="13" name="TextBox 12">
            <a:extLst>
              <a:ext uri="{FF2B5EF4-FFF2-40B4-BE49-F238E27FC236}">
                <a16:creationId xmlns:a16="http://schemas.microsoft.com/office/drawing/2014/main" id="{968C376F-5D0A-FA89-C1F4-6C54A3B3DF38}"/>
              </a:ext>
            </a:extLst>
          </p:cNvPr>
          <p:cNvSpPr txBox="1"/>
          <p:nvPr/>
        </p:nvSpPr>
        <p:spPr>
          <a:xfrm>
            <a:off x="88961" y="3683933"/>
            <a:ext cx="1118515" cy="400110"/>
          </a:xfrm>
          <a:prstGeom prst="rect">
            <a:avLst/>
          </a:prstGeom>
          <a:noFill/>
        </p:spPr>
        <p:txBody>
          <a:bodyPr wrap="square" rtlCol="0">
            <a:spAutoFit/>
          </a:bodyPr>
          <a:lstStyle/>
          <a:p>
            <a:r>
              <a:rPr lang="en-US" sz="2000" dirty="0"/>
              <a:t>Good</a:t>
            </a:r>
          </a:p>
        </p:txBody>
      </p:sp>
      <p:sp>
        <p:nvSpPr>
          <p:cNvPr id="14" name="TextBox 13">
            <a:extLst>
              <a:ext uri="{FF2B5EF4-FFF2-40B4-BE49-F238E27FC236}">
                <a16:creationId xmlns:a16="http://schemas.microsoft.com/office/drawing/2014/main" id="{B7EB8FBC-7BBC-A399-9BAB-41BEAC3C95DC}"/>
              </a:ext>
            </a:extLst>
          </p:cNvPr>
          <p:cNvSpPr txBox="1"/>
          <p:nvPr/>
        </p:nvSpPr>
        <p:spPr>
          <a:xfrm>
            <a:off x="88961" y="1438550"/>
            <a:ext cx="1118515" cy="400110"/>
          </a:xfrm>
          <a:prstGeom prst="rect">
            <a:avLst/>
          </a:prstGeom>
          <a:noFill/>
        </p:spPr>
        <p:txBody>
          <a:bodyPr wrap="square" rtlCol="0">
            <a:spAutoFit/>
          </a:bodyPr>
          <a:lstStyle/>
          <a:p>
            <a:r>
              <a:rPr lang="en-US" sz="2000" dirty="0"/>
              <a:t>Bad</a:t>
            </a:r>
          </a:p>
        </p:txBody>
      </p:sp>
      <p:sp>
        <p:nvSpPr>
          <p:cNvPr id="15" name="TextBox 14">
            <a:extLst>
              <a:ext uri="{FF2B5EF4-FFF2-40B4-BE49-F238E27FC236}">
                <a16:creationId xmlns:a16="http://schemas.microsoft.com/office/drawing/2014/main" id="{1634FDE6-B72C-5805-87FE-1D8D7B60B74A}"/>
              </a:ext>
            </a:extLst>
          </p:cNvPr>
          <p:cNvSpPr txBox="1"/>
          <p:nvPr/>
        </p:nvSpPr>
        <p:spPr>
          <a:xfrm>
            <a:off x="186397" y="5801636"/>
            <a:ext cx="4352946" cy="707886"/>
          </a:xfrm>
          <a:prstGeom prst="rect">
            <a:avLst/>
          </a:prstGeom>
          <a:solidFill>
            <a:schemeClr val="bg1"/>
          </a:solidFill>
        </p:spPr>
        <p:txBody>
          <a:bodyPr wrap="square" rtlCol="0">
            <a:spAutoFit/>
          </a:bodyPr>
          <a:lstStyle/>
          <a:p>
            <a:pPr marL="285750" indent="-285750">
              <a:buFont typeface="Wingdings" pitchFamily="2" charset="2"/>
              <a:buChar char="v"/>
            </a:pPr>
            <a:r>
              <a:rPr lang="en-US" sz="2000" dirty="0"/>
              <a:t>good suggestions on what to keep, where to improve</a:t>
            </a:r>
          </a:p>
        </p:txBody>
      </p:sp>
      <p:sp>
        <p:nvSpPr>
          <p:cNvPr id="3" name="TextBox 2">
            <a:extLst>
              <a:ext uri="{FF2B5EF4-FFF2-40B4-BE49-F238E27FC236}">
                <a16:creationId xmlns:a16="http://schemas.microsoft.com/office/drawing/2014/main" id="{54AF2E51-ED50-36F8-FB7E-8E052435A8C1}"/>
              </a:ext>
            </a:extLst>
          </p:cNvPr>
          <p:cNvSpPr txBox="1"/>
          <p:nvPr/>
        </p:nvSpPr>
        <p:spPr>
          <a:xfrm>
            <a:off x="6279040" y="411533"/>
            <a:ext cx="5768068" cy="369332"/>
          </a:xfrm>
          <a:prstGeom prst="rect">
            <a:avLst/>
          </a:prstGeom>
          <a:solidFill>
            <a:schemeClr val="bg1"/>
          </a:solidFill>
          <a:ln>
            <a:solidFill>
              <a:schemeClr val="accent1"/>
            </a:solidFill>
          </a:ln>
        </p:spPr>
        <p:txBody>
          <a:bodyPr wrap="square">
            <a:spAutoFit/>
          </a:bodyPr>
          <a:lstStyle/>
          <a:p>
            <a:r>
              <a:rPr lang="en-US" dirty="0">
                <a:effectLst/>
                <a:latin typeface="Helvetica" pitchFamily="2" charset="0"/>
              </a:rPr>
              <a:t>I would rather more engineering discussions.</a:t>
            </a:r>
          </a:p>
        </p:txBody>
      </p:sp>
      <p:sp>
        <p:nvSpPr>
          <p:cNvPr id="6" name="TextBox 5">
            <a:extLst>
              <a:ext uri="{FF2B5EF4-FFF2-40B4-BE49-F238E27FC236}">
                <a16:creationId xmlns:a16="http://schemas.microsoft.com/office/drawing/2014/main" id="{8CEA99D3-DA5F-9BE8-EC0D-B9AAA43A7A33}"/>
              </a:ext>
            </a:extLst>
          </p:cNvPr>
          <p:cNvSpPr txBox="1"/>
          <p:nvPr/>
        </p:nvSpPr>
        <p:spPr>
          <a:xfrm>
            <a:off x="6281964" y="1164866"/>
            <a:ext cx="5768068" cy="646331"/>
          </a:xfrm>
          <a:prstGeom prst="rect">
            <a:avLst/>
          </a:prstGeom>
          <a:solidFill>
            <a:schemeClr val="bg1"/>
          </a:solidFill>
          <a:ln>
            <a:solidFill>
              <a:schemeClr val="accent1"/>
            </a:solidFill>
          </a:ln>
        </p:spPr>
        <p:txBody>
          <a:bodyPr wrap="square" rtlCol="0">
            <a:spAutoFit/>
          </a:bodyPr>
          <a:lstStyle/>
          <a:p>
            <a:r>
              <a:rPr lang="en-US" sz="1800" dirty="0">
                <a:effectLst/>
                <a:latin typeface="Calibri" panose="020F0502020204030204" pitchFamily="34" charset="0"/>
                <a:ea typeface="Calibri" panose="020F0502020204030204" pitchFamily="34" charset="0"/>
              </a:rPr>
              <a:t>It is vital that we work together to create our vision that is linked to our research agendas </a:t>
            </a:r>
            <a:endParaRPr lang="en-US" dirty="0"/>
          </a:p>
        </p:txBody>
      </p:sp>
      <p:sp>
        <p:nvSpPr>
          <p:cNvPr id="7" name="TextBox 6">
            <a:extLst>
              <a:ext uri="{FF2B5EF4-FFF2-40B4-BE49-F238E27FC236}">
                <a16:creationId xmlns:a16="http://schemas.microsoft.com/office/drawing/2014/main" id="{E2931A66-9C92-D955-4989-379629C5936B}"/>
              </a:ext>
            </a:extLst>
          </p:cNvPr>
          <p:cNvSpPr txBox="1"/>
          <p:nvPr/>
        </p:nvSpPr>
        <p:spPr>
          <a:xfrm>
            <a:off x="6279040" y="2530600"/>
            <a:ext cx="5768068" cy="646331"/>
          </a:xfrm>
          <a:prstGeom prst="rect">
            <a:avLst/>
          </a:prstGeom>
          <a:solidFill>
            <a:schemeClr val="bg1"/>
          </a:solidFill>
          <a:ln>
            <a:solidFill>
              <a:schemeClr val="accent1"/>
            </a:solidFill>
          </a:ln>
        </p:spPr>
        <p:txBody>
          <a:bodyPr wrap="square" rtlCol="0">
            <a:spAutoFit/>
          </a:bodyPr>
          <a:lstStyle/>
          <a:p>
            <a:r>
              <a:rPr lang="en-US" sz="1800" dirty="0">
                <a:effectLst/>
                <a:latin typeface="Calibri" panose="020F0502020204030204" pitchFamily="34" charset="0"/>
                <a:ea typeface="Calibri" panose="020F0502020204030204" pitchFamily="34" charset="0"/>
              </a:rPr>
              <a:t>As an early career faculty, I found it extremely valuable and inspiring to learn about and discuss decadal visioning</a:t>
            </a:r>
            <a:r>
              <a:rPr lang="en-US" dirty="0">
                <a:effectLst/>
              </a:rPr>
              <a:t> </a:t>
            </a:r>
            <a:r>
              <a:rPr lang="en-US" sz="1800" dirty="0">
                <a:effectLst/>
                <a:latin typeface="Calibri" panose="020F0502020204030204" pitchFamily="34" charset="0"/>
                <a:ea typeface="Calibri" panose="020F0502020204030204" pitchFamily="34" charset="0"/>
              </a:rPr>
              <a:t>. </a:t>
            </a:r>
            <a:endParaRPr lang="en-US" dirty="0"/>
          </a:p>
        </p:txBody>
      </p:sp>
      <p:sp>
        <p:nvSpPr>
          <p:cNvPr id="10" name="TextBox 9">
            <a:extLst>
              <a:ext uri="{FF2B5EF4-FFF2-40B4-BE49-F238E27FC236}">
                <a16:creationId xmlns:a16="http://schemas.microsoft.com/office/drawing/2014/main" id="{0E1B2928-3CB8-3977-B0D4-8D7DD6E2BE2D}"/>
              </a:ext>
            </a:extLst>
          </p:cNvPr>
          <p:cNvSpPr txBox="1"/>
          <p:nvPr/>
        </p:nvSpPr>
        <p:spPr>
          <a:xfrm>
            <a:off x="6279040" y="3592630"/>
            <a:ext cx="5768068" cy="923330"/>
          </a:xfrm>
          <a:prstGeom prst="rect">
            <a:avLst/>
          </a:prstGeom>
          <a:solidFill>
            <a:schemeClr val="bg1"/>
          </a:solidFill>
          <a:ln>
            <a:solidFill>
              <a:schemeClr val="accent1"/>
            </a:solidFill>
          </a:ln>
        </p:spPr>
        <p:txBody>
          <a:bodyPr wrap="square" rtlCol="0">
            <a:spAutoFit/>
          </a:bodyPr>
          <a:lstStyle/>
          <a:p>
            <a:r>
              <a:rPr lang="en-US" sz="1800" dirty="0">
                <a:effectLst/>
                <a:latin typeface="Calibri" panose="020F0502020204030204" pitchFamily="34" charset="0"/>
                <a:ea typeface="Calibri" panose="020F0502020204030204" pitchFamily="34" charset="0"/>
              </a:rPr>
              <a:t>Only concern is I don't have a better understanding of what the community's plans are after 2025, although the vision was pretty well laid out.</a:t>
            </a:r>
            <a:r>
              <a:rPr lang="en-US" dirty="0">
                <a:effectLst/>
              </a:rPr>
              <a:t> </a:t>
            </a:r>
            <a:endParaRPr lang="en-US" dirty="0"/>
          </a:p>
        </p:txBody>
      </p:sp>
      <p:sp>
        <p:nvSpPr>
          <p:cNvPr id="12" name="TextBox 11">
            <a:extLst>
              <a:ext uri="{FF2B5EF4-FFF2-40B4-BE49-F238E27FC236}">
                <a16:creationId xmlns:a16="http://schemas.microsoft.com/office/drawing/2014/main" id="{F8CB19B7-7636-6EF2-5372-D24C8A2A502F}"/>
              </a:ext>
            </a:extLst>
          </p:cNvPr>
          <p:cNvSpPr txBox="1"/>
          <p:nvPr/>
        </p:nvSpPr>
        <p:spPr>
          <a:xfrm>
            <a:off x="6279040" y="5031709"/>
            <a:ext cx="5768068" cy="369332"/>
          </a:xfrm>
          <a:prstGeom prst="rect">
            <a:avLst/>
          </a:prstGeom>
          <a:solidFill>
            <a:schemeClr val="bg1"/>
          </a:solidFill>
          <a:ln>
            <a:solidFill>
              <a:schemeClr val="accent1"/>
            </a:solidFill>
          </a:ln>
        </p:spPr>
        <p:txBody>
          <a:bodyPr wrap="square" rtlCol="0">
            <a:spAutoFit/>
          </a:bodyPr>
          <a:lstStyle/>
          <a:p>
            <a:r>
              <a:rPr lang="en-US" sz="1800" dirty="0">
                <a:effectLst/>
                <a:latin typeface="Calibri" panose="020F0502020204030204" pitchFamily="34" charset="0"/>
                <a:ea typeface="Calibri" panose="020F0502020204030204" pitchFamily="34" charset="0"/>
              </a:rPr>
              <a:t>I liked the crowd-sourcing of ideas</a:t>
            </a:r>
            <a:r>
              <a:rPr lang="en-US" dirty="0">
                <a:effectLst/>
              </a:rPr>
              <a:t> </a:t>
            </a:r>
            <a:r>
              <a:rPr lang="en-US" sz="1800" dirty="0">
                <a:effectLst/>
                <a:latin typeface="Calibri" panose="020F0502020204030204" pitchFamily="34" charset="0"/>
                <a:ea typeface="Calibri" panose="020F0502020204030204" pitchFamily="34" charset="0"/>
              </a:rPr>
              <a:t>.</a:t>
            </a:r>
            <a:r>
              <a:rPr lang="en-US" dirty="0">
                <a:effectLst/>
              </a:rPr>
              <a:t> </a:t>
            </a:r>
            <a:endParaRPr lang="en-US" dirty="0"/>
          </a:p>
        </p:txBody>
      </p:sp>
      <p:sp>
        <p:nvSpPr>
          <p:cNvPr id="16" name="TextBox 15">
            <a:extLst>
              <a:ext uri="{FF2B5EF4-FFF2-40B4-BE49-F238E27FC236}">
                <a16:creationId xmlns:a16="http://schemas.microsoft.com/office/drawing/2014/main" id="{A9A1AB3F-6D27-0DF8-D581-D2A62FD4CC66}"/>
              </a:ext>
            </a:extLst>
          </p:cNvPr>
          <p:cNvSpPr txBox="1"/>
          <p:nvPr/>
        </p:nvSpPr>
        <p:spPr>
          <a:xfrm>
            <a:off x="6279040" y="5693134"/>
            <a:ext cx="5768068" cy="646331"/>
          </a:xfrm>
          <a:prstGeom prst="rect">
            <a:avLst/>
          </a:prstGeom>
          <a:solidFill>
            <a:schemeClr val="bg1"/>
          </a:solidFill>
          <a:ln>
            <a:solidFill>
              <a:schemeClr val="accent1"/>
            </a:solidFill>
          </a:ln>
        </p:spPr>
        <p:txBody>
          <a:bodyPr wrap="square" rtlCol="0">
            <a:spAutoFit/>
          </a:bodyPr>
          <a:lstStyle/>
          <a:p>
            <a:r>
              <a:rPr lang="en-US" sz="1800" dirty="0">
                <a:effectLst/>
                <a:latin typeface="Calibri" panose="020F0502020204030204" pitchFamily="34" charset="0"/>
                <a:ea typeface="Calibri" panose="020F0502020204030204" pitchFamily="34" charset="0"/>
              </a:rPr>
              <a:t>Giving everyone's comment a sticky note got really out of hand.</a:t>
            </a:r>
            <a:r>
              <a:rPr lang="en-US" dirty="0">
                <a:effectLst/>
              </a:rPr>
              <a:t> </a:t>
            </a:r>
            <a:endParaRPr lang="en-US" dirty="0"/>
          </a:p>
        </p:txBody>
      </p:sp>
    </p:spTree>
    <p:extLst>
      <p:ext uri="{BB962C8B-B14F-4D97-AF65-F5344CB8AC3E}">
        <p14:creationId xmlns:p14="http://schemas.microsoft.com/office/powerpoint/2010/main" val="1745096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2F5381-7634-9959-1AC9-5C469F927459}"/>
              </a:ext>
            </a:extLst>
          </p:cNvPr>
          <p:cNvSpPr txBox="1"/>
          <p:nvPr/>
        </p:nvSpPr>
        <p:spPr>
          <a:xfrm>
            <a:off x="546318" y="1160465"/>
            <a:ext cx="6096000" cy="1029256"/>
          </a:xfrm>
          <a:prstGeom prst="rect">
            <a:avLst/>
          </a:prstGeom>
          <a:noFill/>
        </p:spPr>
        <p:txBody>
          <a:bodyPr wrap="square">
            <a:spAutoFit/>
          </a:bodyPr>
          <a:lstStyle/>
          <a:p>
            <a:pPr marL="0" marR="0">
              <a:lnSpc>
                <a:spcPct val="115000"/>
              </a:lnSpc>
              <a:spcBef>
                <a:spcPts val="0"/>
              </a:spcBef>
              <a:spcAft>
                <a:spcPts val="1000"/>
              </a:spcAft>
            </a:pPr>
            <a:r>
              <a:rPr lang="en-US" sz="1800" dirty="0">
                <a:solidFill>
                  <a:srgbClr val="4D4D4D"/>
                </a:solidFill>
                <a:effectLst/>
                <a:latin typeface="Calibri" panose="020F0502020204030204" pitchFamily="34" charset="0"/>
                <a:ea typeface="Calibri" panose="020F0502020204030204" pitchFamily="34" charset="0"/>
                <a:cs typeface="Calibri" panose="020F0502020204030204" pitchFamily="34" charset="0"/>
              </a:rPr>
              <a:t>Q19 - What was your overall level of satisfaction with the </a:t>
            </a:r>
            <a:r>
              <a:rPr lang="en-US" sz="18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VENUE</a:t>
            </a:r>
            <a:r>
              <a:rPr lang="en-US"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4D4D4D"/>
                </a:solidFill>
                <a:effectLst/>
                <a:latin typeface="Calibri" panose="020F0502020204030204" pitchFamily="34" charset="0"/>
                <a:ea typeface="Calibri" panose="020F0502020204030204" pitchFamily="34" charset="0"/>
                <a:cs typeface="Calibri" panose="020F0502020204030204" pitchFamily="34" charset="0"/>
              </a:rPr>
              <a:t>for Day 1 at the National Academies of Sciences Building?</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CD3009C-1B07-6454-148B-047EFF39D3AB}"/>
              </a:ext>
            </a:extLst>
          </p:cNvPr>
          <p:cNvSpPr txBox="1"/>
          <p:nvPr/>
        </p:nvSpPr>
        <p:spPr>
          <a:xfrm>
            <a:off x="1852246" y="410308"/>
            <a:ext cx="3660489" cy="523220"/>
          </a:xfrm>
          <a:prstGeom prst="rect">
            <a:avLst/>
          </a:prstGeom>
          <a:noFill/>
        </p:spPr>
        <p:txBody>
          <a:bodyPr wrap="none" rtlCol="0">
            <a:spAutoFit/>
          </a:bodyPr>
          <a:lstStyle/>
          <a:p>
            <a:r>
              <a:rPr lang="en-US" sz="2800" dirty="0"/>
              <a:t>Day 1 specific questions</a:t>
            </a:r>
          </a:p>
        </p:txBody>
      </p:sp>
      <p:sp>
        <p:nvSpPr>
          <p:cNvPr id="6" name="TextBox 5">
            <a:extLst>
              <a:ext uri="{FF2B5EF4-FFF2-40B4-BE49-F238E27FC236}">
                <a16:creationId xmlns:a16="http://schemas.microsoft.com/office/drawing/2014/main" id="{C7CE71BD-6CE0-BEDB-87B8-AB5294E0F261}"/>
              </a:ext>
            </a:extLst>
          </p:cNvPr>
          <p:cNvSpPr txBox="1"/>
          <p:nvPr/>
        </p:nvSpPr>
        <p:spPr>
          <a:xfrm>
            <a:off x="546318" y="2628170"/>
            <a:ext cx="6096000" cy="710707"/>
          </a:xfrm>
          <a:prstGeom prst="rect">
            <a:avLst/>
          </a:prstGeom>
          <a:noFill/>
        </p:spPr>
        <p:txBody>
          <a:bodyPr wrap="square">
            <a:spAutoFit/>
          </a:bodyPr>
          <a:lstStyle/>
          <a:p>
            <a:pPr marL="0" marR="0">
              <a:lnSpc>
                <a:spcPct val="115000"/>
              </a:lnSpc>
              <a:spcBef>
                <a:spcPts val="0"/>
              </a:spcBef>
              <a:spcAft>
                <a:spcPts val="1000"/>
              </a:spcAft>
            </a:pPr>
            <a:r>
              <a:rPr lang="en-US" sz="1800" dirty="0">
                <a:solidFill>
                  <a:srgbClr val="4D4D4D"/>
                </a:solidFill>
                <a:effectLst/>
                <a:latin typeface="Calibri" panose="020F0502020204030204" pitchFamily="34" charset="0"/>
                <a:ea typeface="Calibri" panose="020F0502020204030204" pitchFamily="34" charset="0"/>
                <a:cs typeface="Calibri" panose="020F0502020204030204" pitchFamily="34" charset="0"/>
              </a:rPr>
              <a:t>Q21 - What was your overall satisfaction with the </a:t>
            </a:r>
            <a:r>
              <a:rPr lang="en-US" sz="18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ORGANIZATION </a:t>
            </a:r>
            <a:r>
              <a:rPr lang="en-US" sz="1800" dirty="0">
                <a:solidFill>
                  <a:srgbClr val="4D4D4D"/>
                </a:solidFill>
                <a:effectLst/>
                <a:latin typeface="Calibri" panose="020F0502020204030204" pitchFamily="34" charset="0"/>
                <a:ea typeface="Calibri" panose="020F0502020204030204" pitchFamily="34" charset="0"/>
                <a:cs typeface="Calibri" panose="020F0502020204030204" pitchFamily="34" charset="0"/>
              </a:rPr>
              <a:t>of the Day 1 activities?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55F0505-1204-1092-B2C1-CB478FEBE002}"/>
              </a:ext>
            </a:extLst>
          </p:cNvPr>
          <p:cNvSpPr txBox="1"/>
          <p:nvPr/>
        </p:nvSpPr>
        <p:spPr>
          <a:xfrm>
            <a:off x="546318" y="3828772"/>
            <a:ext cx="4904913" cy="710707"/>
          </a:xfrm>
          <a:prstGeom prst="rect">
            <a:avLst/>
          </a:prstGeom>
          <a:noFill/>
        </p:spPr>
        <p:txBody>
          <a:bodyPr wrap="square">
            <a:spAutoFit/>
          </a:bodyPr>
          <a:lstStyle/>
          <a:p>
            <a:pPr marL="0" marR="0">
              <a:lnSpc>
                <a:spcPct val="115000"/>
              </a:lnSpc>
              <a:spcBef>
                <a:spcPts val="0"/>
              </a:spcBef>
              <a:spcAft>
                <a:spcPts val="1000"/>
              </a:spcAft>
            </a:pPr>
            <a:r>
              <a:rPr lang="en-US" sz="1800" dirty="0">
                <a:solidFill>
                  <a:srgbClr val="4D4D4D"/>
                </a:solidFill>
                <a:effectLst/>
                <a:latin typeface="Calibri" panose="020F0502020204030204" pitchFamily="34" charset="0"/>
                <a:ea typeface="Calibri" panose="020F0502020204030204" pitchFamily="34" charset="0"/>
                <a:cs typeface="Calibri" panose="020F0502020204030204" pitchFamily="34" charset="0"/>
              </a:rPr>
              <a:t>Q23 - What was your overall satisfaction with the </a:t>
            </a:r>
            <a:r>
              <a:rPr lang="en-US" sz="18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CONTENT </a:t>
            </a:r>
            <a:r>
              <a:rPr lang="en-US" sz="1800" dirty="0">
                <a:solidFill>
                  <a:srgbClr val="4D4D4D"/>
                </a:solidFill>
                <a:effectLst/>
                <a:latin typeface="Calibri" panose="020F0502020204030204" pitchFamily="34" charset="0"/>
                <a:ea typeface="Calibri" panose="020F0502020204030204" pitchFamily="34" charset="0"/>
                <a:cs typeface="Calibri" panose="020F0502020204030204" pitchFamily="34" charset="0"/>
              </a:rPr>
              <a:t>of the Day 1 activities?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995B43A9-CC6F-4BD6-806A-4D48ECD3094B}"/>
              </a:ext>
            </a:extLst>
          </p:cNvPr>
          <p:cNvSpPr txBox="1"/>
          <p:nvPr/>
        </p:nvSpPr>
        <p:spPr>
          <a:xfrm>
            <a:off x="6330461" y="1109018"/>
            <a:ext cx="6096000" cy="710707"/>
          </a:xfrm>
          <a:prstGeom prst="rect">
            <a:avLst/>
          </a:prstGeom>
          <a:noFill/>
        </p:spPr>
        <p:txBody>
          <a:bodyPr wrap="square">
            <a:spAutoFit/>
          </a:bodyPr>
          <a:lstStyle/>
          <a:p>
            <a:pPr marL="0" marR="0">
              <a:lnSpc>
                <a:spcPct val="115000"/>
              </a:lnSpc>
              <a:spcBef>
                <a:spcPts val="0"/>
              </a:spcBef>
              <a:spcAft>
                <a:spcPts val="1000"/>
              </a:spcAft>
            </a:pPr>
            <a:r>
              <a:rPr lang="en-US" sz="1800" dirty="0">
                <a:solidFill>
                  <a:srgbClr val="4D4D4D"/>
                </a:solidFill>
                <a:effectLst/>
                <a:latin typeface="Calibri" panose="020F0502020204030204" pitchFamily="34" charset="0"/>
                <a:ea typeface="Calibri" panose="020F0502020204030204" pitchFamily="34" charset="0"/>
                <a:cs typeface="Calibri" panose="020F0502020204030204" pitchFamily="34" charset="0"/>
              </a:rPr>
              <a:t>Q26 - What was your overall level of satisfaction with the </a:t>
            </a:r>
            <a:r>
              <a:rPr lang="en-US" sz="18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VENUE</a:t>
            </a:r>
            <a:r>
              <a:rPr lang="en-US" sz="1800" dirty="0">
                <a:solidFill>
                  <a:srgbClr val="4D4D4D"/>
                </a:solidFill>
                <a:effectLst/>
                <a:latin typeface="Calibri" panose="020F0502020204030204" pitchFamily="34" charset="0"/>
                <a:ea typeface="Calibri" panose="020F0502020204030204" pitchFamily="34" charset="0"/>
                <a:cs typeface="Calibri" panose="020F0502020204030204" pitchFamily="34" charset="0"/>
              </a:rPr>
              <a:t> for Day 2 at the Crystal City Marriot Hotel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3CC5F0C0-D2D6-73C8-C1C4-D2A463BE9038}"/>
              </a:ext>
            </a:extLst>
          </p:cNvPr>
          <p:cNvSpPr txBox="1"/>
          <p:nvPr/>
        </p:nvSpPr>
        <p:spPr>
          <a:xfrm>
            <a:off x="6330460" y="2570844"/>
            <a:ext cx="5861539" cy="923330"/>
          </a:xfrm>
          <a:prstGeom prst="rect">
            <a:avLst/>
          </a:prstGeom>
          <a:noFill/>
        </p:spPr>
        <p:txBody>
          <a:bodyPr wrap="square" rtlCol="0">
            <a:spAutoFit/>
          </a:bodyPr>
          <a:lstStyle/>
          <a:p>
            <a:r>
              <a:rPr lang="en-US" sz="1800" dirty="0">
                <a:solidFill>
                  <a:srgbClr val="4D4D4D"/>
                </a:solidFill>
                <a:effectLst/>
                <a:latin typeface="Calibri" panose="020F0502020204030204" pitchFamily="34" charset="0"/>
                <a:ea typeface="Calibri" panose="020F0502020204030204" pitchFamily="34" charset="0"/>
                <a:cs typeface="Calibri" panose="020F0502020204030204" pitchFamily="34" charset="0"/>
              </a:rPr>
              <a:t>Q28 - What was your overall satisfaction with the </a:t>
            </a:r>
            <a:r>
              <a:rPr lang="en-US" sz="18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ORGANIZATION</a:t>
            </a:r>
            <a:r>
              <a:rPr lang="en-US" sz="1800" b="1" dirty="0">
                <a:solidFill>
                  <a:srgbClr val="4D4D4D"/>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4D4D4D"/>
                </a:solidFill>
                <a:effectLst/>
                <a:latin typeface="Calibri" panose="020F0502020204030204" pitchFamily="34" charset="0"/>
                <a:ea typeface="Calibri" panose="020F0502020204030204" pitchFamily="34" charset="0"/>
                <a:cs typeface="Calibri" panose="020F0502020204030204" pitchFamily="34" charset="0"/>
              </a:rPr>
              <a:t>of the Day 2 activities?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13" name="TextBox 12">
            <a:extLst>
              <a:ext uri="{FF2B5EF4-FFF2-40B4-BE49-F238E27FC236}">
                <a16:creationId xmlns:a16="http://schemas.microsoft.com/office/drawing/2014/main" id="{E91A38D8-4113-4342-1CBC-BE4F906F1B05}"/>
              </a:ext>
            </a:extLst>
          </p:cNvPr>
          <p:cNvSpPr txBox="1"/>
          <p:nvPr/>
        </p:nvSpPr>
        <p:spPr>
          <a:xfrm>
            <a:off x="6330460" y="3828773"/>
            <a:ext cx="5861540" cy="710707"/>
          </a:xfrm>
          <a:prstGeom prst="rect">
            <a:avLst/>
          </a:prstGeom>
          <a:noFill/>
        </p:spPr>
        <p:txBody>
          <a:bodyPr wrap="square">
            <a:spAutoFit/>
          </a:bodyPr>
          <a:lstStyle/>
          <a:p>
            <a:pPr marL="0" marR="0">
              <a:lnSpc>
                <a:spcPct val="115000"/>
              </a:lnSpc>
              <a:spcBef>
                <a:spcPts val="0"/>
              </a:spcBef>
              <a:spcAft>
                <a:spcPts val="1000"/>
              </a:spcAft>
            </a:pPr>
            <a:r>
              <a:rPr lang="en-US" sz="1800" dirty="0">
                <a:solidFill>
                  <a:srgbClr val="4D4D4D"/>
                </a:solidFill>
                <a:effectLst/>
                <a:latin typeface="Calibri" panose="020F0502020204030204" pitchFamily="34" charset="0"/>
                <a:ea typeface="Calibri" panose="020F0502020204030204" pitchFamily="34" charset="0"/>
                <a:cs typeface="Calibri" panose="020F0502020204030204" pitchFamily="34" charset="0"/>
              </a:rPr>
              <a:t>Q30 - What was your overall satisfaction with the </a:t>
            </a:r>
            <a:r>
              <a:rPr lang="en-US" sz="18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CONTENT </a:t>
            </a:r>
            <a:r>
              <a:rPr lang="en-US" sz="1800" dirty="0">
                <a:solidFill>
                  <a:srgbClr val="4D4D4D"/>
                </a:solidFill>
                <a:effectLst/>
                <a:latin typeface="Calibri" panose="020F0502020204030204" pitchFamily="34" charset="0"/>
                <a:ea typeface="Calibri" panose="020F0502020204030204" pitchFamily="34" charset="0"/>
                <a:cs typeface="Calibri" panose="020F0502020204030204" pitchFamily="34" charset="0"/>
              </a:rPr>
              <a:t>of the Day 2 activities?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EC896D1E-E6BE-0C8D-0DA6-C556B1C3A3D0}"/>
              </a:ext>
            </a:extLst>
          </p:cNvPr>
          <p:cNvSpPr txBox="1"/>
          <p:nvPr/>
        </p:nvSpPr>
        <p:spPr>
          <a:xfrm>
            <a:off x="7017518" y="410307"/>
            <a:ext cx="3660489" cy="523220"/>
          </a:xfrm>
          <a:prstGeom prst="rect">
            <a:avLst/>
          </a:prstGeom>
          <a:noFill/>
        </p:spPr>
        <p:txBody>
          <a:bodyPr wrap="none" rtlCol="0">
            <a:spAutoFit/>
          </a:bodyPr>
          <a:lstStyle/>
          <a:p>
            <a:r>
              <a:rPr lang="en-US" sz="2800" dirty="0"/>
              <a:t>Day 2 specific questions</a:t>
            </a:r>
          </a:p>
        </p:txBody>
      </p:sp>
      <p:sp>
        <p:nvSpPr>
          <p:cNvPr id="15" name="TextBox 14">
            <a:extLst>
              <a:ext uri="{FF2B5EF4-FFF2-40B4-BE49-F238E27FC236}">
                <a16:creationId xmlns:a16="http://schemas.microsoft.com/office/drawing/2014/main" id="{3F51CE0E-B222-9FE0-A760-C8E22FE6EF58}"/>
              </a:ext>
            </a:extLst>
          </p:cNvPr>
          <p:cNvSpPr txBox="1"/>
          <p:nvPr/>
        </p:nvSpPr>
        <p:spPr>
          <a:xfrm>
            <a:off x="2438596" y="5220481"/>
            <a:ext cx="6939865" cy="954107"/>
          </a:xfrm>
          <a:prstGeom prst="rect">
            <a:avLst/>
          </a:prstGeom>
          <a:solidFill>
            <a:schemeClr val="bg1"/>
          </a:solidFill>
        </p:spPr>
        <p:txBody>
          <a:bodyPr wrap="square" rtlCol="0">
            <a:spAutoFit/>
          </a:bodyPr>
          <a:lstStyle/>
          <a:p>
            <a:pPr marL="285750" indent="-285750">
              <a:buFont typeface="Wingdings" pitchFamily="2" charset="2"/>
              <a:buChar char="v"/>
            </a:pPr>
            <a:r>
              <a:rPr lang="en-US" sz="2800" dirty="0"/>
              <a:t> lots of good suggestions on what to keep, where to improve</a:t>
            </a:r>
          </a:p>
        </p:txBody>
      </p:sp>
    </p:spTree>
    <p:extLst>
      <p:ext uri="{BB962C8B-B14F-4D97-AF65-F5344CB8AC3E}">
        <p14:creationId xmlns:p14="http://schemas.microsoft.com/office/powerpoint/2010/main" val="2245392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AA6733-BDEA-EA17-7948-6C9A8EEFF218}"/>
              </a:ext>
            </a:extLst>
          </p:cNvPr>
          <p:cNvSpPr txBox="1"/>
          <p:nvPr/>
        </p:nvSpPr>
        <p:spPr>
          <a:xfrm>
            <a:off x="518431" y="456780"/>
            <a:ext cx="10193112" cy="1274964"/>
          </a:xfrm>
          <a:prstGeom prst="rect">
            <a:avLst/>
          </a:prstGeom>
          <a:noFill/>
        </p:spPr>
        <p:txBody>
          <a:bodyPr wrap="square">
            <a:spAutoFit/>
          </a:bodyPr>
          <a:lstStyle/>
          <a:p>
            <a:pPr marL="0" marR="0">
              <a:lnSpc>
                <a:spcPct val="115000"/>
              </a:lnSpc>
              <a:spcBef>
                <a:spcPts val="0"/>
              </a:spcBef>
              <a:spcAft>
                <a:spcPts val="1000"/>
              </a:spcAft>
            </a:pPr>
            <a:r>
              <a:rPr lang="en-US" sz="2000" b="1" dirty="0">
                <a:solidFill>
                  <a:srgbClr val="4D4D4D"/>
                </a:solidFill>
                <a:effectLst/>
                <a:latin typeface="Calibri" panose="020F0502020204030204" pitchFamily="34" charset="0"/>
                <a:ea typeface="Calibri" panose="020F0502020204030204" pitchFamily="34" charset="0"/>
                <a:cs typeface="Calibri" panose="020F0502020204030204" pitchFamily="34" charset="0"/>
              </a:rPr>
              <a:t>Q34 - Is it worthwhile to discuss a future in-person National NHERI-supported meeting (</a:t>
            </a:r>
            <a:r>
              <a:rPr lang="en-US" sz="2000" b="1" dirty="0" err="1">
                <a:solidFill>
                  <a:srgbClr val="4D4D4D"/>
                </a:solidFill>
                <a:effectLst/>
                <a:latin typeface="Calibri" panose="020F0502020204030204" pitchFamily="34" charset="0"/>
                <a:ea typeface="Calibri" panose="020F0502020204030204" pitchFamily="34" charset="0"/>
                <a:cs typeface="Calibri" panose="020F0502020204030204" pitchFamily="34" charset="0"/>
              </a:rPr>
              <a:t>e.g</a:t>
            </a:r>
            <a:r>
              <a:rPr lang="en-US" sz="2000" b="1" dirty="0">
                <a:solidFill>
                  <a:srgbClr val="4D4D4D"/>
                </a:solidFill>
                <a:effectLst/>
                <a:latin typeface="Calibri" panose="020F0502020204030204" pitchFamily="34" charset="0"/>
                <a:ea typeface="Calibri" panose="020F0502020204030204" pitchFamily="34" charset="0"/>
                <a:cs typeface="Calibri" panose="020F0502020204030204" pitchFamily="34" charset="0"/>
              </a:rPr>
              <a:t>, &gt; 250 people, 2-day)? The purpose of a </a:t>
            </a:r>
            <a:r>
              <a:rPr lang="en-US" sz="28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NATIONAL </a:t>
            </a:r>
            <a:r>
              <a:rPr lang="en-US" sz="2000" b="1" dirty="0">
                <a:solidFill>
                  <a:srgbClr val="4D4D4D"/>
                </a:solidFill>
                <a:effectLst/>
                <a:latin typeface="Calibri" panose="020F0502020204030204" pitchFamily="34" charset="0"/>
                <a:ea typeface="Calibri" panose="020F0502020204030204" pitchFamily="34" charset="0"/>
                <a:cs typeface="Calibri" panose="020F0502020204030204" pitchFamily="34" charset="0"/>
              </a:rPr>
              <a:t>meeting is to provide a venue to strengthen the collaborative network of people, ideas and tools.</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Picture 13">
            <a:extLst>
              <a:ext uri="{FF2B5EF4-FFF2-40B4-BE49-F238E27FC236}">
                <a16:creationId xmlns:a16="http://schemas.microsoft.com/office/drawing/2014/main" id="{A914AE8F-8BBB-98EE-3E46-262BE3C87D7F}"/>
              </a:ext>
            </a:extLst>
          </p:cNvPr>
          <p:cNvPicPr>
            <a:picLocks noChangeAspect="1"/>
          </p:cNvPicPr>
          <p:nvPr/>
        </p:nvPicPr>
        <p:blipFill>
          <a:blip r:embed="rId2" cstate="print"/>
          <a:stretch>
            <a:fillRect/>
          </a:stretch>
        </p:blipFill>
        <p:spPr>
          <a:xfrm>
            <a:off x="3154104" y="2162673"/>
            <a:ext cx="8809523" cy="3323727"/>
          </a:xfrm>
          <a:prstGeom prst="rect">
            <a:avLst/>
          </a:prstGeom>
        </p:spPr>
      </p:pic>
      <p:sp>
        <p:nvSpPr>
          <p:cNvPr id="7" name="TextBox 6">
            <a:extLst>
              <a:ext uri="{FF2B5EF4-FFF2-40B4-BE49-F238E27FC236}">
                <a16:creationId xmlns:a16="http://schemas.microsoft.com/office/drawing/2014/main" id="{E47118A9-6472-3C2C-14CD-B2294B7EE487}"/>
              </a:ext>
            </a:extLst>
          </p:cNvPr>
          <p:cNvSpPr txBox="1"/>
          <p:nvPr/>
        </p:nvSpPr>
        <p:spPr>
          <a:xfrm>
            <a:off x="636814" y="2505670"/>
            <a:ext cx="4000500" cy="1015663"/>
          </a:xfrm>
          <a:prstGeom prst="rect">
            <a:avLst/>
          </a:prstGeom>
          <a:solidFill>
            <a:schemeClr val="bg1"/>
          </a:solidFill>
        </p:spPr>
        <p:txBody>
          <a:bodyPr wrap="square">
            <a:spAutoFit/>
          </a:bodyPr>
          <a:lstStyle/>
          <a:p>
            <a:pPr algn="r"/>
            <a:r>
              <a:rPr lang="en-US" sz="2000" dirty="0">
                <a:effectLst/>
                <a:latin typeface="Helvetica" pitchFamily="2" charset="0"/>
              </a:rPr>
              <a:t>Yes, I am interested in providing input to a future in-person meeting (keep me in the loop)</a:t>
            </a:r>
          </a:p>
        </p:txBody>
      </p:sp>
      <p:sp>
        <p:nvSpPr>
          <p:cNvPr id="8" name="TextBox 7">
            <a:extLst>
              <a:ext uri="{FF2B5EF4-FFF2-40B4-BE49-F238E27FC236}">
                <a16:creationId xmlns:a16="http://schemas.microsoft.com/office/drawing/2014/main" id="{F18DA5F7-E3A3-DA76-1F73-4FE50AB12808}"/>
              </a:ext>
            </a:extLst>
          </p:cNvPr>
          <p:cNvSpPr txBox="1"/>
          <p:nvPr/>
        </p:nvSpPr>
        <p:spPr>
          <a:xfrm>
            <a:off x="2286000" y="3983125"/>
            <a:ext cx="2351314" cy="707886"/>
          </a:xfrm>
          <a:prstGeom prst="rect">
            <a:avLst/>
          </a:prstGeom>
          <a:solidFill>
            <a:schemeClr val="bg1"/>
          </a:solidFill>
        </p:spPr>
        <p:txBody>
          <a:bodyPr wrap="square">
            <a:spAutoFit/>
          </a:bodyPr>
          <a:lstStyle/>
          <a:p>
            <a:pPr algn="r"/>
            <a:r>
              <a:rPr lang="en-US" sz="2000" dirty="0">
                <a:latin typeface="Helvetica" pitchFamily="2" charset="0"/>
              </a:rPr>
              <a:t>No, we don’t need more meetings</a:t>
            </a:r>
            <a:endParaRPr lang="en-US" sz="2000" dirty="0">
              <a:effectLst/>
              <a:latin typeface="Helvetica" pitchFamily="2" charset="0"/>
            </a:endParaRPr>
          </a:p>
        </p:txBody>
      </p:sp>
    </p:spTree>
    <p:extLst>
      <p:ext uri="{BB962C8B-B14F-4D97-AF65-F5344CB8AC3E}">
        <p14:creationId xmlns:p14="http://schemas.microsoft.com/office/powerpoint/2010/main" val="2904766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58BA33-181E-D6FE-4AD1-4785AF7A9B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55323" y="0"/>
            <a:ext cx="4219696" cy="6858000"/>
          </a:xfrm>
          <a:prstGeom prst="rect">
            <a:avLst/>
          </a:prstGeom>
          <a:ln>
            <a:solidFill>
              <a:schemeClr val="accent1"/>
            </a:solidFill>
          </a:ln>
        </p:spPr>
      </p:pic>
      <p:sp>
        <p:nvSpPr>
          <p:cNvPr id="3" name="TextBox 2">
            <a:extLst>
              <a:ext uri="{FF2B5EF4-FFF2-40B4-BE49-F238E27FC236}">
                <a16:creationId xmlns:a16="http://schemas.microsoft.com/office/drawing/2014/main" id="{0A45FCFF-3343-4691-4752-0A7DBE5B30D3}"/>
              </a:ext>
            </a:extLst>
          </p:cNvPr>
          <p:cNvSpPr txBox="1"/>
          <p:nvPr/>
        </p:nvSpPr>
        <p:spPr>
          <a:xfrm>
            <a:off x="191859" y="195522"/>
            <a:ext cx="2600326" cy="1274964"/>
          </a:xfrm>
          <a:prstGeom prst="rect">
            <a:avLst/>
          </a:prstGeom>
          <a:noFill/>
        </p:spPr>
        <p:txBody>
          <a:bodyPr wrap="square">
            <a:spAutoFit/>
          </a:bodyPr>
          <a:lstStyle/>
          <a:p>
            <a:pPr marL="0" marR="0">
              <a:lnSpc>
                <a:spcPct val="115000"/>
              </a:lnSpc>
              <a:spcBef>
                <a:spcPts val="0"/>
              </a:spcBef>
              <a:spcAft>
                <a:spcPts val="1000"/>
              </a:spcAft>
            </a:pPr>
            <a:r>
              <a:rPr lang="en-US" sz="2000" b="1" dirty="0">
                <a:solidFill>
                  <a:srgbClr val="4D4D4D"/>
                </a:solidFill>
                <a:effectLst/>
                <a:latin typeface="Calibri" panose="020F0502020204030204" pitchFamily="34" charset="0"/>
                <a:ea typeface="Calibri" panose="020F0502020204030204" pitchFamily="34" charset="0"/>
                <a:cs typeface="Calibri" panose="020F0502020204030204" pitchFamily="34" charset="0"/>
              </a:rPr>
              <a:t>Q34: another </a:t>
            </a:r>
            <a:r>
              <a:rPr lang="en-US" sz="28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NATIONAL </a:t>
            </a:r>
            <a:r>
              <a:rPr lang="en-US" sz="2000" b="1" dirty="0">
                <a:solidFill>
                  <a:srgbClr val="4D4D4D"/>
                </a:solidFill>
                <a:effectLst/>
                <a:latin typeface="Calibri" panose="020F0502020204030204" pitchFamily="34" charset="0"/>
                <a:ea typeface="Calibri" panose="020F0502020204030204" pitchFamily="34" charset="0"/>
                <a:cs typeface="Calibri" panose="020F0502020204030204" pitchFamily="34" charset="0"/>
              </a:rPr>
              <a:t>meeting?</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8B99D71-2110-4208-50D5-5219FE7D99CF}"/>
              </a:ext>
            </a:extLst>
          </p:cNvPr>
          <p:cNvSpPr txBox="1"/>
          <p:nvPr/>
        </p:nvSpPr>
        <p:spPr>
          <a:xfrm>
            <a:off x="4665889" y="509838"/>
            <a:ext cx="6688046" cy="646331"/>
          </a:xfrm>
          <a:prstGeom prst="rect">
            <a:avLst/>
          </a:prstGeom>
          <a:solidFill>
            <a:schemeClr val="bg1"/>
          </a:solidFill>
          <a:ln>
            <a:solidFill>
              <a:schemeClr val="accent1"/>
            </a:solidFill>
          </a:ln>
        </p:spPr>
        <p:txBody>
          <a:bodyPr wrap="square">
            <a:spAutoFit/>
          </a:bodyPr>
          <a:lstStyle/>
          <a:p>
            <a:r>
              <a:rPr lang="en-US" sz="1800" dirty="0">
                <a:effectLst/>
                <a:latin typeface="Calibri" panose="020F0502020204030204" pitchFamily="34" charset="0"/>
                <a:ea typeface="Calibri" panose="020F0502020204030204" pitchFamily="34" charset="0"/>
              </a:rPr>
              <a:t>These discussions are fruitful. Once the decadal vision has been fixed after this first meeting, more focused meetings can be held</a:t>
            </a:r>
            <a:r>
              <a:rPr lang="en-US" dirty="0">
                <a:effectLst/>
              </a:rPr>
              <a:t> </a:t>
            </a:r>
            <a:endParaRPr lang="en-US" dirty="0"/>
          </a:p>
        </p:txBody>
      </p:sp>
      <p:sp>
        <p:nvSpPr>
          <p:cNvPr id="6" name="TextBox 5">
            <a:extLst>
              <a:ext uri="{FF2B5EF4-FFF2-40B4-BE49-F238E27FC236}">
                <a16:creationId xmlns:a16="http://schemas.microsoft.com/office/drawing/2014/main" id="{AB6D89EB-5499-7D7A-0DA5-D358903ECF06}"/>
              </a:ext>
            </a:extLst>
          </p:cNvPr>
          <p:cNvSpPr txBox="1"/>
          <p:nvPr/>
        </p:nvSpPr>
        <p:spPr>
          <a:xfrm>
            <a:off x="4506928" y="3105834"/>
            <a:ext cx="6847007" cy="646331"/>
          </a:xfrm>
          <a:prstGeom prst="rect">
            <a:avLst/>
          </a:prstGeom>
          <a:solidFill>
            <a:schemeClr val="bg1"/>
          </a:solidFill>
          <a:ln>
            <a:solidFill>
              <a:schemeClr val="accent1"/>
            </a:solidFill>
          </a:ln>
        </p:spPr>
        <p:txBody>
          <a:bodyPr wrap="square" rtlCol="0">
            <a:spAutoFit/>
          </a:bodyPr>
          <a:lstStyle/>
          <a:p>
            <a:r>
              <a:rPr lang="en-US" sz="1800" dirty="0">
                <a:effectLst/>
                <a:latin typeface="Calibri" panose="020F0502020204030204" pitchFamily="34" charset="0"/>
                <a:ea typeface="Calibri" panose="020F0502020204030204" pitchFamily="34" charset="0"/>
              </a:rPr>
              <a:t>These discussions are fruitful. Once the decadal vision has been fixed after this first meeting, more focused meetings can be held</a:t>
            </a:r>
            <a:r>
              <a:rPr lang="en-US" dirty="0">
                <a:effectLst/>
              </a:rPr>
              <a:t> </a:t>
            </a:r>
            <a:endParaRPr lang="en-US" dirty="0"/>
          </a:p>
        </p:txBody>
      </p:sp>
      <p:sp>
        <p:nvSpPr>
          <p:cNvPr id="7" name="TextBox 6">
            <a:extLst>
              <a:ext uri="{FF2B5EF4-FFF2-40B4-BE49-F238E27FC236}">
                <a16:creationId xmlns:a16="http://schemas.microsoft.com/office/drawing/2014/main" id="{2F8E3B6C-114D-A5AB-FE7A-91297C1CE5A7}"/>
              </a:ext>
            </a:extLst>
          </p:cNvPr>
          <p:cNvSpPr txBox="1"/>
          <p:nvPr/>
        </p:nvSpPr>
        <p:spPr>
          <a:xfrm>
            <a:off x="4506928" y="4739485"/>
            <a:ext cx="7005968" cy="646331"/>
          </a:xfrm>
          <a:prstGeom prst="rect">
            <a:avLst/>
          </a:prstGeom>
          <a:solidFill>
            <a:schemeClr val="bg1"/>
          </a:solidFill>
          <a:ln>
            <a:solidFill>
              <a:schemeClr val="accent1"/>
            </a:solidFill>
          </a:ln>
        </p:spPr>
        <p:txBody>
          <a:bodyPr wrap="square" rtlCol="0">
            <a:spAutoFit/>
          </a:bodyPr>
          <a:lstStyle/>
          <a:p>
            <a:r>
              <a:rPr lang="en-US" sz="1800" dirty="0">
                <a:effectLst/>
                <a:latin typeface="Calibri" panose="020F0502020204030204" pitchFamily="34" charset="0"/>
                <a:ea typeface="Calibri" panose="020F0502020204030204" pitchFamily="34" charset="0"/>
              </a:rPr>
              <a:t>Would be invaluable to me as an early-career researcher to have more opportunities like this.</a:t>
            </a:r>
            <a:r>
              <a:rPr lang="en-US" dirty="0">
                <a:effectLst/>
              </a:rPr>
              <a:t> </a:t>
            </a:r>
            <a:endParaRPr lang="en-US" dirty="0"/>
          </a:p>
        </p:txBody>
      </p:sp>
    </p:spTree>
    <p:extLst>
      <p:ext uri="{BB962C8B-B14F-4D97-AF65-F5344CB8AC3E}">
        <p14:creationId xmlns:p14="http://schemas.microsoft.com/office/powerpoint/2010/main" val="1066801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14">
            <a:extLst>
              <a:ext uri="{FF2B5EF4-FFF2-40B4-BE49-F238E27FC236}">
                <a16:creationId xmlns:a16="http://schemas.microsoft.com/office/drawing/2014/main" id="{E2D0B5B2-4099-57DC-EFC2-7FCD27602E91}"/>
              </a:ext>
            </a:extLst>
          </p:cNvPr>
          <p:cNvPicPr>
            <a:picLocks noChangeAspect="1"/>
          </p:cNvPicPr>
          <p:nvPr/>
        </p:nvPicPr>
        <p:blipFill>
          <a:blip r:embed="rId2" cstate="print"/>
          <a:stretch>
            <a:fillRect/>
          </a:stretch>
        </p:blipFill>
        <p:spPr>
          <a:xfrm>
            <a:off x="3365030" y="2439631"/>
            <a:ext cx="8826970" cy="4209200"/>
          </a:xfrm>
          <a:prstGeom prst="rect">
            <a:avLst/>
          </a:prstGeom>
        </p:spPr>
      </p:pic>
      <p:sp>
        <p:nvSpPr>
          <p:cNvPr id="3" name="TextBox 2">
            <a:extLst>
              <a:ext uri="{FF2B5EF4-FFF2-40B4-BE49-F238E27FC236}">
                <a16:creationId xmlns:a16="http://schemas.microsoft.com/office/drawing/2014/main" id="{2BAA6733-BDEA-EA17-7948-6C9A8EEFF218}"/>
              </a:ext>
            </a:extLst>
          </p:cNvPr>
          <p:cNvSpPr txBox="1"/>
          <p:nvPr/>
        </p:nvSpPr>
        <p:spPr>
          <a:xfrm>
            <a:off x="442245" y="407164"/>
            <a:ext cx="11091183" cy="1628907"/>
          </a:xfrm>
          <a:prstGeom prst="rect">
            <a:avLst/>
          </a:prstGeom>
          <a:noFill/>
        </p:spPr>
        <p:txBody>
          <a:bodyPr wrap="square">
            <a:spAutoFit/>
          </a:bodyPr>
          <a:lstStyle/>
          <a:p>
            <a:pPr marL="0" marR="0">
              <a:lnSpc>
                <a:spcPct val="115000"/>
              </a:lnSpc>
              <a:spcBef>
                <a:spcPts val="0"/>
              </a:spcBef>
              <a:spcAft>
                <a:spcPts val="1000"/>
              </a:spcAft>
            </a:pPr>
            <a:r>
              <a:rPr lang="en-US" sz="2000" dirty="0">
                <a:solidFill>
                  <a:srgbClr val="4D4D4D"/>
                </a:solidFill>
                <a:effectLst/>
                <a:latin typeface="Calibri" panose="020F0502020204030204" pitchFamily="34" charset="0"/>
                <a:ea typeface="Calibri" panose="020F0502020204030204" pitchFamily="34" charset="0"/>
                <a:cs typeface="Calibri" panose="020F0502020204030204" pitchFamily="34" charset="0"/>
              </a:rPr>
              <a:t>Q35 - Is it worthwhile to discuss future in-person </a:t>
            </a:r>
            <a:r>
              <a:rPr lang="en-US" sz="28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REGIONAL</a:t>
            </a:r>
            <a:r>
              <a:rPr lang="en-US" sz="2000" dirty="0">
                <a:solidFill>
                  <a:srgbClr val="4D4D4D"/>
                </a:solidFill>
                <a:effectLst/>
                <a:latin typeface="Calibri" panose="020F0502020204030204" pitchFamily="34" charset="0"/>
                <a:ea typeface="Calibri" panose="020F0502020204030204" pitchFamily="34" charset="0"/>
                <a:cs typeface="Calibri" panose="020F0502020204030204" pitchFamily="34" charset="0"/>
              </a:rPr>
              <a:t> NHERI-supported meetings (e.g., &lt; 75 people, half-day).?  The purpose of REGIONAL meetings is to broaden the participation of people into the network particularly early career researchers, students, people at non-R1 institutions, and community ‘super stakeholders’, with an emphasis on regional disasters and opportunities within the NHERI network.</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E47118A9-6472-3C2C-14CD-B2294B7EE487}"/>
              </a:ext>
            </a:extLst>
          </p:cNvPr>
          <p:cNvSpPr txBox="1"/>
          <p:nvPr/>
        </p:nvSpPr>
        <p:spPr>
          <a:xfrm>
            <a:off x="518431" y="2565158"/>
            <a:ext cx="4314826" cy="1323439"/>
          </a:xfrm>
          <a:prstGeom prst="rect">
            <a:avLst/>
          </a:prstGeom>
          <a:solidFill>
            <a:schemeClr val="bg1"/>
          </a:solidFill>
        </p:spPr>
        <p:txBody>
          <a:bodyPr wrap="square">
            <a:spAutoFit/>
          </a:bodyPr>
          <a:lstStyle/>
          <a:p>
            <a:pPr algn="r"/>
            <a:r>
              <a:rPr lang="en-US" sz="2000" dirty="0">
                <a:effectLst/>
                <a:latin typeface="Helvetica" pitchFamily="2" charset="0"/>
              </a:rPr>
              <a:t>Yes, I am interested in learning more about the REGIONAL NHERI-supported meetings (keep me in the loop)</a:t>
            </a:r>
          </a:p>
        </p:txBody>
      </p:sp>
      <p:sp>
        <p:nvSpPr>
          <p:cNvPr id="8" name="TextBox 7">
            <a:extLst>
              <a:ext uri="{FF2B5EF4-FFF2-40B4-BE49-F238E27FC236}">
                <a16:creationId xmlns:a16="http://schemas.microsoft.com/office/drawing/2014/main" id="{F18DA5F7-E3A3-DA76-1F73-4FE50AB12808}"/>
              </a:ext>
            </a:extLst>
          </p:cNvPr>
          <p:cNvSpPr txBox="1"/>
          <p:nvPr/>
        </p:nvSpPr>
        <p:spPr>
          <a:xfrm>
            <a:off x="2481943" y="5443762"/>
            <a:ext cx="2351314" cy="461665"/>
          </a:xfrm>
          <a:prstGeom prst="rect">
            <a:avLst/>
          </a:prstGeom>
          <a:solidFill>
            <a:schemeClr val="bg1"/>
          </a:solidFill>
        </p:spPr>
        <p:txBody>
          <a:bodyPr wrap="square">
            <a:spAutoFit/>
          </a:bodyPr>
          <a:lstStyle/>
          <a:p>
            <a:pPr algn="r"/>
            <a:r>
              <a:rPr lang="en-US" sz="2400" dirty="0">
                <a:latin typeface="Helvetica" pitchFamily="2" charset="0"/>
              </a:rPr>
              <a:t>No</a:t>
            </a:r>
            <a:endParaRPr lang="en-US" sz="2400" dirty="0">
              <a:effectLst/>
              <a:latin typeface="Helvetica" pitchFamily="2" charset="0"/>
            </a:endParaRPr>
          </a:p>
        </p:txBody>
      </p:sp>
      <p:sp>
        <p:nvSpPr>
          <p:cNvPr id="5" name="TextBox 4">
            <a:extLst>
              <a:ext uri="{FF2B5EF4-FFF2-40B4-BE49-F238E27FC236}">
                <a16:creationId xmlns:a16="http://schemas.microsoft.com/office/drawing/2014/main" id="{EE482DDA-06EF-9DBC-A7C0-6906603BA3A7}"/>
              </a:ext>
            </a:extLst>
          </p:cNvPr>
          <p:cNvSpPr txBox="1"/>
          <p:nvPr/>
        </p:nvSpPr>
        <p:spPr>
          <a:xfrm>
            <a:off x="2481943" y="4174977"/>
            <a:ext cx="2351314" cy="461665"/>
          </a:xfrm>
          <a:prstGeom prst="rect">
            <a:avLst/>
          </a:prstGeom>
          <a:solidFill>
            <a:schemeClr val="bg1"/>
          </a:solidFill>
        </p:spPr>
        <p:txBody>
          <a:bodyPr wrap="square">
            <a:spAutoFit/>
          </a:bodyPr>
          <a:lstStyle/>
          <a:p>
            <a:pPr algn="r"/>
            <a:r>
              <a:rPr lang="en-US" sz="2400" dirty="0">
                <a:latin typeface="Helvetica" pitchFamily="2" charset="0"/>
              </a:rPr>
              <a:t>Unsure</a:t>
            </a:r>
            <a:endParaRPr lang="en-US" sz="2400" dirty="0">
              <a:effectLst/>
              <a:latin typeface="Helvetica" pitchFamily="2" charset="0"/>
            </a:endParaRPr>
          </a:p>
        </p:txBody>
      </p:sp>
    </p:spTree>
    <p:extLst>
      <p:ext uri="{BB962C8B-B14F-4D97-AF65-F5344CB8AC3E}">
        <p14:creationId xmlns:p14="http://schemas.microsoft.com/office/powerpoint/2010/main" val="1046923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876</TotalTime>
  <Words>1109</Words>
  <Application>Microsoft Macintosh PowerPoint</Application>
  <PresentationFormat>Widescreen</PresentationFormat>
  <Paragraphs>90</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Courier New</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Cox, Daniel Thomas</cp:lastModifiedBy>
  <cp:revision>37</cp:revision>
  <dcterms:created xsi:type="dcterms:W3CDTF">2019-11-13T21:11:24Z</dcterms:created>
  <dcterms:modified xsi:type="dcterms:W3CDTF">2022-11-10T18:27:40Z</dcterms:modified>
</cp:coreProperties>
</file>