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86" r:id="rId3"/>
    <p:sldId id="287" r:id="rId4"/>
    <p:sldId id="263"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496B"/>
    <a:srgbClr val="47A59E"/>
    <a:srgbClr val="BA4441"/>
    <a:srgbClr val="005493"/>
    <a:srgbClr val="CB453E"/>
    <a:srgbClr val="D4615C"/>
    <a:srgbClr val="974A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87075"/>
  </p:normalViewPr>
  <p:slideViewPr>
    <p:cSldViewPr snapToGrid="0">
      <p:cViewPr varScale="1">
        <p:scale>
          <a:sx n="106" d="100"/>
          <a:sy n="106" d="100"/>
        </p:scale>
        <p:origin x="1240"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D33D25-130B-40DA-A4CD-0E6E6D2F0977}" type="datetimeFigureOut">
              <a:rPr lang="en-US" smtClean="0"/>
              <a:t>1/12/23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B91569-17E1-4DB7-82E7-8C4F7B1FF61B}" type="slidenum">
              <a:rPr lang="en-US" smtClean="0"/>
              <a:t>‹#›</a:t>
            </a:fld>
            <a:endParaRPr lang="en-US"/>
          </a:p>
        </p:txBody>
      </p:sp>
    </p:spTree>
    <p:extLst>
      <p:ext uri="{BB962C8B-B14F-4D97-AF65-F5344CB8AC3E}">
        <p14:creationId xmlns:p14="http://schemas.microsoft.com/office/powerpoint/2010/main" val="537868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Currently, the ECO collects longitudinal data is collected for all NHERI ECO programs including REU, Summer Institute, NHERI GSC, and workshops. This is reported to NSF every year and includes the following information:</a:t>
            </a:r>
          </a:p>
          <a:p>
            <a:endParaRPr lang="en-US" dirty="0"/>
          </a:p>
          <a:p>
            <a:r>
              <a:rPr lang="en-US" dirty="0"/>
              <a:t>We can use this data to demonstrate how NHERI is broadening participation through STEM pathways. WE also use LinkedIn, other social media, and NSF website to track, NSF awards, CAREER awards, graduate school admittance, job positions, faculty positions to create a profile of the overall impact that the program longitudinally. We also examine the participant experiences for each event to continually improve our methods, content, and outreach. </a:t>
            </a:r>
          </a:p>
        </p:txBody>
      </p:sp>
      <p:sp>
        <p:nvSpPr>
          <p:cNvPr id="4" name="Slide Number Placeholder 3"/>
          <p:cNvSpPr>
            <a:spLocks noGrp="1"/>
          </p:cNvSpPr>
          <p:nvPr>
            <p:ph type="sldNum" sz="quarter" idx="5"/>
          </p:nvPr>
        </p:nvSpPr>
        <p:spPr/>
        <p:txBody>
          <a:bodyPr/>
          <a:lstStyle/>
          <a:p>
            <a:fld id="{7AB91569-17E1-4DB7-82E7-8C4F7B1FF61B}" type="slidenum">
              <a:rPr lang="en-US" smtClean="0"/>
              <a:t>2</a:t>
            </a:fld>
            <a:endParaRPr lang="en-US"/>
          </a:p>
        </p:txBody>
      </p:sp>
    </p:spTree>
    <p:extLst>
      <p:ext uri="{BB962C8B-B14F-4D97-AF65-F5344CB8AC3E}">
        <p14:creationId xmlns:p14="http://schemas.microsoft.com/office/powerpoint/2010/main" val="193786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Initiative encourages discussions and thought about diversity, allows us to track our progress, and share out our findings with NHERI, NSF, and wider natural hazards community</a:t>
            </a:r>
          </a:p>
          <a:p>
            <a:r>
              <a:rPr lang="en-US" dirty="0"/>
              <a:t>Data will reflect NHERI leadership in the NHERI NCO Diversity Survey and NHERI as a whole in NHERI Facilities Diversity Survey. This does mean that NHERI Leadership will be asked to take both surveys due to how, with the help of NCO, ECO and UF, we determined what the criteria will be for the Facilities survey. </a:t>
            </a:r>
          </a:p>
          <a:p>
            <a:r>
              <a:rPr lang="en-US" dirty="0"/>
              <a:t>We will share results with the council, NCO, ECO, NSF, and the wider community on our website that will be completed we think by next week (https://</a:t>
            </a:r>
            <a:r>
              <a:rPr lang="en-US" dirty="0" err="1"/>
              <a:t>www.designsafe-ci.org</a:t>
            </a:r>
            <a:r>
              <a:rPr lang="en-US" dirty="0"/>
              <a:t>/facilities/</a:t>
            </a:r>
            <a:r>
              <a:rPr lang="en-US" dirty="0" err="1"/>
              <a:t>nco</a:t>
            </a:r>
            <a:r>
              <a:rPr lang="en-US" dirty="0"/>
              <a:t>/overview/). Here is a mark up of what it will look like- show mark-up. Finally, the Facilities survey can be used in education and community outreach initiatives.</a:t>
            </a:r>
          </a:p>
          <a:p>
            <a:r>
              <a:rPr lang="en-US" dirty="0"/>
              <a:t>It is also important to note that our Diversity initiative is more than a survey. We are hosting DEI workshops with REU, Summer Institute, NHERI GSC, and the natural hazard community and collecting data on its impact to share with NSF. NHERI Communications is working to highlight diverse members of the NHERI and wider natural hazards community and recruiting not only diverse participants by presenters for NHERI ECO workshops.</a:t>
            </a:r>
          </a:p>
          <a:p>
            <a:endParaRPr lang="en-US" dirty="0"/>
          </a:p>
          <a:p>
            <a:r>
              <a:rPr lang="en-US" dirty="0"/>
              <a:t>We ask that you provided feedback on thee surveys and provide a list of all the names and email addresses of all employees (faculty, staff, graduates student, etc.) who are paid by NHERI NSF funding and share with me. We will make suggested changes by NHERI Council, NCO, and ECO before sending out a Qualtrics link beginning in February. </a:t>
            </a:r>
          </a:p>
          <a:p>
            <a:endParaRPr lang="en-US" dirty="0"/>
          </a:p>
        </p:txBody>
      </p:sp>
      <p:sp>
        <p:nvSpPr>
          <p:cNvPr id="4" name="Slide Number Placeholder 3"/>
          <p:cNvSpPr>
            <a:spLocks noGrp="1"/>
          </p:cNvSpPr>
          <p:nvPr>
            <p:ph type="sldNum" sz="quarter" idx="5"/>
          </p:nvPr>
        </p:nvSpPr>
        <p:spPr/>
        <p:txBody>
          <a:bodyPr/>
          <a:lstStyle/>
          <a:p>
            <a:fld id="{7AB91569-17E1-4DB7-82E7-8C4F7B1FF61B}" type="slidenum">
              <a:rPr lang="en-US" smtClean="0"/>
              <a:t>3</a:t>
            </a:fld>
            <a:endParaRPr lang="en-US"/>
          </a:p>
        </p:txBody>
      </p:sp>
    </p:spTree>
    <p:extLst>
      <p:ext uri="{BB962C8B-B14F-4D97-AF65-F5344CB8AC3E}">
        <p14:creationId xmlns:p14="http://schemas.microsoft.com/office/powerpoint/2010/main" val="2543102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8BABA04-FFFE-4967-85AD-D2CE3F75AAAF}" type="datetimeFigureOut">
              <a:rPr lang="en-US" smtClean="0"/>
              <a:t>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1265816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BABA04-FFFE-4967-85AD-D2CE3F75AAAF}" type="datetimeFigureOut">
              <a:rPr lang="en-US" smtClean="0"/>
              <a:t>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3058195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BABA04-FFFE-4967-85AD-D2CE3F75AAAF}" type="datetimeFigureOut">
              <a:rPr lang="en-US" smtClean="0"/>
              <a:t>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427813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BABA04-FFFE-4967-85AD-D2CE3F75AAAF}" type="datetimeFigureOut">
              <a:rPr lang="en-US" smtClean="0"/>
              <a:t>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2561540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BABA04-FFFE-4967-85AD-D2CE3F75AAAF}" type="datetimeFigureOut">
              <a:rPr lang="en-US" smtClean="0"/>
              <a:t>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473120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8BABA04-FFFE-4967-85AD-D2CE3F75AAAF}" type="datetimeFigureOut">
              <a:rPr lang="en-US" smtClean="0"/>
              <a:t>1/12/23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1762313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8BABA04-FFFE-4967-85AD-D2CE3F75AAAF}" type="datetimeFigureOut">
              <a:rPr lang="en-US" smtClean="0"/>
              <a:t>1/12/23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1215372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BABA04-FFFE-4967-85AD-D2CE3F75AAAF}" type="datetimeFigureOut">
              <a:rPr lang="en-US" smtClean="0"/>
              <a:t>1/12/23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1999885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BABA04-FFFE-4967-85AD-D2CE3F75AAAF}" type="datetimeFigureOut">
              <a:rPr lang="en-US" smtClean="0"/>
              <a:t>1/12/23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1986737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BABA04-FFFE-4967-85AD-D2CE3F75AAAF}" type="datetimeFigureOut">
              <a:rPr lang="en-US" smtClean="0"/>
              <a:t>1/12/23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3337611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BABA04-FFFE-4967-85AD-D2CE3F75AAAF}" type="datetimeFigureOut">
              <a:rPr lang="en-US" smtClean="0"/>
              <a:t>1/12/23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B975C-1523-45FE-98E0-27E6130D810A}" type="slidenum">
              <a:rPr lang="en-US" smtClean="0"/>
              <a:t>‹#›</a:t>
            </a:fld>
            <a:endParaRPr lang="en-US"/>
          </a:p>
        </p:txBody>
      </p:sp>
    </p:spTree>
    <p:extLst>
      <p:ext uri="{BB962C8B-B14F-4D97-AF65-F5344CB8AC3E}">
        <p14:creationId xmlns:p14="http://schemas.microsoft.com/office/powerpoint/2010/main" val="2399191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BABA04-FFFE-4967-85AD-D2CE3F75AAAF}" type="datetimeFigureOut">
              <a:rPr lang="en-US" smtClean="0"/>
              <a:t>1/12/23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8B975C-1523-45FE-98E0-27E6130D810A}" type="slidenum">
              <a:rPr lang="en-US" smtClean="0"/>
              <a:t>‹#›</a:t>
            </a:fld>
            <a:endParaRPr lang="en-US"/>
          </a:p>
        </p:txBody>
      </p:sp>
      <p:pic>
        <p:nvPicPr>
          <p:cNvPr id="8" name="Picture 7" descr="Icon&#10;&#10;Description automatically generated">
            <a:extLst>
              <a:ext uri="{FF2B5EF4-FFF2-40B4-BE49-F238E27FC236}">
                <a16:creationId xmlns:a16="http://schemas.microsoft.com/office/drawing/2014/main" id="{901F1156-34C7-064F-8DE3-5EBA26012D3A}"/>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443290" y="6267767"/>
            <a:ext cx="1616889" cy="542290"/>
          </a:xfrm>
          <a:prstGeom prst="rect">
            <a:avLst/>
          </a:prstGeom>
        </p:spPr>
      </p:pic>
    </p:spTree>
    <p:extLst>
      <p:ext uri="{BB962C8B-B14F-4D97-AF65-F5344CB8AC3E}">
        <p14:creationId xmlns:p14="http://schemas.microsoft.com/office/powerpoint/2010/main" val="2014310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83172" y="2693987"/>
            <a:ext cx="7772400" cy="1470025"/>
          </a:xfrm>
        </p:spPr>
        <p:txBody>
          <a:bodyPr>
            <a:noAutofit/>
          </a:bodyPr>
          <a:lstStyle/>
          <a:p>
            <a:r>
              <a:rPr lang="en-US" sz="6000" dirty="0">
                <a:latin typeface="Britannic Bold"/>
              </a:rPr>
              <a:t>NHERI Council </a:t>
            </a:r>
            <a:br>
              <a:rPr lang="en-US" sz="6000" dirty="0">
                <a:latin typeface="Britannic Bold"/>
              </a:rPr>
            </a:br>
            <a:r>
              <a:rPr lang="en-US" sz="6000" dirty="0">
                <a:latin typeface="Britannic Bold"/>
              </a:rPr>
              <a:t>ECO Update</a:t>
            </a:r>
          </a:p>
        </p:txBody>
      </p:sp>
      <p:sp>
        <p:nvSpPr>
          <p:cNvPr id="7" name="Subtitle 6"/>
          <p:cNvSpPr>
            <a:spLocks noGrp="1"/>
          </p:cNvSpPr>
          <p:nvPr>
            <p:ph type="subTitle" idx="1"/>
          </p:nvPr>
        </p:nvSpPr>
        <p:spPr>
          <a:xfrm>
            <a:off x="1371600" y="5105400"/>
            <a:ext cx="6400800" cy="1752600"/>
          </a:xfrm>
        </p:spPr>
        <p:txBody>
          <a:bodyPr/>
          <a:lstStyle/>
          <a:p>
            <a:r>
              <a:rPr lang="en-US" dirty="0"/>
              <a:t>January 12, 2023</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43400" y="163032"/>
            <a:ext cx="4495800" cy="1172056"/>
          </a:xfrm>
          <a:prstGeom prst="rect">
            <a:avLst/>
          </a:prstGeom>
        </p:spPr>
      </p:pic>
      <p:cxnSp>
        <p:nvCxnSpPr>
          <p:cNvPr id="4" name="Straight Connector 3"/>
          <p:cNvCxnSpPr/>
          <p:nvPr/>
        </p:nvCxnSpPr>
        <p:spPr>
          <a:xfrm>
            <a:off x="-38100" y="1600200"/>
            <a:ext cx="9220200" cy="0"/>
          </a:xfrm>
          <a:prstGeom prst="line">
            <a:avLst/>
          </a:prstGeom>
          <a:ln w="127000">
            <a:solidFill>
              <a:srgbClr val="C00000"/>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FD9E4ADA-B6C5-6E45-9F11-A4D46224B8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172" y="121548"/>
            <a:ext cx="1326931" cy="1335777"/>
          </a:xfrm>
          <a:prstGeom prst="rect">
            <a:avLst/>
          </a:prstGeom>
        </p:spPr>
      </p:pic>
    </p:spTree>
    <p:extLst>
      <p:ext uri="{BB962C8B-B14F-4D97-AF65-F5344CB8AC3E}">
        <p14:creationId xmlns:p14="http://schemas.microsoft.com/office/powerpoint/2010/main" val="3919751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828799" y="469557"/>
            <a:ext cx="6858000" cy="948080"/>
          </a:xfrm>
        </p:spPr>
        <p:txBody>
          <a:bodyPr vert="horz" lIns="91440" tIns="45720" rIns="91440" bIns="45720" rtlCol="0" anchor="ctr">
            <a:normAutofit fontScale="90000"/>
          </a:bodyPr>
          <a:lstStyle/>
          <a:p>
            <a:r>
              <a:rPr lang="en-US" b="1" dirty="0"/>
              <a:t>Data NHERI NCO-ECO Collects</a:t>
            </a:r>
            <a:endParaRPr lang="en-US" b="1" kern="1200" dirty="0">
              <a:latin typeface="+mj-lt"/>
              <a:ea typeface="+mj-ea"/>
              <a:cs typeface="+mj-cs"/>
            </a:endParaRPr>
          </a:p>
        </p:txBody>
      </p:sp>
      <p:sp>
        <p:nvSpPr>
          <p:cNvPr id="3" name="Text Placeholder 2">
            <a:extLst>
              <a:ext uri="{FF2B5EF4-FFF2-40B4-BE49-F238E27FC236}">
                <a16:creationId xmlns:a16="http://schemas.microsoft.com/office/drawing/2014/main" id="{60EA413F-7C9C-0D9C-15A0-1B2DBEFEB007}"/>
              </a:ext>
            </a:extLst>
          </p:cNvPr>
          <p:cNvSpPr>
            <a:spLocks noGrp="1"/>
          </p:cNvSpPr>
          <p:nvPr>
            <p:ph type="body" idx="1"/>
          </p:nvPr>
        </p:nvSpPr>
        <p:spPr/>
        <p:txBody>
          <a:bodyPr/>
          <a:lstStyle/>
          <a:p>
            <a:r>
              <a:rPr lang="en-US" dirty="0">
                <a:solidFill>
                  <a:srgbClr val="BA4441"/>
                </a:solidFill>
                <a:latin typeface="Britannic Bold" panose="020B0903060703020204" pitchFamily="34" charset="77"/>
              </a:rPr>
              <a:t>Longitudinal Data</a:t>
            </a:r>
          </a:p>
        </p:txBody>
      </p:sp>
      <p:sp>
        <p:nvSpPr>
          <p:cNvPr id="15" name="Text Placeholder 4">
            <a:extLst>
              <a:ext uri="{FF2B5EF4-FFF2-40B4-BE49-F238E27FC236}">
                <a16:creationId xmlns:a16="http://schemas.microsoft.com/office/drawing/2014/main" id="{E7214384-60EB-4D98-996D-46ADF493AB61}"/>
              </a:ext>
            </a:extLst>
          </p:cNvPr>
          <p:cNvSpPr>
            <a:spLocks noGrp="1"/>
          </p:cNvSpPr>
          <p:nvPr>
            <p:ph sz="half" idx="2"/>
          </p:nvPr>
        </p:nvSpPr>
        <p:spPr/>
        <p:txBody>
          <a:bodyPr>
            <a:noAutofit/>
          </a:bodyPr>
          <a:lstStyle/>
          <a:p>
            <a:pPr marL="0" indent="0">
              <a:buNone/>
            </a:pPr>
            <a:r>
              <a:rPr lang="en-US" dirty="0"/>
              <a:t>Longitudinal data is collected for REU, Summer Institute, NHERI GSC, and all ECO or GSC workshops.</a:t>
            </a:r>
          </a:p>
          <a:p>
            <a:pPr marL="0" indent="0">
              <a:buNone/>
            </a:pPr>
            <a:endParaRPr lang="en-US" dirty="0"/>
          </a:p>
          <a:p>
            <a:pPr marL="0" indent="0">
              <a:buNone/>
            </a:pPr>
            <a:endParaRPr lang="en-US" dirty="0"/>
          </a:p>
          <a:p>
            <a:pPr marL="0" indent="0">
              <a:buNone/>
            </a:pPr>
            <a:endParaRPr lang="en-US" dirty="0"/>
          </a:p>
          <a:p>
            <a:pPr marL="0" indent="0">
              <a:buNone/>
            </a:pPr>
            <a:r>
              <a:rPr lang="en-US" sz="2000" i="1" dirty="0"/>
              <a:t>*Due to IRB restrictions, we cannot share raw data unless you are on the UTSA IRB.</a:t>
            </a:r>
          </a:p>
        </p:txBody>
      </p:sp>
      <p:sp>
        <p:nvSpPr>
          <p:cNvPr id="5" name="Text Placeholder 4">
            <a:extLst>
              <a:ext uri="{FF2B5EF4-FFF2-40B4-BE49-F238E27FC236}">
                <a16:creationId xmlns:a16="http://schemas.microsoft.com/office/drawing/2014/main" id="{47062CFB-A10F-489A-B48E-DF19A29F8453}"/>
              </a:ext>
            </a:extLst>
          </p:cNvPr>
          <p:cNvSpPr>
            <a:spLocks noGrp="1"/>
          </p:cNvSpPr>
          <p:nvPr>
            <p:ph type="body" sz="quarter" idx="3"/>
          </p:nvPr>
        </p:nvSpPr>
        <p:spPr/>
        <p:txBody>
          <a:bodyPr/>
          <a:lstStyle/>
          <a:p>
            <a:r>
              <a:rPr lang="en-US" dirty="0">
                <a:solidFill>
                  <a:srgbClr val="BA4441"/>
                </a:solidFill>
                <a:latin typeface="Britannic Bold" panose="020B0903060703020204" pitchFamily="34" charset="77"/>
              </a:rPr>
              <a:t>Data Collected</a:t>
            </a:r>
          </a:p>
        </p:txBody>
      </p:sp>
      <p:sp>
        <p:nvSpPr>
          <p:cNvPr id="2" name="Content Placeholder 1">
            <a:extLst>
              <a:ext uri="{FF2B5EF4-FFF2-40B4-BE49-F238E27FC236}">
                <a16:creationId xmlns:a16="http://schemas.microsoft.com/office/drawing/2014/main" id="{2482D89F-21FF-6347-A10E-760097309566}"/>
              </a:ext>
            </a:extLst>
          </p:cNvPr>
          <p:cNvSpPr>
            <a:spLocks noGrp="1"/>
          </p:cNvSpPr>
          <p:nvPr>
            <p:ph sz="quarter" idx="4"/>
          </p:nvPr>
        </p:nvSpPr>
        <p:spPr/>
        <p:txBody>
          <a:bodyPr>
            <a:normAutofit fontScale="92500" lnSpcReduction="10000"/>
          </a:bodyPr>
          <a:lstStyle/>
          <a:p>
            <a:r>
              <a:rPr lang="en-US" dirty="0"/>
              <a:t>Race/ethnicity</a:t>
            </a:r>
          </a:p>
          <a:p>
            <a:r>
              <a:rPr lang="en-US" dirty="0"/>
              <a:t>Gender</a:t>
            </a:r>
          </a:p>
          <a:p>
            <a:r>
              <a:rPr lang="en-US" dirty="0"/>
              <a:t>Native language</a:t>
            </a:r>
          </a:p>
          <a:p>
            <a:r>
              <a:rPr lang="en-US" dirty="0"/>
              <a:t>Geographic location</a:t>
            </a:r>
          </a:p>
          <a:p>
            <a:r>
              <a:rPr lang="en-US" dirty="0"/>
              <a:t>First-Generation in family to attend college status</a:t>
            </a:r>
          </a:p>
          <a:p>
            <a:r>
              <a:rPr lang="en-US" b="0" i="0" u="none" strike="noStrike" dirty="0">
                <a:solidFill>
                  <a:srgbClr val="000000"/>
                </a:solidFill>
                <a:effectLst/>
              </a:rPr>
              <a:t>Major</a:t>
            </a:r>
          </a:p>
          <a:p>
            <a:r>
              <a:rPr lang="en-US" dirty="0">
                <a:solidFill>
                  <a:srgbClr val="000000"/>
                </a:solidFill>
              </a:rPr>
              <a:t>Highest level of degree</a:t>
            </a:r>
          </a:p>
          <a:p>
            <a:r>
              <a:rPr lang="en-US" b="0" i="0" u="none" strike="noStrike" dirty="0">
                <a:solidFill>
                  <a:srgbClr val="000000"/>
                </a:solidFill>
                <a:effectLst/>
              </a:rPr>
              <a:t>Natural hazard focus</a:t>
            </a:r>
          </a:p>
          <a:p>
            <a:r>
              <a:rPr lang="en-US" dirty="0">
                <a:solidFill>
                  <a:srgbClr val="000000"/>
                </a:solidFill>
              </a:rPr>
              <a:t>Qualitative program experiences</a:t>
            </a:r>
            <a:endParaRPr lang="en-US" b="0" i="0" u="none" strike="noStrike" dirty="0">
              <a:solidFill>
                <a:srgbClr val="000000"/>
              </a:solidFill>
              <a:effectLst/>
            </a:endParaRPr>
          </a:p>
          <a:p>
            <a:pPr marL="0" indent="0">
              <a:buNone/>
            </a:pPr>
            <a:endParaRPr lang="en-US" b="0" i="0" u="none" strike="noStrike" dirty="0">
              <a:solidFill>
                <a:srgbClr val="000000"/>
              </a:solidFill>
              <a:effectLst/>
            </a:endParaRPr>
          </a:p>
          <a:p>
            <a:pPr marL="0" indent="0">
              <a:buNone/>
            </a:pPr>
            <a:endParaRPr lang="en-US" b="0" i="0" u="none" strike="noStrike" dirty="0">
              <a:solidFill>
                <a:srgbClr val="000000"/>
              </a:solidFill>
              <a:effectLst/>
            </a:endParaRPr>
          </a:p>
        </p:txBody>
      </p:sp>
      <p:pic>
        <p:nvPicPr>
          <p:cNvPr id="9" name="Picture 8">
            <a:extLst>
              <a:ext uri="{FF2B5EF4-FFF2-40B4-BE49-F238E27FC236}">
                <a16:creationId xmlns:a16="http://schemas.microsoft.com/office/drawing/2014/main" id="{7F9242A6-BF1A-DFDF-9483-0DD680E3FF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179" y="6100219"/>
            <a:ext cx="750277" cy="755279"/>
          </a:xfrm>
          <a:prstGeom prst="rect">
            <a:avLst/>
          </a:prstGeom>
        </p:spPr>
      </p:pic>
      <p:sp>
        <p:nvSpPr>
          <p:cNvPr id="6" name="TextBox 5">
            <a:extLst>
              <a:ext uri="{FF2B5EF4-FFF2-40B4-BE49-F238E27FC236}">
                <a16:creationId xmlns:a16="http://schemas.microsoft.com/office/drawing/2014/main" id="{6DE2B60A-F72C-F5C1-2AE8-0E5DCB208071}"/>
              </a:ext>
            </a:extLst>
          </p:cNvPr>
          <p:cNvSpPr txBox="1"/>
          <p:nvPr/>
        </p:nvSpPr>
        <p:spPr>
          <a:xfrm>
            <a:off x="348343" y="-1077686"/>
            <a:ext cx="473206" cy="369332"/>
          </a:xfrm>
          <a:prstGeom prst="rect">
            <a:avLst/>
          </a:prstGeom>
          <a:noFill/>
        </p:spPr>
        <p:txBody>
          <a:bodyPr wrap="none" rtlCol="0">
            <a:spAutoFit/>
          </a:bodyPr>
          <a:lstStyle/>
          <a:p>
            <a:pPr marL="285750" indent="-285750">
              <a:buFont typeface="Arial" panose="020B0604020202020204" pitchFamily="34" charset="0"/>
              <a:buChar char="•"/>
            </a:pPr>
            <a:endParaRPr lang="en-US"/>
          </a:p>
        </p:txBody>
      </p:sp>
      <p:pic>
        <p:nvPicPr>
          <p:cNvPr id="8" name="Picture 7" descr="Icon&#10;&#10;Description automatically generated">
            <a:extLst>
              <a:ext uri="{FF2B5EF4-FFF2-40B4-BE49-F238E27FC236}">
                <a16:creationId xmlns:a16="http://schemas.microsoft.com/office/drawing/2014/main" id="{BB097A1B-2615-9E23-9DCE-4CFDCBC7F7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199" y="289139"/>
            <a:ext cx="1371600" cy="1371600"/>
          </a:xfrm>
          <a:prstGeom prst="rect">
            <a:avLst/>
          </a:prstGeom>
        </p:spPr>
      </p:pic>
    </p:spTree>
    <p:extLst>
      <p:ext uri="{BB962C8B-B14F-4D97-AF65-F5344CB8AC3E}">
        <p14:creationId xmlns:p14="http://schemas.microsoft.com/office/powerpoint/2010/main" val="1675836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vert="horz" lIns="91440" tIns="45720" rIns="91440" bIns="45720" rtlCol="0" anchor="ctr">
            <a:normAutofit/>
          </a:bodyPr>
          <a:lstStyle/>
          <a:p>
            <a:r>
              <a:rPr lang="en-US" b="1"/>
              <a:t>Diversity Initiative</a:t>
            </a:r>
            <a:endParaRPr lang="en-US" b="1" kern="1200">
              <a:latin typeface="+mj-lt"/>
              <a:ea typeface="+mj-ea"/>
              <a:cs typeface="+mj-cs"/>
            </a:endParaRPr>
          </a:p>
        </p:txBody>
      </p:sp>
      <p:sp>
        <p:nvSpPr>
          <p:cNvPr id="3" name="Text Placeholder 2">
            <a:extLst>
              <a:ext uri="{FF2B5EF4-FFF2-40B4-BE49-F238E27FC236}">
                <a16:creationId xmlns:a16="http://schemas.microsoft.com/office/drawing/2014/main" id="{60EA413F-7C9C-0D9C-15A0-1B2DBEFEB007}"/>
              </a:ext>
            </a:extLst>
          </p:cNvPr>
          <p:cNvSpPr>
            <a:spLocks noGrp="1"/>
          </p:cNvSpPr>
          <p:nvPr>
            <p:ph type="body" idx="1"/>
          </p:nvPr>
        </p:nvSpPr>
        <p:spPr/>
        <p:txBody>
          <a:bodyPr/>
          <a:lstStyle/>
          <a:p>
            <a:r>
              <a:rPr lang="en-US" dirty="0">
                <a:solidFill>
                  <a:srgbClr val="BA4441"/>
                </a:solidFill>
                <a:latin typeface="Britannic Bold" panose="020B0903060703020204" pitchFamily="34" charset="77"/>
              </a:rPr>
              <a:t>Purpose</a:t>
            </a:r>
          </a:p>
        </p:txBody>
      </p:sp>
      <p:sp>
        <p:nvSpPr>
          <p:cNvPr id="15" name="Text Placeholder 4">
            <a:extLst>
              <a:ext uri="{FF2B5EF4-FFF2-40B4-BE49-F238E27FC236}">
                <a16:creationId xmlns:a16="http://schemas.microsoft.com/office/drawing/2014/main" id="{E7214384-60EB-4D98-996D-46ADF493AB61}"/>
              </a:ext>
            </a:extLst>
          </p:cNvPr>
          <p:cNvSpPr>
            <a:spLocks noGrp="1"/>
          </p:cNvSpPr>
          <p:nvPr>
            <p:ph sz="half" idx="2"/>
          </p:nvPr>
        </p:nvSpPr>
        <p:spPr/>
        <p:txBody>
          <a:bodyPr>
            <a:noAutofit/>
          </a:bodyPr>
          <a:lstStyle/>
          <a:p>
            <a:r>
              <a:rPr lang="en-US" sz="2000" b="1" dirty="0">
                <a:solidFill>
                  <a:srgbClr val="32363A"/>
                </a:solidFill>
              </a:rPr>
              <a:t>E</a:t>
            </a:r>
            <a:r>
              <a:rPr lang="en-US" sz="2000" b="1" i="0" u="none" strike="noStrike" dirty="0">
                <a:solidFill>
                  <a:srgbClr val="32363A"/>
                </a:solidFill>
                <a:effectLst/>
              </a:rPr>
              <a:t>ncourage</a:t>
            </a:r>
            <a:r>
              <a:rPr lang="en-US" sz="2000" b="0" i="0" u="none" strike="noStrike" dirty="0">
                <a:solidFill>
                  <a:srgbClr val="32363A"/>
                </a:solidFill>
                <a:effectLst/>
              </a:rPr>
              <a:t>, </a:t>
            </a:r>
            <a:r>
              <a:rPr lang="en-US" sz="2000" b="1" i="0" u="none" strike="noStrike" dirty="0">
                <a:solidFill>
                  <a:srgbClr val="32363A"/>
                </a:solidFill>
                <a:effectLst/>
              </a:rPr>
              <a:t>monitor</a:t>
            </a:r>
            <a:r>
              <a:rPr lang="en-US" sz="2000" b="0" i="0" u="none" strike="noStrike" dirty="0">
                <a:solidFill>
                  <a:srgbClr val="32363A"/>
                </a:solidFill>
                <a:effectLst/>
              </a:rPr>
              <a:t>, and </a:t>
            </a:r>
            <a:r>
              <a:rPr lang="en-US" sz="2000" b="1" i="0" u="none" strike="noStrike" dirty="0">
                <a:solidFill>
                  <a:srgbClr val="32363A"/>
                </a:solidFill>
                <a:effectLst/>
              </a:rPr>
              <a:t>report</a:t>
            </a:r>
            <a:r>
              <a:rPr lang="en-US" sz="2000" b="0" i="0" u="none" strike="noStrike" dirty="0">
                <a:solidFill>
                  <a:srgbClr val="32363A"/>
                </a:solidFill>
                <a:effectLst/>
              </a:rPr>
              <a:t> diversity information of NHERI's Network</a:t>
            </a:r>
          </a:p>
          <a:p>
            <a:r>
              <a:rPr lang="en-US" sz="2000" b="1" dirty="0">
                <a:solidFill>
                  <a:srgbClr val="32363A"/>
                </a:solidFill>
              </a:rPr>
              <a:t>C</a:t>
            </a:r>
            <a:r>
              <a:rPr lang="en-US" sz="2000" b="1" i="0" u="none" strike="noStrike" dirty="0">
                <a:solidFill>
                  <a:srgbClr val="32363A"/>
                </a:solidFill>
                <a:effectLst/>
              </a:rPr>
              <a:t>reate </a:t>
            </a:r>
            <a:r>
              <a:rPr lang="en-US" sz="2000" i="0" u="none" strike="noStrike" dirty="0">
                <a:solidFill>
                  <a:srgbClr val="32363A"/>
                </a:solidFill>
                <a:effectLst/>
              </a:rPr>
              <a:t>an aggregated network profile </a:t>
            </a:r>
          </a:p>
          <a:p>
            <a:r>
              <a:rPr lang="en-US" sz="2000" b="1" dirty="0">
                <a:solidFill>
                  <a:srgbClr val="32363A"/>
                </a:solidFill>
              </a:rPr>
              <a:t>S</a:t>
            </a:r>
            <a:r>
              <a:rPr lang="en-US" sz="2000" b="1" i="0" u="none" strike="noStrike" dirty="0">
                <a:solidFill>
                  <a:srgbClr val="32363A"/>
                </a:solidFill>
                <a:effectLst/>
              </a:rPr>
              <a:t>hare</a:t>
            </a:r>
            <a:r>
              <a:rPr lang="en-US" sz="2000" b="0" i="0" u="none" strike="noStrike" dirty="0">
                <a:solidFill>
                  <a:srgbClr val="32363A"/>
                </a:solidFill>
                <a:effectLst/>
              </a:rPr>
              <a:t> within NHERI, NSF, and the wider natural hazards research community </a:t>
            </a:r>
          </a:p>
          <a:p>
            <a:r>
              <a:rPr lang="en-US" sz="2000" b="1" dirty="0">
                <a:solidFill>
                  <a:srgbClr val="32363A"/>
                </a:solidFill>
              </a:rPr>
              <a:t>I</a:t>
            </a:r>
            <a:r>
              <a:rPr lang="en-US" sz="2000" b="1" i="0" u="none" strike="noStrike" dirty="0">
                <a:solidFill>
                  <a:srgbClr val="32363A"/>
                </a:solidFill>
                <a:effectLst/>
              </a:rPr>
              <a:t>nform</a:t>
            </a:r>
            <a:r>
              <a:rPr lang="en-US" sz="2000" b="0" i="0" u="none" strike="noStrike" dirty="0">
                <a:solidFill>
                  <a:srgbClr val="32363A"/>
                </a:solidFill>
                <a:effectLst/>
              </a:rPr>
              <a:t> education and community outreach initiatives shared at various levels within the NHERI network</a:t>
            </a:r>
            <a:endParaRPr lang="en-US" sz="2000" dirty="0"/>
          </a:p>
        </p:txBody>
      </p:sp>
      <p:sp>
        <p:nvSpPr>
          <p:cNvPr id="5" name="Text Placeholder 4">
            <a:extLst>
              <a:ext uri="{FF2B5EF4-FFF2-40B4-BE49-F238E27FC236}">
                <a16:creationId xmlns:a16="http://schemas.microsoft.com/office/drawing/2014/main" id="{47062CFB-A10F-489A-B48E-DF19A29F8453}"/>
              </a:ext>
            </a:extLst>
          </p:cNvPr>
          <p:cNvSpPr>
            <a:spLocks noGrp="1"/>
          </p:cNvSpPr>
          <p:nvPr>
            <p:ph type="body" sz="quarter" idx="3"/>
          </p:nvPr>
        </p:nvSpPr>
        <p:spPr/>
        <p:txBody>
          <a:bodyPr/>
          <a:lstStyle/>
          <a:p>
            <a:r>
              <a:rPr lang="en-US" dirty="0">
                <a:solidFill>
                  <a:srgbClr val="BA4441"/>
                </a:solidFill>
                <a:latin typeface="Britannic Bold" panose="020B0903060703020204" pitchFamily="34" charset="77"/>
              </a:rPr>
              <a:t>Process</a:t>
            </a:r>
          </a:p>
        </p:txBody>
      </p:sp>
      <p:sp>
        <p:nvSpPr>
          <p:cNvPr id="2" name="Content Placeholder 1">
            <a:extLst>
              <a:ext uri="{FF2B5EF4-FFF2-40B4-BE49-F238E27FC236}">
                <a16:creationId xmlns:a16="http://schemas.microsoft.com/office/drawing/2014/main" id="{2482D89F-21FF-6347-A10E-760097309566}"/>
              </a:ext>
            </a:extLst>
          </p:cNvPr>
          <p:cNvSpPr>
            <a:spLocks noGrp="1"/>
          </p:cNvSpPr>
          <p:nvPr>
            <p:ph sz="quarter" idx="4"/>
          </p:nvPr>
        </p:nvSpPr>
        <p:spPr/>
        <p:txBody>
          <a:bodyPr>
            <a:normAutofit fontScale="92500"/>
          </a:bodyPr>
          <a:lstStyle/>
          <a:p>
            <a:r>
              <a:rPr lang="en-US" b="0" i="0" u="none" strike="noStrike" dirty="0">
                <a:solidFill>
                  <a:srgbClr val="000000"/>
                </a:solidFill>
                <a:effectLst/>
              </a:rPr>
              <a:t>Use feedback to revise surveys</a:t>
            </a:r>
          </a:p>
          <a:p>
            <a:r>
              <a:rPr lang="en-US" b="0" i="0" u="none" strike="noStrike" dirty="0">
                <a:solidFill>
                  <a:srgbClr val="000000"/>
                </a:solidFill>
                <a:effectLst/>
              </a:rPr>
              <a:t>Collect names and emails of all NHERI paid employees by site</a:t>
            </a:r>
          </a:p>
          <a:p>
            <a:r>
              <a:rPr lang="en-US" dirty="0">
                <a:solidFill>
                  <a:srgbClr val="000000"/>
                </a:solidFill>
              </a:rPr>
              <a:t>Send Qualtrics short survey to each person</a:t>
            </a:r>
            <a:endParaRPr lang="en-US" b="0" i="0" u="none" strike="noStrike" dirty="0">
              <a:solidFill>
                <a:srgbClr val="000000"/>
              </a:solidFill>
              <a:effectLst/>
            </a:endParaRPr>
          </a:p>
          <a:p>
            <a:endParaRPr lang="en-US" dirty="0">
              <a:solidFill>
                <a:srgbClr val="000000"/>
              </a:solidFill>
            </a:endParaRPr>
          </a:p>
          <a:p>
            <a:pPr marL="0" indent="0">
              <a:buNone/>
            </a:pPr>
            <a:endParaRPr lang="en-US" dirty="0">
              <a:solidFill>
                <a:srgbClr val="000000"/>
              </a:solidFill>
            </a:endParaRPr>
          </a:p>
          <a:p>
            <a:r>
              <a:rPr lang="en-US" b="0" i="0" u="none" strike="noStrike" dirty="0">
                <a:solidFill>
                  <a:srgbClr val="000000"/>
                </a:solidFill>
                <a:effectLst/>
              </a:rPr>
              <a:t>Feedback on survey</a:t>
            </a:r>
          </a:p>
          <a:p>
            <a:r>
              <a:rPr lang="en-US" b="0" i="0" u="none" strike="noStrike" dirty="0">
                <a:solidFill>
                  <a:srgbClr val="000000"/>
                </a:solidFill>
                <a:effectLst/>
              </a:rPr>
              <a:t>Contact names for all NHERI paid employees at your site</a:t>
            </a:r>
          </a:p>
          <a:p>
            <a:endParaRPr lang="en-US" dirty="0">
              <a:solidFill>
                <a:srgbClr val="000000"/>
              </a:solidFill>
            </a:endParaRPr>
          </a:p>
          <a:p>
            <a:endParaRPr lang="en-US" b="0" i="0" u="none" strike="noStrike" dirty="0">
              <a:solidFill>
                <a:srgbClr val="000000"/>
              </a:solidFill>
              <a:effectLst/>
            </a:endParaRPr>
          </a:p>
          <a:p>
            <a:pPr marL="0" indent="0">
              <a:buNone/>
            </a:pPr>
            <a:endParaRPr lang="en-US" b="0" i="0" u="none" strike="noStrike" dirty="0">
              <a:solidFill>
                <a:srgbClr val="000000"/>
              </a:solidFill>
              <a:effectLst/>
            </a:endParaRPr>
          </a:p>
        </p:txBody>
      </p:sp>
      <p:pic>
        <p:nvPicPr>
          <p:cNvPr id="9" name="Picture 8">
            <a:extLst>
              <a:ext uri="{FF2B5EF4-FFF2-40B4-BE49-F238E27FC236}">
                <a16:creationId xmlns:a16="http://schemas.microsoft.com/office/drawing/2014/main" id="{7F9242A6-BF1A-DFDF-9483-0DD680E3FF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179" y="6100219"/>
            <a:ext cx="750277" cy="755279"/>
          </a:xfrm>
          <a:prstGeom prst="rect">
            <a:avLst/>
          </a:prstGeom>
        </p:spPr>
      </p:pic>
      <p:sp>
        <p:nvSpPr>
          <p:cNvPr id="6" name="TextBox 5">
            <a:extLst>
              <a:ext uri="{FF2B5EF4-FFF2-40B4-BE49-F238E27FC236}">
                <a16:creationId xmlns:a16="http://schemas.microsoft.com/office/drawing/2014/main" id="{6DE2B60A-F72C-F5C1-2AE8-0E5DCB208071}"/>
              </a:ext>
            </a:extLst>
          </p:cNvPr>
          <p:cNvSpPr txBox="1"/>
          <p:nvPr/>
        </p:nvSpPr>
        <p:spPr>
          <a:xfrm>
            <a:off x="348343" y="-1077686"/>
            <a:ext cx="473206" cy="369332"/>
          </a:xfrm>
          <a:prstGeom prst="rect">
            <a:avLst/>
          </a:prstGeom>
          <a:noFill/>
        </p:spPr>
        <p:txBody>
          <a:bodyPr wrap="none" rtlCol="0">
            <a:spAutoFit/>
          </a:bodyPr>
          <a:lstStyle/>
          <a:p>
            <a:pPr marL="285750" indent="-285750">
              <a:buFont typeface="Arial" panose="020B0604020202020204" pitchFamily="34" charset="0"/>
              <a:buChar char="•"/>
            </a:pPr>
            <a:endParaRPr lang="en-US"/>
          </a:p>
        </p:txBody>
      </p:sp>
      <p:sp>
        <p:nvSpPr>
          <p:cNvPr id="4" name="Text Placeholder 4">
            <a:extLst>
              <a:ext uri="{FF2B5EF4-FFF2-40B4-BE49-F238E27FC236}">
                <a16:creationId xmlns:a16="http://schemas.microsoft.com/office/drawing/2014/main" id="{566FACCA-F711-9905-A503-D237401C640B}"/>
              </a:ext>
            </a:extLst>
          </p:cNvPr>
          <p:cNvSpPr txBox="1">
            <a:spLocks/>
          </p:cNvSpPr>
          <p:nvPr/>
        </p:nvSpPr>
        <p:spPr>
          <a:xfrm>
            <a:off x="4792662" y="4024829"/>
            <a:ext cx="4041775" cy="639762"/>
          </a:xfrm>
          <a:prstGeom prst="rect">
            <a:avLst/>
          </a:prstGeom>
        </p:spPr>
        <p:txBody>
          <a:bodyPr vert="horz" lIns="91440" tIns="45720" rIns="91440" bIns="45720" rtlCol="0" anchor="b">
            <a:normAutofit/>
          </a:bodyPr>
          <a:lstStyle>
            <a:lvl1pPr marL="0" indent="0" algn="l" defTabSz="914400" rtl="0" eaLnBrk="1" latinLnBrk="0" hangingPunct="1">
              <a:spcBef>
                <a:spcPct val="20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9pPr>
          </a:lstStyle>
          <a:p>
            <a:r>
              <a:rPr lang="en-US" dirty="0">
                <a:solidFill>
                  <a:srgbClr val="BA4441"/>
                </a:solidFill>
                <a:latin typeface="Britannic Bold" panose="020B0903060703020204" pitchFamily="34" charset="77"/>
              </a:rPr>
              <a:t>Need from You</a:t>
            </a:r>
          </a:p>
        </p:txBody>
      </p:sp>
      <p:pic>
        <p:nvPicPr>
          <p:cNvPr id="12" name="Picture 11">
            <a:extLst>
              <a:ext uri="{FF2B5EF4-FFF2-40B4-BE49-F238E27FC236}">
                <a16:creationId xmlns:a16="http://schemas.microsoft.com/office/drawing/2014/main" id="{7FD16B29-647E-4311-A43D-8A46809AF3D4}"/>
              </a:ext>
            </a:extLst>
          </p:cNvPr>
          <p:cNvPicPr>
            <a:picLocks noChangeAspect="1"/>
          </p:cNvPicPr>
          <p:nvPr/>
        </p:nvPicPr>
        <p:blipFill>
          <a:blip r:embed="rId4"/>
          <a:stretch>
            <a:fillRect/>
          </a:stretch>
        </p:blipFill>
        <p:spPr>
          <a:xfrm>
            <a:off x="584946" y="169091"/>
            <a:ext cx="1371600" cy="1371600"/>
          </a:xfrm>
          <a:prstGeom prst="rect">
            <a:avLst/>
          </a:prstGeom>
        </p:spPr>
      </p:pic>
    </p:spTree>
    <p:extLst>
      <p:ext uri="{BB962C8B-B14F-4D97-AF65-F5344CB8AC3E}">
        <p14:creationId xmlns:p14="http://schemas.microsoft.com/office/powerpoint/2010/main" val="2001510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124201"/>
            <a:ext cx="7924800" cy="457200"/>
          </a:xfrm>
        </p:spPr>
        <p:txBody>
          <a:bodyPr>
            <a:noAutofit/>
          </a:bodyPr>
          <a:lstStyle/>
          <a:p>
            <a:pPr marL="6350" indent="0" algn="ctr">
              <a:buNone/>
            </a:pPr>
            <a:r>
              <a:rPr lang="en-US" sz="1200" b="1"/>
              <a:t>THE NHERI NETWORK IS SUPPORTED BY MULTIPLE GRANTS FROM THE NATIONAL SCIENCE FOUNDATION</a:t>
            </a:r>
            <a:r>
              <a:rPr lang="en-US" sz="1600"/>
              <a:t>.</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71800" y="3873936"/>
            <a:ext cx="3016977" cy="786527"/>
          </a:xfrm>
          <a:prstGeom prst="rect">
            <a:avLst/>
          </a:prstGeom>
        </p:spPr>
      </p:pic>
      <p:pic>
        <p:nvPicPr>
          <p:cNvPr id="7" name="Picture 6">
            <a:extLst>
              <a:ext uri="{FF2B5EF4-FFF2-40B4-BE49-F238E27FC236}">
                <a16:creationId xmlns:a16="http://schemas.microsoft.com/office/drawing/2014/main" id="{34135D2C-6377-A84D-A3B7-53A95CC4C0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59876" y="850948"/>
            <a:ext cx="2209800" cy="2224532"/>
          </a:xfrm>
          <a:prstGeom prst="rect">
            <a:avLst/>
          </a:prstGeom>
        </p:spPr>
      </p:pic>
    </p:spTree>
    <p:extLst>
      <p:ext uri="{BB962C8B-B14F-4D97-AF65-F5344CB8AC3E}">
        <p14:creationId xmlns:p14="http://schemas.microsoft.com/office/powerpoint/2010/main" val="1739210617"/>
      </p:ext>
    </p:extLst>
  </p:cSld>
  <p:clrMapOvr>
    <a:masterClrMapping/>
  </p:clrMapOvr>
</p:sld>
</file>

<file path=ppt/theme/theme1.xml><?xml version="1.0" encoding="utf-8"?>
<a:theme xmlns:a="http://schemas.openxmlformats.org/drawingml/2006/main" name="NHERI ppt template 6.28.2018">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NHERI deck with NCO logo 7.8.2018</Template>
  <TotalTime>4165</TotalTime>
  <Words>610</Words>
  <Application>Microsoft Macintosh PowerPoint</Application>
  <PresentationFormat>On-screen Show (4:3)</PresentationFormat>
  <Paragraphs>47</Paragraphs>
  <Slides>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Britannic Bold</vt:lpstr>
      <vt:lpstr>Calibri</vt:lpstr>
      <vt:lpstr>NHERI ppt template 6.28.2018</vt:lpstr>
      <vt:lpstr>NHERI Council  ECO Update</vt:lpstr>
      <vt:lpstr>Data NHERI NCO-ECO Collects</vt:lpstr>
      <vt:lpstr>Diversity Initiative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Martha LaChance</dc:creator>
  <cp:lastModifiedBy>Robin Nelson</cp:lastModifiedBy>
  <cp:revision>184</cp:revision>
  <dcterms:created xsi:type="dcterms:W3CDTF">2018-07-09T00:19:41Z</dcterms:created>
  <dcterms:modified xsi:type="dcterms:W3CDTF">2023-01-12T17:43:10Z</dcterms:modified>
</cp:coreProperties>
</file>