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91" r:id="rId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EEEEEE"/>
    <a:srgbClr val="1855BA"/>
    <a:srgbClr val="EC1B8C"/>
    <a:srgbClr val="8B20BB"/>
    <a:srgbClr val="0000FF"/>
    <a:srgbClr val="404040"/>
    <a:srgbClr val="878787"/>
    <a:srgbClr val="BA3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8"/>
    <p:restoredTop sz="66398"/>
  </p:normalViewPr>
  <p:slideViewPr>
    <p:cSldViewPr snapToGrid="0" snapToObjects="1">
      <p:cViewPr varScale="1">
        <p:scale>
          <a:sx n="126" d="100"/>
          <a:sy n="126" d="100"/>
        </p:scale>
        <p:origin x="2664" y="1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DAF3F-7A0C-4379-8F40-3203990EBB0F}" type="datetimeFigureOut">
              <a:rPr lang="en-US" smtClean="0"/>
              <a:t>1/9/25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52CF2-E1DC-4468-BEBF-6A857A47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19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452CF2-E1DC-4468-BEBF-6A857A47C5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04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34132" y="4656582"/>
            <a:ext cx="647867" cy="273844"/>
          </a:xfrm>
          <a:prstGeom prst="rect">
            <a:avLst/>
          </a:prstGeom>
        </p:spPr>
        <p:txBody>
          <a:bodyPr/>
          <a:lstStyle/>
          <a:p>
            <a:fld id="{0FFE64A4-35FB-42B6-9183-2C0CE0E36649}" type="datetime1">
              <a:rPr lang="en-US" smtClean="0"/>
              <a:pPr/>
              <a:t>1/9/25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1" i="0" cap="all">
                <a:latin typeface="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457200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1" i="0" cap="all">
                <a:latin typeface="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734132" y="4656582"/>
            <a:ext cx="647867" cy="273844"/>
          </a:xfrm>
          <a:prstGeom prst="rect">
            <a:avLst/>
          </a:prstGeom>
        </p:spPr>
        <p:txBody>
          <a:bodyPr/>
          <a:lstStyle/>
          <a:p>
            <a:fld id="{56B23FBD-8F7D-4F85-8085-67BFDB05CB71}" type="datetime1">
              <a:rPr lang="en-US" smtClean="0"/>
              <a:pPr/>
              <a:t>1/9/25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937022"/>
            <a:ext cx="3657600" cy="1191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937022"/>
            <a:ext cx="3657600" cy="1191"/>
          </a:xfrm>
          <a:prstGeom prst="line">
            <a:avLst/>
          </a:prstGeom>
          <a:ln>
            <a:solidFill>
              <a:srgbClr val="878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734132" y="4656582"/>
            <a:ext cx="647867" cy="273844"/>
          </a:xfrm>
          <a:prstGeom prst="rect">
            <a:avLst/>
          </a:prstGeom>
        </p:spPr>
        <p:txBody>
          <a:bodyPr/>
          <a:lstStyle/>
          <a:p>
            <a:fld id="{465D789A-1220-4441-8676-44A034051BFD}" type="datetime1">
              <a:rPr lang="en-US" smtClean="0"/>
              <a:pPr/>
              <a:t>1/9/25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4265676"/>
            <a:ext cx="762000" cy="273844"/>
          </a:xfrm>
          <a:prstGeom prst="rect">
            <a:avLst/>
          </a:prstGeo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34132" y="4656582"/>
            <a:ext cx="647867" cy="273844"/>
          </a:xfrm>
          <a:prstGeom prst="rect">
            <a:avLst/>
          </a:prstGeom>
        </p:spPr>
        <p:txBody>
          <a:bodyPr/>
          <a:lstStyle/>
          <a:p>
            <a:fld id="{EF98A266-E364-4B5E-98DD-432668182E1E}" type="datetime1">
              <a:rPr lang="en-US" smtClean="0"/>
              <a:pPr/>
              <a:t>1/9/25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908" y="3182598"/>
            <a:ext cx="7543132" cy="1200150"/>
          </a:xfrm>
        </p:spPr>
        <p:txBody>
          <a:bodyPr anchor="b">
            <a:noAutofit/>
          </a:bodyPr>
          <a:lstStyle>
            <a:lvl1pPr algn="l">
              <a:defRPr sz="45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342900"/>
            <a:ext cx="7543800" cy="21717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4568" y="2553084"/>
            <a:ext cx="7546472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34132" y="4656582"/>
            <a:ext cx="647867" cy="273844"/>
          </a:xfrm>
          <a:prstGeom prst="rect">
            <a:avLst/>
          </a:prstGeom>
        </p:spPr>
        <p:txBody>
          <a:bodyPr/>
          <a:lstStyle/>
          <a:p>
            <a:fld id="{51E52B4A-BA08-4841-AB08-A0D822ABC34D}" type="datetime1">
              <a:rPr lang="en-US" smtClean="0"/>
              <a:pPr/>
              <a:t>1/9/25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258414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81672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solidFill>
            <a:srgbClr val="1855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4468041"/>
            <a:ext cx="7543800" cy="20574"/>
          </a:xfrm>
          <a:prstGeom prst="rect">
            <a:avLst/>
          </a:prstGeom>
          <a:ln>
            <a:solidFill>
              <a:srgbClr val="1855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RGB_university_primary.png">
            <a:extLst>
              <a:ext uri="{FF2B5EF4-FFF2-40B4-BE49-F238E27FC236}">
                <a16:creationId xmlns:a16="http://schemas.microsoft.com/office/drawing/2014/main" id="{8E89A19F-8E5D-6E40-A879-61664455A6E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1269" y="4498092"/>
            <a:ext cx="1262811" cy="615061"/>
          </a:xfrm>
          <a:prstGeom prst="rect">
            <a:avLst/>
          </a:prstGeom>
        </p:spPr>
      </p:pic>
      <p:pic>
        <p:nvPicPr>
          <p:cNvPr id="23" name="Picture 22" descr="TACC-4Color-No-Mask.eps">
            <a:extLst>
              <a:ext uri="{FF2B5EF4-FFF2-40B4-BE49-F238E27FC236}">
                <a16:creationId xmlns:a16="http://schemas.microsoft.com/office/drawing/2014/main" id="{E3EACA88-1BB3-314E-934C-8A8E831E1D9C}"/>
              </a:ext>
            </a:extLst>
          </p:cNvPr>
          <p:cNvPicPr>
            <a:picLocks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8637" y="4691222"/>
            <a:ext cx="793575" cy="253286"/>
          </a:xfrm>
          <a:prstGeom prst="rect">
            <a:avLst/>
          </a:prstGeom>
        </p:spPr>
      </p:pic>
      <p:pic>
        <p:nvPicPr>
          <p:cNvPr id="24" name="Picture 23" descr="RICEwordmark.jpg">
            <a:extLst>
              <a:ext uri="{FF2B5EF4-FFF2-40B4-BE49-F238E27FC236}">
                <a16:creationId xmlns:a16="http://schemas.microsoft.com/office/drawing/2014/main" id="{E573B025-8A10-184D-944A-8AD31A7CF002}"/>
              </a:ext>
            </a:extLst>
          </p:cNvPr>
          <p:cNvPicPr>
            <a:picLocks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1881" y="4689882"/>
            <a:ext cx="605848" cy="225090"/>
          </a:xfrm>
          <a:prstGeom prst="rect">
            <a:avLst/>
          </a:prstGeom>
        </p:spPr>
      </p:pic>
      <p:pic>
        <p:nvPicPr>
          <p:cNvPr id="25" name="Picture 24" descr="wordmark_ft.eps">
            <a:extLst>
              <a:ext uri="{FF2B5EF4-FFF2-40B4-BE49-F238E27FC236}">
                <a16:creationId xmlns:a16="http://schemas.microsoft.com/office/drawing/2014/main" id="{5D097A94-5A62-BD44-B0F8-881D2C3FA74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7399" y="4698989"/>
            <a:ext cx="1183641" cy="2096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E9A7A5C-A28A-D949-9174-CABBA622D0C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2" y="4587459"/>
            <a:ext cx="2642305" cy="38533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5B2D205-E22E-5E44-9E62-98FF0B123F2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180" y="4689882"/>
            <a:ext cx="711374" cy="2314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69" r:id="rId6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 cap="all" baseline="0">
          <a:solidFill>
            <a:schemeClr val="tx1">
              <a:lumMod val="85000"/>
              <a:lumOff val="15000"/>
            </a:schemeClr>
          </a:solidFill>
          <a:latin typeface="Futura Medium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rgbClr val="BA3133"/>
        </a:buClr>
        <a:buFont typeface="Arial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Bembo Std Semibold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rgbClr val="BA3133"/>
        </a:buClr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Bembo Std Semibold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rgbClr val="BA3133"/>
        </a:buClr>
        <a:buFont typeface="Arial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Bembo Std Semibold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rgbClr val="BA3133"/>
        </a:buClr>
        <a:buFont typeface="Arial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Bembo Std Semibold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rgbClr val="BA3133"/>
        </a:buClr>
        <a:buFont typeface="Arial"/>
        <a:buChar char="•"/>
        <a:defRPr sz="1400" kern="1200" baseline="0">
          <a:solidFill>
            <a:schemeClr val="tx1">
              <a:lumMod val="75000"/>
              <a:lumOff val="25000"/>
            </a:schemeClr>
          </a:solidFill>
          <a:latin typeface="Bembo Std Semibold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rgbClr val="BA3133"/>
        </a:buClr>
        <a:buFont typeface="Arial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Bembo Std Semibold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rgbClr val="BA3133"/>
        </a:buClr>
        <a:buFont typeface="Arial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Bembo Std Semibold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rgbClr val="BA3133"/>
        </a:buClr>
        <a:buFont typeface="Arial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Bembo Std Semibold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rgbClr val="BA3133"/>
        </a:buClr>
        <a:buFont typeface="Arial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Bembo Std Semibold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678447" y="278516"/>
            <a:ext cx="7662814" cy="5917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Futura Medium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cap="none" dirty="0">
                <a:latin typeface="Arial" panose="020B0604020202020204" pitchFamily="34" charset="0"/>
                <a:cs typeface="Arial" panose="020B0604020202020204" pitchFamily="34" charset="0"/>
              </a:rPr>
              <a:t>Transforming Hazards Research</a:t>
            </a:r>
          </a:p>
        </p:txBody>
      </p:sp>
      <p:pic>
        <p:nvPicPr>
          <p:cNvPr id="14" name="Picture 13" descr="A graph of data with blue and orange lines&#10;&#10;Description automatically generated">
            <a:extLst>
              <a:ext uri="{FF2B5EF4-FFF2-40B4-BE49-F238E27FC236}">
                <a16:creationId xmlns:a16="http://schemas.microsoft.com/office/drawing/2014/main" id="{7305D7CD-20FA-B70A-D97D-FD52CB131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742" y="870238"/>
            <a:ext cx="3431445" cy="2275526"/>
          </a:xfrm>
          <a:prstGeom prst="rect">
            <a:avLst/>
          </a:prstGeom>
          <a:ln>
            <a:solidFill>
              <a:srgbClr val="3333FF"/>
            </a:solidFill>
          </a:ln>
        </p:spPr>
      </p:pic>
      <p:pic>
        <p:nvPicPr>
          <p:cNvPr id="18" name="Picture 17" descr="A graph showing the growth of data&#10;&#10;Description automatically generated">
            <a:extLst>
              <a:ext uri="{FF2B5EF4-FFF2-40B4-BE49-F238E27FC236}">
                <a16:creationId xmlns:a16="http://schemas.microsoft.com/office/drawing/2014/main" id="{B91F1FB4-8661-AF81-BA4B-2CD9865A2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13" y="829209"/>
            <a:ext cx="3647581" cy="2357583"/>
          </a:xfrm>
          <a:prstGeom prst="rect">
            <a:avLst/>
          </a:prstGeom>
          <a:ln>
            <a:solidFill>
              <a:srgbClr val="3333FF"/>
            </a:solidFill>
          </a:ln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44CBEAE-0918-ADAC-CC80-8F4E7CB5F57B}"/>
              </a:ext>
            </a:extLst>
          </p:cNvPr>
          <p:cNvGrpSpPr/>
          <p:nvPr/>
        </p:nvGrpSpPr>
        <p:grpSpPr>
          <a:xfrm>
            <a:off x="2795155" y="1354347"/>
            <a:ext cx="3769826" cy="2805215"/>
            <a:chOff x="4660141" y="1051055"/>
            <a:chExt cx="3769826" cy="28052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1F2326-45FA-3E20-F1C2-A9CFB3BD20E2}"/>
                </a:ext>
              </a:extLst>
            </p:cNvPr>
            <p:cNvSpPr txBox="1"/>
            <p:nvPr/>
          </p:nvSpPr>
          <p:spPr>
            <a:xfrm>
              <a:off x="4660141" y="1051055"/>
              <a:ext cx="37698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i="1" dirty="0">
                  <a:solidFill>
                    <a:schemeClr val="accent4"/>
                  </a:solidFill>
                  <a:latin typeface="Arial" charset="0"/>
                  <a:cs typeface="Arial" charset="0"/>
                </a:rPr>
                <a:t>Data Reuse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DFEEF67-593A-8B78-8969-9CBE4342E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8857"/>
            <a:stretch/>
          </p:blipFill>
          <p:spPr>
            <a:xfrm>
              <a:off x="5545999" y="1549868"/>
              <a:ext cx="2802128" cy="23064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028F904-D7E8-6E7B-6164-9B3F55AECE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666" r="85481"/>
            <a:stretch/>
          </p:blipFill>
          <p:spPr>
            <a:xfrm>
              <a:off x="4850084" y="1549868"/>
              <a:ext cx="695915" cy="2306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F6B0B1-7B17-F7B8-47C4-2353E797F520}"/>
                </a:ext>
              </a:extLst>
            </p:cNvPr>
            <p:cNvSpPr txBox="1"/>
            <p:nvPr/>
          </p:nvSpPr>
          <p:spPr>
            <a:xfrm>
              <a:off x="5827190" y="2129658"/>
              <a:ext cx="235642" cy="169277"/>
            </a:xfrm>
            <a:prstGeom prst="rect">
              <a:avLst/>
            </a:prstGeom>
            <a:solidFill>
              <a:srgbClr val="EEEEEE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142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E55B0ED-897F-6BE6-A2E0-07135067B7FB}"/>
                </a:ext>
              </a:extLst>
            </p:cNvPr>
            <p:cNvSpPr txBox="1"/>
            <p:nvPr/>
          </p:nvSpPr>
          <p:spPr>
            <a:xfrm>
              <a:off x="6922879" y="2129657"/>
              <a:ext cx="235642" cy="169277"/>
            </a:xfrm>
            <a:prstGeom prst="rect">
              <a:avLst/>
            </a:prstGeom>
            <a:solidFill>
              <a:srgbClr val="EEEEEE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140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833C58-81BF-CC84-2556-1B3B406A9F02}"/>
                </a:ext>
              </a:extLst>
            </p:cNvPr>
            <p:cNvSpPr txBox="1"/>
            <p:nvPr/>
          </p:nvSpPr>
          <p:spPr>
            <a:xfrm>
              <a:off x="7823386" y="2129658"/>
              <a:ext cx="235642" cy="169277"/>
            </a:xfrm>
            <a:prstGeom prst="rect">
              <a:avLst/>
            </a:prstGeom>
            <a:solidFill>
              <a:srgbClr val="EEEEEE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346</a:t>
              </a:r>
            </a:p>
          </p:txBody>
        </p:sp>
      </p:grp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53207DFE-45DC-96AE-D207-1348D097A50F}"/>
              </a:ext>
            </a:extLst>
          </p:cNvPr>
          <p:cNvSpPr txBox="1">
            <a:spLocks/>
          </p:cNvSpPr>
          <p:nvPr/>
        </p:nvSpPr>
        <p:spPr>
          <a:xfrm>
            <a:off x="544899" y="3381990"/>
            <a:ext cx="2440199" cy="71099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rgbClr val="BA3133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Bembo Std Semibold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rgbClr val="BA3133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Bembo Std Semibold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rgbClr val="BA3133"/>
              </a:buClr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Bembo Std Semibold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rgbClr val="BA3133"/>
              </a:buClr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Bembo Std Semibold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rgbClr val="BA3133"/>
              </a:buClr>
              <a:buFont typeface="Arial"/>
              <a:buChar char="•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embo Std Semibold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rgbClr val="BA3133"/>
              </a:buClr>
              <a:buFont typeface="Arial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Bembo Std Semibold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rgbClr val="BA3133"/>
              </a:buClr>
              <a:buFont typeface="Arial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Bembo Std Semibold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rgbClr val="BA3133"/>
              </a:buClr>
              <a:buFont typeface="Arial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Bembo Std Semibold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rgbClr val="BA3133"/>
              </a:buClr>
              <a:buFont typeface="Arial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Bembo Std Semibold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~1,000 published datasets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0A077CD7-D91D-B485-E386-4170BBA3110D}"/>
              </a:ext>
            </a:extLst>
          </p:cNvPr>
          <p:cNvSpPr txBox="1">
            <a:spLocks/>
          </p:cNvSpPr>
          <p:nvPr/>
        </p:nvSpPr>
        <p:spPr>
          <a:xfrm>
            <a:off x="6799038" y="3262573"/>
            <a:ext cx="1842252" cy="1042479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rgbClr val="BA3133"/>
              </a:buClr>
              <a:buFont typeface="Arial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Bembo Std Semibold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rgbClr val="BA3133"/>
              </a:buClr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Bembo Std Semibold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rgbClr val="BA3133"/>
              </a:buClr>
              <a:buFont typeface="Arial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Bembo Std Semibold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rgbClr val="BA3133"/>
              </a:buClr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Bembo Std Semibold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rgbClr val="BA3133"/>
              </a:buClr>
              <a:buFont typeface="Arial"/>
              <a:buChar char="•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Bembo Std Semibold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rgbClr val="BA3133"/>
              </a:buClr>
              <a:buFont typeface="Arial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Bembo Std Semibold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rgbClr val="BA3133"/>
              </a:buClr>
              <a:buFont typeface="Arial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Bembo Std Semibold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rgbClr val="BA3133"/>
              </a:buClr>
              <a:buFont typeface="Arial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Bembo Std Semibold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rgbClr val="BA3133"/>
              </a:buClr>
              <a:buFont typeface="Arial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Bembo Std Semibold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~400,000 published files accessed</a:t>
            </a:r>
          </a:p>
        </p:txBody>
      </p:sp>
    </p:spTree>
    <p:extLst>
      <p:ext uri="{BB962C8B-B14F-4D97-AF65-F5344CB8AC3E}">
        <p14:creationId xmlns:p14="http://schemas.microsoft.com/office/powerpoint/2010/main" val="3816190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22602</TotalTime>
  <Words>18</Words>
  <Application>Microsoft Macintosh PowerPoint</Application>
  <PresentationFormat>On-screen Show (16:9)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Bembo Std Semibold</vt:lpstr>
      <vt:lpstr>Calibri</vt:lpstr>
      <vt:lpstr>Futura Medium</vt:lpstr>
      <vt:lpstr>Times New Roman</vt:lpstr>
      <vt:lpstr>NewsPrint</vt:lpstr>
      <vt:lpstr>PowerPoint Presentation</vt:lpstr>
    </vt:vector>
  </TitlesOfParts>
  <Company>Texas Advanced Computing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Stelmaszek</dc:creator>
  <cp:lastModifiedBy>Tim Cockerill</cp:lastModifiedBy>
  <cp:revision>345</cp:revision>
  <cp:lastPrinted>2024-05-08T18:26:04Z</cp:lastPrinted>
  <dcterms:created xsi:type="dcterms:W3CDTF">2015-03-06T15:49:47Z</dcterms:created>
  <dcterms:modified xsi:type="dcterms:W3CDTF">2025-01-09T16:59:15Z</dcterms:modified>
</cp:coreProperties>
</file>