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356" r:id="rId3"/>
    <p:sldId id="379" r:id="rId4"/>
    <p:sldId id="371" r:id="rId5"/>
    <p:sldId id="370" r:id="rId6"/>
    <p:sldId id="372" r:id="rId7"/>
    <p:sldId id="380" r:id="rId8"/>
    <p:sldId id="376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791" autoAdjust="0"/>
  </p:normalViewPr>
  <p:slideViewPr>
    <p:cSldViewPr snapToGrid="0" snapToObjects="1">
      <p:cViewPr varScale="1">
        <p:scale>
          <a:sx n="39" d="100"/>
          <a:sy n="39" d="100"/>
        </p:scale>
        <p:origin x="-1128" y="-104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6/7/17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6/7/17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57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61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7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43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1.png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7" Type="http://schemas.openxmlformats.org/officeDocument/2006/relationships/hyperlink" Target="mailto:Karina.Vielma@utsa.edu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2017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Research Introduction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2017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Overview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2958" y="1482354"/>
            <a:ext cx="834685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Discuss research progress, successes, and challenges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Research Paper: Introduction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Background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Problem Statement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Purpose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Research Question(s)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upcoming deadlines &amp; events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Materials Needed for Today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Electronic copy of your model paper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Electronic copy of completed summer goals form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Electronic copy of annotated bibliography/literature review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2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REU Research Project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Name &amp; Research Site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Mentor &amp; Research Project Title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Discuss the progress that you have made in your research project.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Courier New" panose="02070309020205020404" pitchFamily="49" charset="0"/>
              <a:buChar char="o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Discuss a challenge and a success you’ve encountered during the first week of research.</a:t>
            </a:r>
          </a:p>
          <a:p>
            <a:pPr lvl="1" indent="0">
              <a:spcBef>
                <a:spcPts val="0"/>
              </a:spcBef>
              <a:spcAft>
                <a:spcPts val="2000"/>
              </a:spcAft>
              <a:buNone/>
              <a:tabLst>
                <a:tab pos="341313" algn="l"/>
              </a:tabLst>
            </a:pP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3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Research Paper Introduction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Read the introduction (and a little more) of your sample publication.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Read &lt;Methods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Look for the following components in this section: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1800" dirty="0" smtClean="0">
                <a:solidFill>
                  <a:srgbClr val="2E4F7E"/>
                </a:solidFill>
                <a:latin typeface="Arial Narrow"/>
                <a:cs typeface="Arial Narrow"/>
              </a:rPr>
              <a:t>What is the </a:t>
            </a:r>
            <a:r>
              <a:rPr lang="en-US" sz="18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background</a:t>
            </a:r>
            <a:r>
              <a:rPr lang="en-US" sz="1800" dirty="0" smtClean="0">
                <a:solidFill>
                  <a:srgbClr val="2E4F7E"/>
                </a:solidFill>
                <a:latin typeface="Arial Narrow"/>
                <a:cs typeface="Arial Narrow"/>
              </a:rPr>
              <a:t> for the study? Where is this information found within the introductory paragraphs/sections?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dirty="0" smtClean="0">
                <a:solidFill>
                  <a:srgbClr val="2E4F7E"/>
                </a:solidFill>
                <a:latin typeface="Arial Narrow"/>
                <a:cs typeface="Arial Narrow"/>
              </a:rPr>
              <a:t>What is/are the </a:t>
            </a:r>
            <a:r>
              <a:rPr lang="en-US" b="1" dirty="0" smtClean="0">
                <a:solidFill>
                  <a:srgbClr val="2E4F7E"/>
                </a:solidFill>
                <a:latin typeface="Arial Narrow"/>
                <a:cs typeface="Arial Narrow"/>
              </a:rPr>
              <a:t>problem/s</a:t>
            </a:r>
            <a:r>
              <a:rPr lang="en-US" dirty="0" smtClean="0">
                <a:solidFill>
                  <a:srgbClr val="2E4F7E"/>
                </a:solidFill>
                <a:latin typeface="Arial Narrow"/>
                <a:cs typeface="Arial Narrow"/>
              </a:rPr>
              <a:t> being addressed by this study?</a:t>
            </a: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dirty="0" smtClean="0">
                <a:solidFill>
                  <a:srgbClr val="2E4F7E"/>
                </a:solidFill>
                <a:latin typeface="Arial Narrow"/>
                <a:cs typeface="Arial Narrow"/>
              </a:rPr>
              <a:t>What is the </a:t>
            </a:r>
            <a:r>
              <a:rPr lang="en-US" b="1" dirty="0" smtClean="0">
                <a:solidFill>
                  <a:srgbClr val="2E4F7E"/>
                </a:solidFill>
                <a:latin typeface="Arial Narrow"/>
                <a:cs typeface="Arial Narrow"/>
              </a:rPr>
              <a:t>purpose</a:t>
            </a:r>
            <a:r>
              <a:rPr lang="en-US" dirty="0" smtClean="0">
                <a:solidFill>
                  <a:srgbClr val="2E4F7E"/>
                </a:solidFill>
                <a:latin typeface="Arial Narrow"/>
                <a:cs typeface="Arial Narrow"/>
              </a:rPr>
              <a:t> of the study?  Where is this information found within the introductory paragraphs/sections?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1800" dirty="0" smtClean="0">
                <a:solidFill>
                  <a:srgbClr val="2E4F7E"/>
                </a:solidFill>
                <a:latin typeface="Arial Narrow"/>
                <a:cs typeface="Arial Narrow"/>
              </a:rPr>
              <a:t>What </a:t>
            </a:r>
            <a:r>
              <a:rPr lang="en-US" sz="18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research questions </a:t>
            </a:r>
            <a:r>
              <a:rPr lang="en-US" sz="1800" dirty="0" smtClean="0">
                <a:solidFill>
                  <a:srgbClr val="2E4F7E"/>
                </a:solidFill>
                <a:latin typeface="Arial Narrow"/>
                <a:cs typeface="Arial Narrow"/>
              </a:rPr>
              <a:t>are being addressed in the study?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8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3600" cap="none" spc="100" dirty="0" smtClean="0">
                <a:solidFill>
                  <a:srgbClr val="2E4F7E"/>
                </a:solidFill>
              </a:rPr>
              <a:t>Writing the Research Paper Introduction</a:t>
            </a:r>
            <a:endParaRPr lang="en-US" sz="36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112" y="798715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713858" y="1264665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Create an outline of the introduction using the model paper</a:t>
            </a:r>
          </a:p>
          <a:p>
            <a:pPr lvl="1" indent="0">
              <a:spcBef>
                <a:spcPts val="0"/>
              </a:spcBef>
              <a:spcAft>
                <a:spcPts val="2000"/>
              </a:spcAft>
              <a:buNone/>
              <a:tabLst>
                <a:tab pos="341313" algn="l"/>
              </a:tabLst>
            </a:pPr>
            <a:r>
              <a:rPr lang="en-US" sz="2800" i="1" dirty="0" smtClean="0">
                <a:solidFill>
                  <a:srgbClr val="2E4F7E"/>
                </a:solidFill>
                <a:latin typeface="Arial Narrow"/>
                <a:cs typeface="Arial Narrow"/>
              </a:rPr>
              <a:t>For example:</a:t>
            </a:r>
          </a:p>
          <a:p>
            <a:pPr lvl="2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Introduction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Problem statement (use citations:____, ____)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Research questions (use research questions from the goals form:  ____________)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Background (citations)</a:t>
            </a:r>
          </a:p>
          <a:p>
            <a:pPr lvl="3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>
                <a:solidFill>
                  <a:srgbClr val="2E4F7E"/>
                </a:solidFill>
                <a:latin typeface="Arial Narrow"/>
                <a:cs typeface="Arial Narrow"/>
              </a:rPr>
              <a:t>Purpose: </a:t>
            </a:r>
          </a:p>
          <a:p>
            <a:pPr lvl="4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>
                <a:solidFill>
                  <a:srgbClr val="2E4F7E"/>
                </a:solidFill>
                <a:latin typeface="Arial Narrow"/>
                <a:cs typeface="Arial Narrow"/>
              </a:rPr>
              <a:t>The purpose of this study….</a:t>
            </a:r>
          </a:p>
          <a:p>
            <a:pPr lvl="4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600" dirty="0">
                <a:solidFill>
                  <a:srgbClr val="2E4F7E"/>
                </a:solidFill>
                <a:latin typeface="Arial Narrow"/>
                <a:cs typeface="Arial Narrow"/>
              </a:rPr>
              <a:t>The study will address issues of ...</a:t>
            </a:r>
            <a:endParaRPr lang="en-US" sz="26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1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sz="3600" cap="none" spc="100" dirty="0" smtClean="0">
                <a:solidFill>
                  <a:srgbClr val="2E4F7E"/>
                </a:solidFill>
              </a:rPr>
              <a:t>Writing the Research Paper Introduction</a:t>
            </a:r>
            <a:endParaRPr lang="en-US" sz="3600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112" y="798715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713858" y="1264665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Write your research paper following the outline you created.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Double-space, 1-inch margins, 12 point Times New Roman font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Submit both the outline created in class today and the draft of the introduction as a Word document and/or pdf attachment to Karina.Vielma@utsa.edu</a:t>
            </a: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26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Deliverables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Due Tuesday, June 13: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A draft of your introduction: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 Send pdf or Word document via email to Karina.Vielma@utsa.edu</a:t>
            </a:r>
            <a:endParaRPr lang="en-US" sz="2600" b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Flight/travel plans for the end of the summer:</a:t>
            </a:r>
          </a:p>
          <a:p>
            <a:pPr lvl="3">
              <a:spcBef>
                <a:spcPts val="0"/>
              </a:spcBef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Mode of transportation (flight, car, train, bus)</a:t>
            </a:r>
          </a:p>
          <a:p>
            <a:pPr lvl="3">
              <a:spcBef>
                <a:spcPts val="0"/>
              </a:spcBef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Travel dates</a:t>
            </a:r>
            <a:r>
              <a:rPr lang="en-US" sz="2600" dirty="0">
                <a:solidFill>
                  <a:srgbClr val="2E4F7E"/>
                </a:solidFill>
                <a:latin typeface="Arial Narrow"/>
                <a:cs typeface="Arial Narrow"/>
              </a:rPr>
              <a:t> 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and times</a:t>
            </a:r>
          </a:p>
          <a:p>
            <a:pPr lvl="3">
              <a:spcBef>
                <a:spcPts val="0"/>
              </a:spcBef>
              <a:tabLst>
                <a:tab pos="341313" algn="l"/>
              </a:tabLst>
            </a:pP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Are your plans flexible? Explain.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Fill out Week 1 Evaluation: 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Reflect on your first week’s experiences. Fill out evaluation and send to via email.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6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Timesheet: </a:t>
            </a:r>
            <a:r>
              <a:rPr lang="en-US" sz="2600" dirty="0" smtClean="0">
                <a:solidFill>
                  <a:srgbClr val="2E4F7E"/>
                </a:solidFill>
                <a:latin typeface="Arial Narrow"/>
                <a:cs typeface="Arial Narrow"/>
              </a:rPr>
              <a:t>Record all research activities from Saturday (June 3)-Friday (June 9).  Must be signed by your faculty mentor.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endParaRPr lang="en-US" sz="26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732" y="5525114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37450</TotalTime>
  <Words>474</Words>
  <Application>Microsoft Macintosh PowerPoint</Application>
  <PresentationFormat>On-screen Show (4:3)</PresentationFormat>
  <Paragraphs>73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</cp:lastModifiedBy>
  <cp:revision>1020</cp:revision>
  <cp:lastPrinted>2016-07-19T15:29:55Z</cp:lastPrinted>
  <dcterms:created xsi:type="dcterms:W3CDTF">2011-09-20T15:44:26Z</dcterms:created>
  <dcterms:modified xsi:type="dcterms:W3CDTF">2017-06-08T08:37:27Z</dcterms:modified>
</cp:coreProperties>
</file>