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4" r:id="rId2"/>
    <p:sldId id="356" r:id="rId3"/>
    <p:sldId id="379" r:id="rId4"/>
    <p:sldId id="371" r:id="rId5"/>
    <p:sldId id="370" r:id="rId6"/>
    <p:sldId id="372" r:id="rId7"/>
    <p:sldId id="380" r:id="rId8"/>
    <p:sldId id="376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F7E"/>
    <a:srgbClr val="0F8C99"/>
    <a:srgbClr val="B7322D"/>
    <a:srgbClr val="4173A1"/>
    <a:srgbClr val="89E9F3"/>
    <a:srgbClr val="16CDE0"/>
    <a:srgbClr val="1A7E88"/>
    <a:srgbClr val="104E54"/>
    <a:srgbClr val="BFCF72"/>
    <a:srgbClr val="243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9791" autoAdjust="0"/>
  </p:normalViewPr>
  <p:slideViewPr>
    <p:cSldViewPr snapToGrid="0" snapToObjects="1">
      <p:cViewPr varScale="1">
        <p:scale>
          <a:sx n="54" d="100"/>
          <a:sy n="54" d="100"/>
        </p:scale>
        <p:origin x="1843" y="29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61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57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61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7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435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05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5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5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mozart/Dropbox/*ACTIVE%20PROJECTS/NHERI%20NCO%20PRESENTATION%20%5BJulio%5D/NCO%20Vision%20Figure%20for%20Header%20%5B04Mar2015a%5D-01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Karina.Vielma@utsa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100000">
                <a:srgbClr val="BFCF72">
                  <a:alpha val="93000"/>
                </a:srgbClr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39700" y="1520179"/>
            <a:ext cx="9448799" cy="1527822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101600" dist="76200" dir="2700000" algn="tl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Title 14"/>
          <p:cNvSpPr txBox="1">
            <a:spLocks/>
          </p:cNvSpPr>
          <p:nvPr/>
        </p:nvSpPr>
        <p:spPr>
          <a:xfrm>
            <a:off x="638173" y="1635396"/>
            <a:ext cx="7857002" cy="1655878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000" kern="1200" cap="all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cap="none" spc="100" dirty="0" smtClean="0">
                <a:effectLst>
                  <a:outerShdw blurRad="889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  <a:t>2017 REU – Research Opportunities for Undergraduates</a:t>
            </a:r>
            <a:endParaRPr lang="en-US" sz="6000" cap="none" spc="100" dirty="0" smtClean="0">
              <a:effectLst>
                <a:outerShdw blurRad="88900" dist="50800" dir="2700000" algn="tl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pic>
        <p:nvPicPr>
          <p:cNvPr id="15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3" r:link="rId4">
            <a:alphaModFix amt="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426" y="2476500"/>
            <a:ext cx="5561073" cy="5569270"/>
          </a:xfrm>
          <a:prstGeom prst="rect">
            <a:avLst/>
          </a:prstGeom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38173" y="266700"/>
            <a:ext cx="8848727" cy="10890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Natural Hazards Engineering Research</a:t>
            </a:r>
          </a:p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Infrastructure  </a:t>
            </a:r>
            <a:r>
              <a:rPr lang="en-US" sz="3000" cap="none" spc="100" dirty="0" smtClean="0">
                <a:solidFill>
                  <a:srgbClr val="2E4F7E"/>
                </a:solidFill>
                <a:latin typeface="Arial Narrow"/>
                <a:ea typeface="Adobe Gothic Std B" pitchFamily="34" charset="-128"/>
                <a:cs typeface="Arial Narrow"/>
              </a:rPr>
              <a:t>(NHERI)</a:t>
            </a:r>
            <a:endParaRPr lang="en-US" sz="3000" cap="none" spc="100" dirty="0">
              <a:solidFill>
                <a:srgbClr val="2E4F7E"/>
              </a:solidFill>
              <a:latin typeface="Arial Narrow"/>
              <a:ea typeface="Adobe Gothic Std B" pitchFamily="34" charset="-128"/>
              <a:cs typeface="Arial Narrow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638174" y="3839830"/>
            <a:ext cx="3605154" cy="1784493"/>
          </a:xfrm>
          <a:prstGeom prst="rect">
            <a:avLst/>
          </a:prstGeom>
        </p:spPr>
        <p:txBody>
          <a:bodyPr vert="horz" wrap="none" lIns="91440" tIns="0" rIns="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Methodology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endParaRPr lang="en-US" sz="2800" b="1" i="1" spc="40" dirty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52363" y="5253551"/>
            <a:ext cx="8001000" cy="741545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2800" dirty="0" smtClean="0">
                <a:solidFill>
                  <a:schemeClr val="accent6"/>
                </a:solidFill>
                <a:latin typeface="Arial Narrow"/>
                <a:cs typeface="Arial Narrow"/>
              </a:rPr>
              <a:t>Summer 2017</a:t>
            </a:r>
            <a:endParaRPr lang="en-US" sz="2800" dirty="0">
              <a:solidFill>
                <a:schemeClr val="accent6"/>
              </a:solidFill>
              <a:latin typeface="Arial Narrow"/>
              <a:cs typeface="Arial Narrow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2900" y="231774"/>
            <a:ext cx="155574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736600" y="4637612"/>
            <a:ext cx="3581400" cy="0"/>
          </a:xfrm>
          <a:prstGeom prst="line">
            <a:avLst/>
          </a:prstGeom>
          <a:ln w="63500" cmpd="sng">
            <a:solidFill>
              <a:schemeClr val="accent6"/>
            </a:solidFill>
          </a:ln>
          <a:effectLst>
            <a:outerShdw blurRad="40000" dist="20000" dir="5400000" rotWithShape="0">
              <a:srgbClr val="000000">
                <a:alpha val="1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-628650" y="18732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2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Overview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2958" y="1482354"/>
            <a:ext cx="834685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Discuss research progress, </a:t>
            </a:r>
            <a:r>
              <a:rPr lang="en-US" sz="3200" dirty="0" smtClean="0">
                <a:solidFill>
                  <a:srgbClr val="2E4F7E"/>
                </a:solidFill>
              </a:rPr>
              <a:t>update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Peer review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Randomly select partner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Instructions for peer review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Review upcoming deadlines &amp; events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15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Materials Needed for Today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Research paper draft</a:t>
            </a: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42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REU Research Project Update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Name &amp; Research Site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Mentor &amp; Research Project Title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Courier New" panose="02070309020205020404" pitchFamily="49" charset="0"/>
              <a:buChar char="o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What advances have you made in your project?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Courier New" panose="02070309020205020404" pitchFamily="49" charset="0"/>
              <a:buChar char="o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Lessons learned?</a:t>
            </a:r>
            <a:endParaRPr lang="en-US" sz="30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Courier New" panose="02070309020205020404" pitchFamily="49" charset="0"/>
              <a:buChar char="o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Any </a:t>
            </a: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changes?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Courier New" panose="02070309020205020404" pitchFamily="49" charset="0"/>
              <a:buChar char="o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MOST fun; </a:t>
            </a:r>
            <a:r>
              <a:rPr lang="en-US" sz="3000" smtClean="0">
                <a:solidFill>
                  <a:srgbClr val="2E4F7E"/>
                </a:solidFill>
                <a:latin typeface="Arial Narrow"/>
                <a:cs typeface="Arial Narrow"/>
              </a:rPr>
              <a:t>LEAST fun</a:t>
            </a: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1" indent="0">
              <a:spcBef>
                <a:spcPts val="0"/>
              </a:spcBef>
              <a:spcAft>
                <a:spcPts val="2000"/>
              </a:spcAft>
              <a:buNone/>
              <a:tabLst>
                <a:tab pos="341313" algn="l"/>
              </a:tabLst>
            </a:pP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03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Research Paper: Methods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Read the (Materials and) Methodology section of your sample publication.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Look for the following components in this section: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What are the </a:t>
            </a:r>
            <a:r>
              <a:rPr lang="en-US" sz="20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materials and/or methods </a:t>
            </a: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used in the study? If you wanted to repeat the study, would you be able to?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Are there </a:t>
            </a:r>
            <a:r>
              <a:rPr lang="en-US" sz="20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diagrams, tables, and/or images </a:t>
            </a: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explaining the methods used?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Are there any </a:t>
            </a:r>
            <a:r>
              <a:rPr lang="en-US" sz="20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results</a:t>
            </a: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 used in the design of the study?  How are they presented?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Are there </a:t>
            </a:r>
            <a:r>
              <a:rPr lang="en-US" sz="20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ethical considerations</a:t>
            </a:r>
            <a:r>
              <a:rPr lang="en-US" sz="2000" dirty="0" smtClean="0">
                <a:solidFill>
                  <a:srgbClr val="2E4F7E"/>
                </a:solidFill>
                <a:latin typeface="Arial Narrow"/>
                <a:cs typeface="Arial Narrow"/>
              </a:rPr>
              <a:t> or other measures taken by the researchers?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8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sz="3600" cap="none" spc="100" dirty="0" smtClean="0">
                <a:solidFill>
                  <a:srgbClr val="2E4F7E"/>
                </a:solidFill>
              </a:rPr>
              <a:t>Writing the Research Paper Methodology</a:t>
            </a:r>
            <a:endParaRPr lang="en-US" sz="3600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112" y="798715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713858" y="1264665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Create an outline of the (materials and) methods using the model paper</a:t>
            </a:r>
          </a:p>
          <a:p>
            <a:pPr lvl="1" indent="0">
              <a:spcBef>
                <a:spcPts val="0"/>
              </a:spcBef>
              <a:spcAft>
                <a:spcPts val="2000"/>
              </a:spcAft>
              <a:buNone/>
              <a:tabLst>
                <a:tab pos="341313" algn="l"/>
              </a:tabLst>
            </a:pPr>
            <a:r>
              <a:rPr lang="en-US" sz="2800" i="1" dirty="0" smtClean="0">
                <a:solidFill>
                  <a:srgbClr val="2E4F7E"/>
                </a:solidFill>
                <a:latin typeface="Arial Narrow"/>
                <a:cs typeface="Arial Narrow"/>
              </a:rPr>
              <a:t>For example:</a:t>
            </a:r>
          </a:p>
          <a:p>
            <a:pPr lvl="2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Materials</a:t>
            </a:r>
          </a:p>
          <a:p>
            <a:pPr lvl="2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Methodology</a:t>
            </a:r>
          </a:p>
          <a:p>
            <a:pPr lvl="3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XX Method (uses citation:____)</a:t>
            </a:r>
          </a:p>
          <a:p>
            <a:pPr lvl="3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Modified method by XX and XX.</a:t>
            </a:r>
            <a:endParaRPr lang="en-US" sz="26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3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Presents rationale for modifications using citations XX</a:t>
            </a: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91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sz="3600" cap="none" spc="100" dirty="0" smtClean="0">
                <a:solidFill>
                  <a:srgbClr val="2E4F7E"/>
                </a:solidFill>
              </a:rPr>
              <a:t>Writing the Research Paper Methodology</a:t>
            </a:r>
            <a:endParaRPr lang="en-US" sz="3600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112" y="798715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713858" y="1264665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Write your research paper (materials and) methodology section draft following the outline you created.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Double-space, 1-inch margins, 12 point Times New Roman font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Submit both the outline created in class today and the draft of the (materials and) methodology as a Word document and/or pdf attachment to Karina.Vielma@utsa.edu</a:t>
            </a: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26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Deliverables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Due Tuesday, June 20: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6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A draft of your (materials and) methodology:</a:t>
            </a: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 Send pdf or Word document via email to Karina.Vielma@utsa.edu</a:t>
            </a:r>
            <a:endParaRPr lang="en-US" sz="2600" b="1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6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Fill out Week 2 Evaluation: </a:t>
            </a: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Reflect on your second week’s experiences. Fill out evaluation (I will send with this presentation) and send to via email.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6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Timesheet: </a:t>
            </a: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Record all research activities from Saturday (June 10)-Friday (June 16).  Must be signed by your faculty mentor (or proxy).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6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Photo Release</a:t>
            </a: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:  As we prepare the webpage for your final presentations, we will need to have a photo/video release from each of you. </a:t>
            </a:r>
            <a:r>
              <a:rPr lang="en-US" sz="2600" i="1" dirty="0" smtClean="0">
                <a:solidFill>
                  <a:srgbClr val="2E4F7E"/>
                </a:solidFill>
                <a:latin typeface="Arial Narrow"/>
                <a:cs typeface="Arial Narrow"/>
              </a:rPr>
              <a:t>**We did not discuss during the mtg</a:t>
            </a:r>
            <a:r>
              <a:rPr lang="en-US" sz="2600" i="1" dirty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  <a:endParaRPr lang="en-US" sz="2600" b="1" i="1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endParaRPr lang="en-US" sz="26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6732" y="5525114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40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3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/>
            <a:r>
              <a:rPr lang="en-US" cap="none" spc="100" dirty="0" smtClean="0">
                <a:solidFill>
                  <a:srgbClr val="2E4F7E"/>
                </a:solidFill>
              </a:rPr>
              <a:t>Questions?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 Placeholder 2"/>
          <p:cNvSpPr txBox="1">
            <a:spLocks/>
          </p:cNvSpPr>
          <p:nvPr/>
        </p:nvSpPr>
        <p:spPr>
          <a:xfrm>
            <a:off x="6769099" y="6582830"/>
            <a:ext cx="1208903" cy="22437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92100" algn="r">
              <a:lnSpc>
                <a:spcPct val="90000"/>
              </a:lnSpc>
              <a:spcBef>
                <a:spcPts val="0"/>
              </a:spcBef>
              <a:tabLst>
                <a:tab pos="292100" algn="l"/>
              </a:tabLst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22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Content Placeholder 27"/>
          <p:cNvSpPr txBox="1">
            <a:spLocks/>
          </p:cNvSpPr>
          <p:nvPr/>
        </p:nvSpPr>
        <p:spPr>
          <a:xfrm>
            <a:off x="642134" y="1412549"/>
            <a:ext cx="8061863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Please feel free to contact me if you have any questions or concerns. We are here to help all REU students have the best summer research experience possible.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Karina I. Vielma, </a:t>
            </a:r>
            <a:r>
              <a:rPr lang="en-US" sz="2400" dirty="0" err="1" smtClean="0">
                <a:solidFill>
                  <a:srgbClr val="2E4F7E"/>
                </a:solidFill>
                <a:latin typeface="Arial Narrow"/>
                <a:cs typeface="Arial Narrow"/>
              </a:rPr>
              <a:t>Ed.D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NHERI Research Fellow and Education Specialist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(210) 458-5596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  <a:hlinkClick r:id="rId7"/>
              </a:rPr>
              <a:t>Karina.Vielma@utsa.edu</a:t>
            </a: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Cell phone number: (830) 752-5455</a:t>
            </a:r>
          </a:p>
        </p:txBody>
      </p:sp>
    </p:spTree>
    <p:extLst>
      <p:ext uri="{BB962C8B-B14F-4D97-AF65-F5344CB8AC3E}">
        <p14:creationId xmlns:p14="http://schemas.microsoft.com/office/powerpoint/2010/main" val="23257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37556</TotalTime>
  <Words>437</Words>
  <Application>Microsoft Office PowerPoint</Application>
  <PresentationFormat>On-screen Show (4:3)</PresentationFormat>
  <Paragraphs>65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Adobe Gothic Std B</vt:lpstr>
      <vt:lpstr>Arial</vt:lpstr>
      <vt:lpstr>Arial Black</vt:lpstr>
      <vt:lpstr>Arial Narrow</vt:lpstr>
      <vt:lpstr>Calibri</vt:lpstr>
      <vt:lpstr>Courier New</vt:lpstr>
      <vt:lpstr>Impact</vt:lpstr>
      <vt:lpstr>Lucida Grande</vt:lpstr>
      <vt:lpstr>Office Theme</vt:lpstr>
      <vt:lpstr>PowerPoint Presentation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Purdue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Karina Vielma-Cumpian</cp:lastModifiedBy>
  <cp:revision>1028</cp:revision>
  <cp:lastPrinted>2016-07-19T15:29:55Z</cp:lastPrinted>
  <dcterms:created xsi:type="dcterms:W3CDTF">2011-09-20T15:44:26Z</dcterms:created>
  <dcterms:modified xsi:type="dcterms:W3CDTF">2017-06-21T14:24:34Z</dcterms:modified>
</cp:coreProperties>
</file>