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15"/>
  </p:notesMasterIdLst>
  <p:handoutMasterIdLst>
    <p:handoutMasterId r:id="rId16"/>
  </p:handoutMasterIdLst>
  <p:sldIdLst>
    <p:sldId id="264" r:id="rId2"/>
    <p:sldId id="356" r:id="rId3"/>
    <p:sldId id="379" r:id="rId4"/>
    <p:sldId id="371" r:id="rId5"/>
    <p:sldId id="370" r:id="rId6"/>
    <p:sldId id="381" r:id="rId7"/>
    <p:sldId id="380" r:id="rId8"/>
    <p:sldId id="372" r:id="rId9"/>
    <p:sldId id="382" r:id="rId10"/>
    <p:sldId id="383" r:id="rId11"/>
    <p:sldId id="376" r:id="rId12"/>
    <p:sldId id="385" r:id="rId13"/>
    <p:sldId id="340"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702">
          <p15:clr>
            <a:srgbClr val="A4A3A4"/>
          </p15:clr>
        </p15:guide>
        <p15:guide id="2" pos="55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E4F7E"/>
    <a:srgbClr val="0F8C99"/>
    <a:srgbClr val="B7322D"/>
    <a:srgbClr val="4173A1"/>
    <a:srgbClr val="89E9F3"/>
    <a:srgbClr val="16CDE0"/>
    <a:srgbClr val="1A7E88"/>
    <a:srgbClr val="104E54"/>
    <a:srgbClr val="BFCF72"/>
    <a:srgbClr val="243A5D"/>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59791" autoAdjust="0"/>
  </p:normalViewPr>
  <p:slideViewPr>
    <p:cSldViewPr snapToGrid="0" snapToObjects="1">
      <p:cViewPr varScale="1">
        <p:scale>
          <a:sx n="54" d="100"/>
          <a:sy n="54" d="100"/>
        </p:scale>
        <p:origin x="1843" y="29"/>
      </p:cViewPr>
      <p:guideLst>
        <p:guide orient="horz" pos="2702"/>
        <p:guide pos="556"/>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846EF80-D09A-2A41-8FA0-1CCBA44B0D39}" type="datetimeFigureOut">
              <a:rPr lang="en-US" smtClean="0"/>
              <a:t>6/21/2017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567C0E4-6FAA-EA47-BD2A-A644AF486EDA}" type="slidenum">
              <a:rPr lang="en-US" smtClean="0"/>
              <a:t>‹#›</a:t>
            </a:fld>
            <a:endParaRPr lang="en-US"/>
          </a:p>
        </p:txBody>
      </p:sp>
    </p:spTree>
    <p:extLst>
      <p:ext uri="{BB962C8B-B14F-4D97-AF65-F5344CB8AC3E}">
        <p14:creationId xmlns:p14="http://schemas.microsoft.com/office/powerpoint/2010/main" val="97465266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F2AE9AF-5B02-A343-87BA-BF97CE0E58AE}" type="datetimeFigureOut">
              <a:rPr lang="en-US" smtClean="0"/>
              <a:t>6/21/2017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C696C59-4C62-F748-9189-0658811B1DC6}" type="slidenum">
              <a:rPr lang="en-US" smtClean="0"/>
              <a:t>‹#›</a:t>
            </a:fld>
            <a:endParaRPr lang="en-US"/>
          </a:p>
        </p:txBody>
      </p:sp>
    </p:spTree>
    <p:extLst>
      <p:ext uri="{BB962C8B-B14F-4D97-AF65-F5344CB8AC3E}">
        <p14:creationId xmlns:p14="http://schemas.microsoft.com/office/powerpoint/2010/main" val="1975017467"/>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C696C59-4C62-F748-9189-0658811B1DC6}" type="slidenum">
              <a:rPr lang="en-US" smtClean="0"/>
              <a:t>1</a:t>
            </a:fld>
            <a:endParaRPr lang="en-US"/>
          </a:p>
        </p:txBody>
      </p:sp>
    </p:spTree>
    <p:extLst>
      <p:ext uri="{BB962C8B-B14F-4D97-AF65-F5344CB8AC3E}">
        <p14:creationId xmlns:p14="http://schemas.microsoft.com/office/powerpoint/2010/main" val="68012277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C696C59-4C62-F748-9189-0658811B1DC6}" type="slidenum">
              <a:rPr lang="en-US" smtClean="0"/>
              <a:t>10</a:t>
            </a:fld>
            <a:endParaRPr lang="en-US"/>
          </a:p>
        </p:txBody>
      </p:sp>
    </p:spTree>
    <p:extLst>
      <p:ext uri="{BB962C8B-B14F-4D97-AF65-F5344CB8AC3E}">
        <p14:creationId xmlns:p14="http://schemas.microsoft.com/office/powerpoint/2010/main" val="219849052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C696C59-4C62-F748-9189-0658811B1DC6}" type="slidenum">
              <a:rPr lang="en-US" smtClean="0"/>
              <a:t>11</a:t>
            </a:fld>
            <a:endParaRPr lang="en-US"/>
          </a:p>
        </p:txBody>
      </p:sp>
    </p:spTree>
    <p:extLst>
      <p:ext uri="{BB962C8B-B14F-4D97-AF65-F5344CB8AC3E}">
        <p14:creationId xmlns:p14="http://schemas.microsoft.com/office/powerpoint/2010/main" val="4512587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C696C59-4C62-F748-9189-0658811B1DC6}" type="slidenum">
              <a:rPr lang="en-US" smtClean="0"/>
              <a:t>12</a:t>
            </a:fld>
            <a:endParaRPr lang="en-US"/>
          </a:p>
        </p:txBody>
      </p:sp>
    </p:spTree>
    <p:extLst>
      <p:ext uri="{BB962C8B-B14F-4D97-AF65-F5344CB8AC3E}">
        <p14:creationId xmlns:p14="http://schemas.microsoft.com/office/powerpoint/2010/main" val="39511146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C696C59-4C62-F748-9189-0658811B1DC6}" type="slidenum">
              <a:rPr lang="en-US" smtClean="0"/>
              <a:t>13</a:t>
            </a:fld>
            <a:endParaRPr lang="en-US"/>
          </a:p>
        </p:txBody>
      </p:sp>
    </p:spTree>
    <p:extLst>
      <p:ext uri="{BB962C8B-B14F-4D97-AF65-F5344CB8AC3E}">
        <p14:creationId xmlns:p14="http://schemas.microsoft.com/office/powerpoint/2010/main" val="11093524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en-US" baseline="0" dirty="0" smtClean="0"/>
          </a:p>
        </p:txBody>
      </p:sp>
      <p:sp>
        <p:nvSpPr>
          <p:cNvPr id="4" name="Slide Number Placeholder 3"/>
          <p:cNvSpPr>
            <a:spLocks noGrp="1"/>
          </p:cNvSpPr>
          <p:nvPr>
            <p:ph type="sldNum" sz="quarter" idx="10"/>
          </p:nvPr>
        </p:nvSpPr>
        <p:spPr/>
        <p:txBody>
          <a:bodyPr/>
          <a:lstStyle/>
          <a:p>
            <a:fld id="{3C696C59-4C62-F748-9189-0658811B1DC6}" type="slidenum">
              <a:rPr lang="en-US" smtClean="0"/>
              <a:t>2</a:t>
            </a:fld>
            <a:endParaRPr lang="en-US"/>
          </a:p>
        </p:txBody>
      </p:sp>
    </p:spTree>
    <p:extLst>
      <p:ext uri="{BB962C8B-B14F-4D97-AF65-F5344CB8AC3E}">
        <p14:creationId xmlns:p14="http://schemas.microsoft.com/office/powerpoint/2010/main" val="38570619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C696C59-4C62-F748-9189-0658811B1DC6}" type="slidenum">
              <a:rPr lang="en-US" smtClean="0"/>
              <a:t>3</a:t>
            </a:fld>
            <a:endParaRPr lang="en-US"/>
          </a:p>
        </p:txBody>
      </p:sp>
    </p:spTree>
    <p:extLst>
      <p:ext uri="{BB962C8B-B14F-4D97-AF65-F5344CB8AC3E}">
        <p14:creationId xmlns:p14="http://schemas.microsoft.com/office/powerpoint/2010/main" val="3758057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C696C59-4C62-F748-9189-0658811B1DC6}" type="slidenum">
              <a:rPr lang="en-US" smtClean="0"/>
              <a:t>4</a:t>
            </a:fld>
            <a:endParaRPr lang="en-US"/>
          </a:p>
        </p:txBody>
      </p:sp>
    </p:spTree>
    <p:extLst>
      <p:ext uri="{BB962C8B-B14F-4D97-AF65-F5344CB8AC3E}">
        <p14:creationId xmlns:p14="http://schemas.microsoft.com/office/powerpoint/2010/main" val="26993612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C696C59-4C62-F748-9189-0658811B1DC6}" type="slidenum">
              <a:rPr lang="en-US" smtClean="0"/>
              <a:t>5</a:t>
            </a:fld>
            <a:endParaRPr lang="en-US"/>
          </a:p>
        </p:txBody>
      </p:sp>
    </p:spTree>
    <p:extLst>
      <p:ext uri="{BB962C8B-B14F-4D97-AF65-F5344CB8AC3E}">
        <p14:creationId xmlns:p14="http://schemas.microsoft.com/office/powerpoint/2010/main" val="22886078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C696C59-4C62-F748-9189-0658811B1DC6}" type="slidenum">
              <a:rPr lang="en-US" smtClean="0"/>
              <a:t>6</a:t>
            </a:fld>
            <a:endParaRPr lang="en-US"/>
          </a:p>
        </p:txBody>
      </p:sp>
    </p:spTree>
    <p:extLst>
      <p:ext uri="{BB962C8B-B14F-4D97-AF65-F5344CB8AC3E}">
        <p14:creationId xmlns:p14="http://schemas.microsoft.com/office/powerpoint/2010/main" val="15397935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C696C59-4C62-F748-9189-0658811B1DC6}" type="slidenum">
              <a:rPr lang="en-US" smtClean="0"/>
              <a:t>7</a:t>
            </a:fld>
            <a:endParaRPr lang="en-US"/>
          </a:p>
        </p:txBody>
      </p:sp>
    </p:spTree>
    <p:extLst>
      <p:ext uri="{BB962C8B-B14F-4D97-AF65-F5344CB8AC3E}">
        <p14:creationId xmlns:p14="http://schemas.microsoft.com/office/powerpoint/2010/main" val="217070587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C696C59-4C62-F748-9189-0658811B1DC6}" type="slidenum">
              <a:rPr lang="en-US" smtClean="0"/>
              <a:t>8</a:t>
            </a:fld>
            <a:endParaRPr lang="en-US"/>
          </a:p>
        </p:txBody>
      </p:sp>
    </p:spTree>
    <p:extLst>
      <p:ext uri="{BB962C8B-B14F-4D97-AF65-F5344CB8AC3E}">
        <p14:creationId xmlns:p14="http://schemas.microsoft.com/office/powerpoint/2010/main" val="164134355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C696C59-4C62-F748-9189-0658811B1DC6}" type="slidenum">
              <a:rPr lang="en-US" smtClean="0"/>
              <a:t>9</a:t>
            </a:fld>
            <a:endParaRPr lang="en-US"/>
          </a:p>
        </p:txBody>
      </p:sp>
    </p:spTree>
    <p:extLst>
      <p:ext uri="{BB962C8B-B14F-4D97-AF65-F5344CB8AC3E}">
        <p14:creationId xmlns:p14="http://schemas.microsoft.com/office/powerpoint/2010/main" val="30322960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9" name="Rectangle 18"/>
          <p:cNvSpPr/>
          <p:nvPr userDrawn="1"/>
        </p:nvSpPr>
        <p:spPr>
          <a:xfrm>
            <a:off x="204260" y="5974797"/>
            <a:ext cx="2053467" cy="870294"/>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609827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6" name="Title 1"/>
          <p:cNvSpPr txBox="1">
            <a:spLocks/>
          </p:cNvSpPr>
          <p:nvPr userDrawn="1"/>
        </p:nvSpPr>
        <p:spPr>
          <a:xfrm>
            <a:off x="796576" y="4303767"/>
            <a:ext cx="6111373" cy="1143000"/>
          </a:xfrm>
          <a:prstGeom prst="rect">
            <a:avLst/>
          </a:prstGeom>
        </p:spPr>
        <p:txBody>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endParaRPr lang="en-US" dirty="0">
              <a:solidFill>
                <a:schemeClr val="bg1"/>
              </a:solidFill>
              <a:latin typeface="Impact"/>
              <a:cs typeface="Impact"/>
            </a:endParaRPr>
          </a:p>
        </p:txBody>
      </p:sp>
    </p:spTree>
    <p:extLst>
      <p:ext uri="{BB962C8B-B14F-4D97-AF65-F5344CB8AC3E}">
        <p14:creationId xmlns:p14="http://schemas.microsoft.com/office/powerpoint/2010/main" val="1650697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ext Only">
    <p:spTree>
      <p:nvGrpSpPr>
        <p:cNvPr id="1" name=""/>
        <p:cNvGrpSpPr/>
        <p:nvPr/>
      </p:nvGrpSpPr>
      <p:grpSpPr>
        <a:xfrm>
          <a:off x="0" y="0"/>
          <a:ext cx="0" cy="0"/>
          <a:chOff x="0" y="0"/>
          <a:chExt cx="0" cy="0"/>
        </a:xfrm>
      </p:grpSpPr>
    </p:spTree>
    <p:extLst>
      <p:ext uri="{BB962C8B-B14F-4D97-AF65-F5344CB8AC3E}">
        <p14:creationId xmlns:p14="http://schemas.microsoft.com/office/powerpoint/2010/main" val="36100243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ext and Picture">
    <p:spTree>
      <p:nvGrpSpPr>
        <p:cNvPr id="1" name=""/>
        <p:cNvGrpSpPr/>
        <p:nvPr/>
      </p:nvGrpSpPr>
      <p:grpSpPr>
        <a:xfrm>
          <a:off x="0" y="0"/>
          <a:ext cx="0" cy="0"/>
          <a:chOff x="0" y="0"/>
          <a:chExt cx="0" cy="0"/>
        </a:xfrm>
      </p:grpSpPr>
    </p:spTree>
    <p:extLst>
      <p:ext uri="{BB962C8B-B14F-4D97-AF65-F5344CB8AC3E}">
        <p14:creationId xmlns:p14="http://schemas.microsoft.com/office/powerpoint/2010/main" val="288779334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842853661"/>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56" r:id="rId3"/>
    <p:sldLayoutId id="2147483657" r:id="rId4"/>
  </p:sldLayoutIdLst>
  <p:hf hdr="0" ftr="0" dt="0"/>
  <p:txStyles>
    <p:titleStyle>
      <a:lvl1pPr algn="l" defTabSz="457200" rtl="0" eaLnBrk="1" latinLnBrk="0" hangingPunct="1">
        <a:spcBef>
          <a:spcPct val="0"/>
        </a:spcBef>
        <a:buNone/>
        <a:defRPr sz="4400" kern="1200" cap="all">
          <a:solidFill>
            <a:schemeClr val="tx2"/>
          </a:solidFill>
          <a:latin typeface="Impact"/>
          <a:ea typeface="+mj-ea"/>
          <a:cs typeface="Impact"/>
        </a:defRPr>
      </a:lvl1pPr>
    </p:titleStyle>
    <p:bodyStyle>
      <a:lvl1pPr marL="0" indent="0" algn="l" defTabSz="457200" rtl="0" eaLnBrk="1" latinLnBrk="0" hangingPunct="1">
        <a:spcBef>
          <a:spcPct val="20000"/>
        </a:spcBef>
        <a:buFontTx/>
        <a:buNone/>
        <a:defRPr sz="2000" kern="1200">
          <a:solidFill>
            <a:schemeClr val="tx1"/>
          </a:solidFill>
          <a:latin typeface="Arial Black"/>
          <a:ea typeface="+mn-ea"/>
          <a:cs typeface="Arial Black"/>
        </a:defRPr>
      </a:lvl1pPr>
      <a:lvl2pPr marL="571500" indent="-169863" algn="l" defTabSz="457200" rtl="0" eaLnBrk="1" latinLnBrk="0" hangingPunct="1">
        <a:spcBef>
          <a:spcPct val="20000"/>
        </a:spcBef>
        <a:buFont typeface="Arial"/>
        <a:buChar char="•"/>
        <a:defRPr sz="1800" kern="1200">
          <a:solidFill>
            <a:schemeClr val="tx1"/>
          </a:solidFill>
          <a:latin typeface="Arial"/>
          <a:ea typeface="+mn-ea"/>
          <a:cs typeface="Arial"/>
        </a:defRPr>
      </a:lvl2pPr>
      <a:lvl3pPr marL="917575" indent="-173038" algn="l" defTabSz="457200" rtl="0" eaLnBrk="1" latinLnBrk="0" hangingPunct="1">
        <a:spcBef>
          <a:spcPct val="20000"/>
        </a:spcBef>
        <a:buFont typeface="Lucida Grande"/>
        <a:buChar char="–"/>
        <a:defRPr sz="1600" kern="1200">
          <a:solidFill>
            <a:schemeClr val="tx1"/>
          </a:solidFill>
          <a:latin typeface="Arial"/>
          <a:ea typeface="+mn-ea"/>
          <a:cs typeface="Arial"/>
        </a:defRPr>
      </a:lvl3pPr>
      <a:lvl4pPr marL="1370013" indent="-171450" algn="l" defTabSz="457200" rtl="0" eaLnBrk="1" latinLnBrk="0" hangingPunct="1">
        <a:spcBef>
          <a:spcPct val="20000"/>
        </a:spcBef>
        <a:buFont typeface="Arial"/>
        <a:buChar char="•"/>
        <a:defRPr sz="1600" kern="1200">
          <a:solidFill>
            <a:schemeClr val="tx1"/>
          </a:solidFill>
          <a:latin typeface="Arial"/>
          <a:ea typeface="+mn-ea"/>
          <a:cs typeface="Arial"/>
        </a:defRPr>
      </a:lvl4pPr>
      <a:lvl5pPr marL="1712913" indent="-168275" algn="l" defTabSz="457200" rtl="0" eaLnBrk="1" latinLnBrk="0" hangingPunct="1">
        <a:spcBef>
          <a:spcPct val="20000"/>
        </a:spcBef>
        <a:buFont typeface="Arial"/>
        <a:buChar char="»"/>
        <a:defRPr sz="16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file://localhost/Users/mozart/Dropbox/*ACTIVE%20PROJECTS/NHERI%20NCO%20PRESENTATION%20%5BJulio%5D/NCO%20Vision%20Figure%20for%20Header%20%5B04Mar2015a%5D-01.png" TargetMode="Externa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4.xml"/><Relationship Id="rId6" Type="http://schemas.openxmlformats.org/officeDocument/2006/relationships/image" Target="file://localhost/Users/mozart/Dropbox/*ACTIVE%20PROJECTS/NHERI%20NCO%20PRESENTATION%20%5BJulio%5D/NCO%20Vision%20Figure%20for%20Header%20%5B04Mar2015a%5D-01.png" TargetMode="External"/><Relationship Id="rId5" Type="http://schemas.openxmlformats.org/officeDocument/2006/relationships/image" Target="../media/image1.png"/><Relationship Id="rId4" Type="http://schemas.openxmlformats.org/officeDocument/2006/relationships/image" Target="file://localhost/Users/mozart/Dropbox/*ACTIVE%20PROJECTS/NHERI%20NCO%20PRESENTATION%20%5BJulio%5D/IMAGES%20FOR%20PRESENTATION/People%20Icon-01.png"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file://localhost/Users/mozart/Dropbox/*ACTIVE%20PROJECTS/NHERI%20NCO%20PRESENTATION%20%5BJulio%5D/NCO%20Vision%20Figure%20for%20Header%20%5B04Mar2015a%5D-01.png" TargetMode="External"/><Relationship Id="rId2" Type="http://schemas.openxmlformats.org/officeDocument/2006/relationships/notesSlide" Target="../notesSlides/notesSlide11.xml"/><Relationship Id="rId1" Type="http://schemas.openxmlformats.org/officeDocument/2006/relationships/slideLayout" Target="../slideLayouts/slideLayout4.xml"/><Relationship Id="rId6" Type="http://schemas.openxmlformats.org/officeDocument/2006/relationships/image" Target="../media/image1.png"/><Relationship Id="rId5" Type="http://schemas.openxmlformats.org/officeDocument/2006/relationships/hyperlink" Target="mailto:Karina.Vielma@utsa.edu" TargetMode="External"/><Relationship Id="rId4" Type="http://schemas.openxmlformats.org/officeDocument/2006/relationships/image" Target="file://localhost/Users/mozart/Dropbox/*ACTIVE%20PROJECTS/NHERI%20NCO%20PRESENTATION%20%5BJulio%5D/IMAGES%20FOR%20PRESENTATION/People%20Icon-01.png"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4.xml"/><Relationship Id="rId6" Type="http://schemas.openxmlformats.org/officeDocument/2006/relationships/image" Target="file://localhost/Users/mozart/Dropbox/*ACTIVE%20PROJECTS/NHERI%20NCO%20PRESENTATION%20%5BJulio%5D/NCO%20Vision%20Figure%20for%20Header%20%5B04Mar2015a%5D-01.png" TargetMode="External"/><Relationship Id="rId5" Type="http://schemas.openxmlformats.org/officeDocument/2006/relationships/image" Target="../media/image1.png"/><Relationship Id="rId4" Type="http://schemas.openxmlformats.org/officeDocument/2006/relationships/image" Target="file://localhost/Users/mozart/Dropbox/*ACTIVE%20PROJECTS/NHERI%20NCO%20PRESENTATION%20%5BJulio%5D/IMAGES%20FOR%20PRESENTATION/People%20Icon-01.png"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hyperlink" Target="mailto:Karina.Vielma@utsa.edu" TargetMode="External"/><Relationship Id="rId2" Type="http://schemas.openxmlformats.org/officeDocument/2006/relationships/notesSlide" Target="../notesSlides/notesSlide13.xml"/><Relationship Id="rId1" Type="http://schemas.openxmlformats.org/officeDocument/2006/relationships/slideLayout" Target="../slideLayouts/slideLayout3.xml"/><Relationship Id="rId6" Type="http://schemas.openxmlformats.org/officeDocument/2006/relationships/image" Target="file://localhost/Users/mozart/Dropbox/*ACTIVE%20PROJECTS/NHERI%20NCO%20PRESENTATION%20%5BJulio%5D/NCO%20Vision%20Figure%20for%20Header%20%5B04Mar2015a%5D-01.png" TargetMode="External"/><Relationship Id="rId5" Type="http://schemas.openxmlformats.org/officeDocument/2006/relationships/image" Target="../media/image1.png"/><Relationship Id="rId4" Type="http://schemas.openxmlformats.org/officeDocument/2006/relationships/image" Target="file://localhost/Users/mozart/Dropbox/*ACTIVE%20PROJECTS/NHERI%20NCO%20PRESENTATION%20%5BJulio%5D/IMAGES%20FOR%20PRESENTATION/People%20Icon-01.png"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3.xml"/><Relationship Id="rId6" Type="http://schemas.openxmlformats.org/officeDocument/2006/relationships/image" Target="file://localhost/Users/mozart/Dropbox/*ACTIVE%20PROJECTS/NHERI%20NCO%20PRESENTATION%20%5BJulio%5D/NCO%20Vision%20Figure%20for%20Header%20%5B04Mar2015a%5D-01.png" TargetMode="External"/><Relationship Id="rId5" Type="http://schemas.openxmlformats.org/officeDocument/2006/relationships/image" Target="../media/image1.png"/><Relationship Id="rId4" Type="http://schemas.openxmlformats.org/officeDocument/2006/relationships/image" Target="file://localhost/Users/mozart/Dropbox/*ACTIVE%20PROJECTS/NHERI%20NCO%20PRESENTATION%20%5BJulio%5D/IMAGES%20FOR%20PRESENTATION/People%20Icon-01.png"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4.xml"/><Relationship Id="rId6" Type="http://schemas.openxmlformats.org/officeDocument/2006/relationships/image" Target="file://localhost/Users/mozart/Dropbox/*ACTIVE%20PROJECTS/NHERI%20NCO%20PRESENTATION%20%5BJulio%5D/NCO%20Vision%20Figure%20for%20Header%20%5B04Mar2015a%5D-01.png" TargetMode="External"/><Relationship Id="rId5" Type="http://schemas.openxmlformats.org/officeDocument/2006/relationships/image" Target="../media/image1.png"/><Relationship Id="rId4" Type="http://schemas.openxmlformats.org/officeDocument/2006/relationships/image" Target="file://localhost/Users/mozart/Dropbox/*ACTIVE%20PROJECTS/NHERI%20NCO%20PRESENTATION%20%5BJulio%5D/IMAGES%20FOR%20PRESENTATION/People%20Icon-01.png"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4.xml"/><Relationship Id="rId6" Type="http://schemas.openxmlformats.org/officeDocument/2006/relationships/image" Target="file://localhost/Users/mozart/Dropbox/*ACTIVE%20PROJECTS/NHERI%20NCO%20PRESENTATION%20%5BJulio%5D/NCO%20Vision%20Figure%20for%20Header%20%5B04Mar2015a%5D-01.png" TargetMode="External"/><Relationship Id="rId5" Type="http://schemas.openxmlformats.org/officeDocument/2006/relationships/image" Target="../media/image1.png"/><Relationship Id="rId4" Type="http://schemas.openxmlformats.org/officeDocument/2006/relationships/image" Target="file://localhost/Users/mozart/Dropbox/*ACTIVE%20PROJECTS/NHERI%20NCO%20PRESENTATION%20%5BJulio%5D/IMAGES%20FOR%20PRESENTATION/People%20Icon-01.png"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4.xml"/><Relationship Id="rId6" Type="http://schemas.openxmlformats.org/officeDocument/2006/relationships/image" Target="file://localhost/Users/mozart/Dropbox/*ACTIVE%20PROJECTS/NHERI%20NCO%20PRESENTATION%20%5BJulio%5D/NCO%20Vision%20Figure%20for%20Header%20%5B04Mar2015a%5D-01.png" TargetMode="External"/><Relationship Id="rId5" Type="http://schemas.openxmlformats.org/officeDocument/2006/relationships/image" Target="../media/image1.png"/><Relationship Id="rId4" Type="http://schemas.openxmlformats.org/officeDocument/2006/relationships/image" Target="file://localhost/Users/mozart/Dropbox/*ACTIVE%20PROJECTS/NHERI%20NCO%20PRESENTATION%20%5BJulio%5D/IMAGES%20FOR%20PRESENTATION/People%20Icon-01.png"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4.xml"/><Relationship Id="rId6" Type="http://schemas.openxmlformats.org/officeDocument/2006/relationships/image" Target="file://localhost/Users/mozart/Dropbox/*ACTIVE%20PROJECTS/NHERI%20NCO%20PRESENTATION%20%5BJulio%5D/NCO%20Vision%20Figure%20for%20Header%20%5B04Mar2015a%5D-01.png" TargetMode="External"/><Relationship Id="rId5" Type="http://schemas.openxmlformats.org/officeDocument/2006/relationships/image" Target="../media/image1.png"/><Relationship Id="rId4" Type="http://schemas.openxmlformats.org/officeDocument/2006/relationships/image" Target="file://localhost/Users/mozart/Dropbox/*ACTIVE%20PROJECTS/NHERI%20NCO%20PRESENTATION%20%5BJulio%5D/IMAGES%20FOR%20PRESENTATION/People%20Icon-01.png"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file://localhost/Users/mozart/Dropbox/*ACTIVE%20PROJECTS/NHERI%20NCO%20PRESENTATION%20%5BJulio%5D/NCO%20Vision%20Figure%20for%20Header%20%5B04Mar2015a%5D-01.png" TargetMode="External"/><Relationship Id="rId2" Type="http://schemas.openxmlformats.org/officeDocument/2006/relationships/notesSlide" Target="../notesSlides/notesSlide7.xml"/><Relationship Id="rId1" Type="http://schemas.openxmlformats.org/officeDocument/2006/relationships/slideLayout" Target="../slideLayouts/slideLayout4.xml"/><Relationship Id="rId6" Type="http://schemas.openxmlformats.org/officeDocument/2006/relationships/image" Target="../media/image1.png"/><Relationship Id="rId5" Type="http://schemas.openxmlformats.org/officeDocument/2006/relationships/hyperlink" Target="mailto:karina.vielma@utsa.edu" TargetMode="External"/><Relationship Id="rId4" Type="http://schemas.openxmlformats.org/officeDocument/2006/relationships/image" Target="file://localhost/Users/mozart/Dropbox/*ACTIVE%20PROJECTS/NHERI%20NCO%20PRESENTATION%20%5BJulio%5D/IMAGES%20FOR%20PRESENTATION/People%20Icon-01.png"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4.xml"/><Relationship Id="rId6" Type="http://schemas.openxmlformats.org/officeDocument/2006/relationships/image" Target="file://localhost/Users/mozart/Dropbox/*ACTIVE%20PROJECTS/NHERI%20NCO%20PRESENTATION%20%5BJulio%5D/NCO%20Vision%20Figure%20for%20Header%20%5B04Mar2015a%5D-01.png" TargetMode="External"/><Relationship Id="rId5" Type="http://schemas.openxmlformats.org/officeDocument/2006/relationships/image" Target="../media/image1.png"/><Relationship Id="rId4" Type="http://schemas.openxmlformats.org/officeDocument/2006/relationships/image" Target="file://localhost/Users/mozart/Dropbox/*ACTIVE%20PROJECTS/NHERI%20NCO%20PRESENTATION%20%5BJulio%5D/IMAGES%20FOR%20PRESENTATION/People%20Icon-01.png"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4.xml"/><Relationship Id="rId6" Type="http://schemas.openxmlformats.org/officeDocument/2006/relationships/image" Target="file://localhost/Users/mozart/Dropbox/*ACTIVE%20PROJECTS/NHERI%20NCO%20PRESENTATION%20%5BJulio%5D/NCO%20Vision%20Figure%20for%20Header%20%5B04Mar2015a%5D-01.png" TargetMode="External"/><Relationship Id="rId5" Type="http://schemas.openxmlformats.org/officeDocument/2006/relationships/image" Target="../media/image1.png"/><Relationship Id="rId4" Type="http://schemas.openxmlformats.org/officeDocument/2006/relationships/image" Target="file://localhost/Users/mozart/Dropbox/*ACTIVE%20PROJECTS/NHERI%20NCO%20PRESENTATION%20%5BJulio%5D/IMAGES%20FOR%20PRESENTATION/People%20Icon-01.png"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1"/>
            <a:ext cx="9144000" cy="6858001"/>
          </a:xfrm>
          <a:prstGeom prst="rect">
            <a:avLst/>
          </a:prstGeom>
          <a:gradFill flip="none" rotWithShape="1">
            <a:gsLst>
              <a:gs pos="100000">
                <a:srgbClr val="BFCF72">
                  <a:alpha val="93000"/>
                </a:srgbClr>
              </a:gs>
              <a:gs pos="0">
                <a:schemeClr val="accent4">
                  <a:lumMod val="40000"/>
                  <a:lumOff val="60000"/>
                </a:schemeClr>
              </a:gs>
            </a:gsLst>
            <a:lin ang="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n>
                <a:noFill/>
              </a:ln>
            </a:endParaRPr>
          </a:p>
        </p:txBody>
      </p:sp>
      <p:sp>
        <p:nvSpPr>
          <p:cNvPr id="10" name="Rectangle 9"/>
          <p:cNvSpPr/>
          <p:nvPr/>
        </p:nvSpPr>
        <p:spPr>
          <a:xfrm>
            <a:off x="-139700" y="1520179"/>
            <a:ext cx="9448799" cy="1527822"/>
          </a:xfrm>
          <a:prstGeom prst="rect">
            <a:avLst/>
          </a:prstGeom>
          <a:solidFill>
            <a:schemeClr val="accent6"/>
          </a:solidFill>
          <a:ln>
            <a:noFill/>
          </a:ln>
          <a:effectLst>
            <a:outerShdw blurRad="101600" dist="76200" dir="2700000" algn="tl" rotWithShape="0">
              <a:srgbClr val="000000">
                <a:alpha val="38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n>
                <a:noFill/>
              </a:ln>
            </a:endParaRPr>
          </a:p>
        </p:txBody>
      </p:sp>
      <p:sp>
        <p:nvSpPr>
          <p:cNvPr id="11" name="Title 14"/>
          <p:cNvSpPr txBox="1">
            <a:spLocks/>
          </p:cNvSpPr>
          <p:nvPr/>
        </p:nvSpPr>
        <p:spPr>
          <a:xfrm>
            <a:off x="638173" y="1635396"/>
            <a:ext cx="7857002" cy="1655878"/>
          </a:xfrm>
          <a:prstGeom prst="rect">
            <a:avLst/>
          </a:prstGeom>
        </p:spPr>
        <p:txBody>
          <a:bodyPr anchor="t">
            <a:noAutofit/>
          </a:bodyPr>
          <a:lstStyle>
            <a:lvl1pPr algn="l" defTabSz="457200" rtl="0" eaLnBrk="1" latinLnBrk="0" hangingPunct="1">
              <a:lnSpc>
                <a:spcPct val="80000"/>
              </a:lnSpc>
              <a:spcBef>
                <a:spcPct val="0"/>
              </a:spcBef>
              <a:buNone/>
              <a:defRPr sz="7000" kern="1200" cap="all" baseline="0">
                <a:solidFill>
                  <a:schemeClr val="bg1"/>
                </a:solidFill>
                <a:effectLst>
                  <a:outerShdw blurRad="50800" dist="38100" dir="2700000" algn="tl" rotWithShape="0">
                    <a:prstClr val="black">
                      <a:alpha val="40000"/>
                    </a:prstClr>
                  </a:outerShdw>
                </a:effectLst>
                <a:latin typeface="Impact"/>
                <a:ea typeface="+mj-ea"/>
                <a:cs typeface="Impact"/>
              </a:defRPr>
            </a:lvl1pPr>
          </a:lstStyle>
          <a:p>
            <a:pPr>
              <a:lnSpc>
                <a:spcPct val="90000"/>
              </a:lnSpc>
            </a:pPr>
            <a:r>
              <a:rPr lang="en-US" sz="3200" cap="none" spc="100" dirty="0" smtClean="0">
                <a:effectLst>
                  <a:outerShdw blurRad="88900" dist="50800" dir="2700000" algn="tl" rotWithShape="0">
                    <a:prstClr val="black">
                      <a:alpha val="50000"/>
                    </a:prstClr>
                  </a:outerShdw>
                </a:effectLst>
              </a:rPr>
              <a:t>2017 REU – Research Opportunities for Undergraduates</a:t>
            </a:r>
            <a:endParaRPr lang="en-US" sz="6000" cap="none" spc="100" dirty="0" smtClean="0">
              <a:effectLst>
                <a:outerShdw blurRad="88900" dist="50800" dir="2700000" algn="tl" rotWithShape="0">
                  <a:prstClr val="black">
                    <a:alpha val="50000"/>
                  </a:prstClr>
                </a:outerShdw>
              </a:effectLst>
            </a:endParaRPr>
          </a:p>
        </p:txBody>
      </p:sp>
      <p:pic>
        <p:nvPicPr>
          <p:cNvPr id="15" name="NCO Vision Figure for Header [04Mar2015a]-01.png" descr="/Users/mozart/Dropbox/*ACTIVE PROJECTS/NHERI NCO PRESENTATION [Julio]/NCO Vision Figure for Header [04Mar2015a]-01.png"/>
          <p:cNvPicPr>
            <a:picLocks noChangeAspect="1"/>
          </p:cNvPicPr>
          <p:nvPr/>
        </p:nvPicPr>
        <p:blipFill>
          <a:blip r:embed="rId3" r:link="rId4">
            <a:alphaModFix amt="78000"/>
            <a:extLst>
              <a:ext uri="{28A0092B-C50C-407E-A947-70E740481C1C}">
                <a14:useLocalDpi xmlns:a14="http://schemas.microsoft.com/office/drawing/2010/main" val="0"/>
              </a:ext>
            </a:extLst>
          </a:blip>
          <a:stretch>
            <a:fillRect/>
          </a:stretch>
        </p:blipFill>
        <p:spPr>
          <a:xfrm>
            <a:off x="4408426" y="2476500"/>
            <a:ext cx="5561073" cy="5569270"/>
          </a:xfrm>
          <a:prstGeom prst="rect">
            <a:avLst/>
          </a:prstGeom>
        </p:spPr>
      </p:pic>
      <p:sp>
        <p:nvSpPr>
          <p:cNvPr id="17" name="Title 1"/>
          <p:cNvSpPr txBox="1">
            <a:spLocks/>
          </p:cNvSpPr>
          <p:nvPr/>
        </p:nvSpPr>
        <p:spPr>
          <a:xfrm>
            <a:off x="638173" y="266700"/>
            <a:ext cx="8848727" cy="1089025"/>
          </a:xfrm>
          <a:prstGeom prst="rect">
            <a:avLst/>
          </a:prstGeom>
        </p:spPr>
        <p:txBody>
          <a:bodyPr anchor="t">
            <a:noAutofit/>
          </a:bodyPr>
          <a:lstStyle>
            <a:lvl1pPr algn="l" defTabSz="457200" rtl="0" eaLnBrk="1" latinLnBrk="0" hangingPunct="1">
              <a:spcBef>
                <a:spcPct val="0"/>
              </a:spcBef>
              <a:buNone/>
              <a:defRPr sz="4400" kern="1200" cap="all">
                <a:solidFill>
                  <a:schemeClr val="tx2"/>
                </a:solidFill>
                <a:latin typeface="Impact"/>
                <a:ea typeface="+mj-ea"/>
                <a:cs typeface="Impact"/>
              </a:defRPr>
            </a:lvl1pPr>
          </a:lstStyle>
          <a:p>
            <a:pPr>
              <a:lnSpc>
                <a:spcPct val="90000"/>
              </a:lnSpc>
            </a:pPr>
            <a:r>
              <a:rPr lang="en-US" sz="3600" cap="none" spc="100" dirty="0" smtClean="0">
                <a:solidFill>
                  <a:srgbClr val="2E4F7E"/>
                </a:solidFill>
                <a:ea typeface="Adobe Gothic Std B" pitchFamily="34" charset="-128"/>
              </a:rPr>
              <a:t>Natural Hazards Engineering Research</a:t>
            </a:r>
          </a:p>
          <a:p>
            <a:pPr>
              <a:lnSpc>
                <a:spcPct val="90000"/>
              </a:lnSpc>
            </a:pPr>
            <a:r>
              <a:rPr lang="en-US" sz="3600" cap="none" spc="100" dirty="0" smtClean="0">
                <a:solidFill>
                  <a:srgbClr val="2E4F7E"/>
                </a:solidFill>
                <a:ea typeface="Adobe Gothic Std B" pitchFamily="34" charset="-128"/>
              </a:rPr>
              <a:t>Infrastructure  </a:t>
            </a:r>
            <a:r>
              <a:rPr lang="en-US" sz="3000" cap="none" spc="100" dirty="0" smtClean="0">
                <a:solidFill>
                  <a:srgbClr val="2E4F7E"/>
                </a:solidFill>
                <a:latin typeface="Arial Narrow"/>
                <a:ea typeface="Adobe Gothic Std B" pitchFamily="34" charset="-128"/>
                <a:cs typeface="Arial Narrow"/>
              </a:rPr>
              <a:t>(NHERI)</a:t>
            </a:r>
            <a:endParaRPr lang="en-US" sz="3000" cap="none" spc="100" dirty="0">
              <a:solidFill>
                <a:srgbClr val="2E4F7E"/>
              </a:solidFill>
              <a:latin typeface="Arial Narrow"/>
              <a:ea typeface="Adobe Gothic Std B" pitchFamily="34" charset="-128"/>
              <a:cs typeface="Arial Narrow"/>
            </a:endParaRPr>
          </a:p>
        </p:txBody>
      </p:sp>
      <p:sp>
        <p:nvSpPr>
          <p:cNvPr id="19" name="Subtitle 2"/>
          <p:cNvSpPr txBox="1">
            <a:spLocks/>
          </p:cNvSpPr>
          <p:nvPr/>
        </p:nvSpPr>
        <p:spPr>
          <a:xfrm>
            <a:off x="638174" y="3839830"/>
            <a:ext cx="3605154" cy="1784493"/>
          </a:xfrm>
          <a:prstGeom prst="rect">
            <a:avLst/>
          </a:prstGeom>
        </p:spPr>
        <p:txBody>
          <a:bodyPr vert="horz" wrap="none" lIns="91440" tIns="0" rIns="0" bIns="0" rtlCol="0" anchor="t">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lnSpc>
                <a:spcPct val="90000"/>
              </a:lnSpc>
              <a:spcBef>
                <a:spcPts val="0"/>
              </a:spcBef>
            </a:pPr>
            <a:r>
              <a:rPr lang="en-US" sz="2800" dirty="0" smtClean="0">
                <a:solidFill>
                  <a:srgbClr val="2E4F7E"/>
                </a:solidFill>
              </a:rPr>
              <a:t>Peer Review</a:t>
            </a:r>
            <a:endParaRPr lang="en-US" sz="2800" dirty="0" smtClean="0">
              <a:solidFill>
                <a:srgbClr val="2E4F7E"/>
              </a:solidFill>
            </a:endParaRPr>
          </a:p>
          <a:p>
            <a:pPr algn="l">
              <a:lnSpc>
                <a:spcPct val="90000"/>
              </a:lnSpc>
              <a:spcBef>
                <a:spcPts val="0"/>
              </a:spcBef>
            </a:pPr>
            <a:endParaRPr lang="en-US" sz="2800" b="1" i="1" spc="40" dirty="0">
              <a:solidFill>
                <a:srgbClr val="2E4F7E"/>
              </a:solidFill>
              <a:latin typeface="Arial Narrow"/>
              <a:cs typeface="Arial Narrow"/>
            </a:endParaRPr>
          </a:p>
        </p:txBody>
      </p:sp>
      <p:sp>
        <p:nvSpPr>
          <p:cNvPr id="21" name="Subtitle 2"/>
          <p:cNvSpPr txBox="1">
            <a:spLocks/>
          </p:cNvSpPr>
          <p:nvPr/>
        </p:nvSpPr>
        <p:spPr>
          <a:xfrm>
            <a:off x="652363" y="5253551"/>
            <a:ext cx="8001000" cy="741545"/>
          </a:xfrm>
          <a:prstGeom prst="rect">
            <a:avLst/>
          </a:prstGeom>
        </p:spPr>
        <p:txBody>
          <a:bodyPr vert="horz" lIns="91440" tIns="0" rIns="91440" bIns="0" rtlCol="0" anchor="t">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spcBef>
                <a:spcPts val="0"/>
              </a:spcBef>
            </a:pPr>
            <a:r>
              <a:rPr lang="en-US" sz="2800" dirty="0" smtClean="0">
                <a:solidFill>
                  <a:schemeClr val="accent6"/>
                </a:solidFill>
                <a:latin typeface="Arial Narrow"/>
                <a:cs typeface="Arial Narrow"/>
              </a:rPr>
              <a:t>Summer 2017</a:t>
            </a:r>
            <a:endParaRPr lang="en-US" sz="2800" dirty="0">
              <a:solidFill>
                <a:schemeClr val="accent6"/>
              </a:solidFill>
              <a:latin typeface="Arial Narrow"/>
              <a:cs typeface="Arial Narrow"/>
            </a:endParaRPr>
          </a:p>
        </p:txBody>
      </p:sp>
      <p:sp>
        <p:nvSpPr>
          <p:cNvPr id="28" name="Rectangle 27"/>
          <p:cNvSpPr/>
          <p:nvPr/>
        </p:nvSpPr>
        <p:spPr>
          <a:xfrm>
            <a:off x="342900" y="231774"/>
            <a:ext cx="155574" cy="6321425"/>
          </a:xfrm>
          <a:prstGeom prst="rect">
            <a:avLst/>
          </a:prstGeom>
          <a:solidFill>
            <a:schemeClr val="accent2"/>
          </a:solidFill>
          <a:ln>
            <a:noFill/>
          </a:ln>
          <a:effectLst>
            <a:outerShdw blurRad="76200" dist="50800" dir="2700000" algn="tl" rotWithShape="0">
              <a:srgbClr val="000000">
                <a:alpha val="2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n>
                <a:noFill/>
              </a:ln>
            </a:endParaRPr>
          </a:p>
        </p:txBody>
      </p:sp>
      <p:cxnSp>
        <p:nvCxnSpPr>
          <p:cNvPr id="3" name="Straight Connector 2"/>
          <p:cNvCxnSpPr/>
          <p:nvPr/>
        </p:nvCxnSpPr>
        <p:spPr>
          <a:xfrm>
            <a:off x="736600" y="4637612"/>
            <a:ext cx="3581400" cy="0"/>
          </a:xfrm>
          <a:prstGeom prst="line">
            <a:avLst/>
          </a:prstGeom>
          <a:ln w="63500" cmpd="sng">
            <a:solidFill>
              <a:schemeClr val="accent6"/>
            </a:solidFill>
          </a:ln>
          <a:effectLst>
            <a:outerShdw blurRad="40000" dist="20000" dir="5400000" rotWithShape="0">
              <a:srgbClr val="000000">
                <a:alpha val="18000"/>
              </a:srgbClr>
            </a:outerShdw>
          </a:effectLst>
        </p:spPr>
        <p:style>
          <a:lnRef idx="2">
            <a:schemeClr val="accent1"/>
          </a:lnRef>
          <a:fillRef idx="0">
            <a:schemeClr val="accent1"/>
          </a:fillRef>
          <a:effectRef idx="1">
            <a:schemeClr val="accent1"/>
          </a:effectRef>
          <a:fontRef idx="minor">
            <a:schemeClr val="tx1"/>
          </a:fontRef>
        </p:style>
      </p:cxnSp>
      <p:sp>
        <p:nvSpPr>
          <p:cNvPr id="4" name="TextBox 3"/>
          <p:cNvSpPr txBox="1"/>
          <p:nvPr/>
        </p:nvSpPr>
        <p:spPr>
          <a:xfrm>
            <a:off x="-628650" y="1873250"/>
            <a:ext cx="184666"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193852768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rot="16200000">
            <a:off x="3956050" y="-4083051"/>
            <a:ext cx="1231899" cy="9398000"/>
          </a:xfrm>
          <a:prstGeom prst="rect">
            <a:avLst/>
          </a:prstGeom>
          <a:gradFill flip="none" rotWithShape="1">
            <a:gsLst>
              <a:gs pos="100000">
                <a:srgbClr val="BFCF72"/>
              </a:gs>
              <a:gs pos="0">
                <a:schemeClr val="accent4">
                  <a:lumMod val="40000"/>
                  <a:lumOff val="60000"/>
                </a:schemeClr>
              </a:gs>
            </a:gsLst>
            <a:lin ang="10800000" scaled="0"/>
            <a:tileRect/>
          </a:gradFill>
          <a:ln>
            <a:noFill/>
          </a:ln>
          <a:effectLst>
            <a:outerShdw blurRad="76200" dist="63500" dir="2700000" algn="tl"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n>
                <a:noFill/>
              </a:ln>
            </a:endParaRPr>
          </a:p>
        </p:txBody>
      </p:sp>
      <p:sp>
        <p:nvSpPr>
          <p:cNvPr id="19" name="Title 10"/>
          <p:cNvSpPr txBox="1">
            <a:spLocks/>
          </p:cNvSpPr>
          <p:nvPr/>
        </p:nvSpPr>
        <p:spPr>
          <a:xfrm>
            <a:off x="713858" y="250454"/>
            <a:ext cx="8235950" cy="748782"/>
          </a:xfrm>
          <a:prstGeom prst="rect">
            <a:avLst/>
          </a:prstGeom>
        </p:spPr>
        <p:txBody>
          <a:bodyPr lIns="0" rIns="0">
            <a:noAutofit/>
          </a:bodyPr>
          <a:lstStyle>
            <a:lvl1pPr algn="l" defTabSz="457200" rtl="0" eaLnBrk="1" latinLnBrk="0" hangingPunct="1">
              <a:spcBef>
                <a:spcPct val="0"/>
              </a:spcBef>
              <a:buNone/>
              <a:defRPr sz="4400" kern="1200" cap="all">
                <a:solidFill>
                  <a:schemeClr val="tx2"/>
                </a:solidFill>
                <a:latin typeface="Impact"/>
                <a:ea typeface="+mj-ea"/>
                <a:cs typeface="Impact"/>
              </a:defRPr>
            </a:lvl1pPr>
          </a:lstStyle>
          <a:p>
            <a:r>
              <a:rPr lang="en-US" sz="3600" cap="none" spc="100" dirty="0" smtClean="0">
                <a:solidFill>
                  <a:srgbClr val="2E4F7E"/>
                </a:solidFill>
              </a:rPr>
              <a:t>Peer Review</a:t>
            </a:r>
            <a:endParaRPr lang="en-US" sz="3600" cap="none" spc="100" dirty="0">
              <a:solidFill>
                <a:srgbClr val="2E4F7E"/>
              </a:solidFill>
            </a:endParaRPr>
          </a:p>
        </p:txBody>
      </p:sp>
      <p:pic>
        <p:nvPicPr>
          <p:cNvPr id="20" name="People Icon-01.png" descr="/Users/mozart/Dropbox/*ACTIVE PROJECTS/NHERI NCO PRESENTATION [Julio]/IMAGES FOR PRESENTATION/People Icon-01.png"/>
          <p:cNvPicPr>
            <a:picLocks noChangeAspect="1"/>
          </p:cNvPicPr>
          <p:nvPr/>
        </p:nvPicPr>
        <p:blipFill>
          <a:blip r:embed="rId3" r:link="rId4">
            <a:extLst>
              <a:ext uri="{28A0092B-C50C-407E-A947-70E740481C1C}">
                <a14:useLocalDpi xmlns:a14="http://schemas.microsoft.com/office/drawing/2010/main" val="0"/>
              </a:ext>
            </a:extLst>
          </a:blip>
          <a:stretch>
            <a:fillRect/>
          </a:stretch>
        </p:blipFill>
        <p:spPr>
          <a:xfrm>
            <a:off x="8436112" y="798715"/>
            <a:ext cx="921005" cy="921005"/>
          </a:xfrm>
          <a:prstGeom prst="rect">
            <a:avLst/>
          </a:prstGeom>
        </p:spPr>
      </p:pic>
      <p:sp>
        <p:nvSpPr>
          <p:cNvPr id="13" name="Rectangle 12"/>
          <p:cNvSpPr/>
          <p:nvPr/>
        </p:nvSpPr>
        <p:spPr>
          <a:xfrm>
            <a:off x="342900" y="231774"/>
            <a:ext cx="127000" cy="6321425"/>
          </a:xfrm>
          <a:prstGeom prst="rect">
            <a:avLst/>
          </a:prstGeom>
          <a:solidFill>
            <a:schemeClr val="accent2"/>
          </a:solidFill>
          <a:ln>
            <a:noFill/>
          </a:ln>
          <a:effectLst>
            <a:outerShdw blurRad="76200" dist="50800" dir="2700000" algn="tl" rotWithShape="0">
              <a:srgbClr val="000000">
                <a:alpha val="2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n>
                <a:noFill/>
              </a:ln>
            </a:endParaRPr>
          </a:p>
        </p:txBody>
      </p:sp>
      <p:sp>
        <p:nvSpPr>
          <p:cNvPr id="28" name="Content Placeholder 27"/>
          <p:cNvSpPr>
            <a:spLocks noGrp="1"/>
          </p:cNvSpPr>
          <p:nvPr>
            <p:ph sz="half" idx="4294967295"/>
          </p:nvPr>
        </p:nvSpPr>
        <p:spPr>
          <a:xfrm>
            <a:off x="713858" y="1264665"/>
            <a:ext cx="8059414" cy="3725338"/>
          </a:xfrm>
          <a:prstGeom prst="rect">
            <a:avLst/>
          </a:prstGeom>
        </p:spPr>
        <p:txBody>
          <a:bodyPr lIns="0" tIns="0" rIns="0" bIns="0">
            <a:noAutofit/>
          </a:bodyPr>
          <a:lstStyle/>
          <a:p>
            <a:pPr marL="457200" indent="-457200">
              <a:spcBef>
                <a:spcPts val="0"/>
              </a:spcBef>
              <a:spcAft>
                <a:spcPts val="2000"/>
              </a:spcAft>
              <a:buFont typeface="Arial" panose="020B0604020202020204" pitchFamily="34" charset="0"/>
              <a:buChar char="•"/>
              <a:tabLst>
                <a:tab pos="341313" algn="l"/>
              </a:tabLst>
            </a:pPr>
            <a:r>
              <a:rPr lang="en-US" sz="3200" dirty="0" smtClean="0">
                <a:solidFill>
                  <a:srgbClr val="2E4F7E"/>
                </a:solidFill>
                <a:latin typeface="Arial Narrow"/>
                <a:cs typeface="Arial Narrow"/>
              </a:rPr>
              <a:t>References guide the reader to the sources you used to frame your study.</a:t>
            </a:r>
          </a:p>
          <a:p>
            <a:pPr marL="1028700" lvl="1" indent="-457200">
              <a:spcBef>
                <a:spcPts val="0"/>
              </a:spcBef>
              <a:spcAft>
                <a:spcPts val="2000"/>
              </a:spcAft>
              <a:buFont typeface="Arial" panose="020B0604020202020204" pitchFamily="34" charset="0"/>
              <a:buChar char="•"/>
              <a:tabLst>
                <a:tab pos="341313" algn="l"/>
              </a:tabLst>
            </a:pPr>
            <a:r>
              <a:rPr lang="en-US" sz="2400" b="1" dirty="0" smtClean="0">
                <a:solidFill>
                  <a:srgbClr val="2E4F7E"/>
                </a:solidFill>
                <a:latin typeface="Arial Narrow"/>
                <a:cs typeface="Arial Narrow"/>
              </a:rPr>
              <a:t>References</a:t>
            </a:r>
            <a:r>
              <a:rPr lang="en-US" sz="2400" dirty="0" smtClean="0">
                <a:solidFill>
                  <a:srgbClr val="2E4F7E"/>
                </a:solidFill>
                <a:latin typeface="Arial Narrow"/>
                <a:cs typeface="Arial Narrow"/>
              </a:rPr>
              <a:t> – Are the references in alphabetical order by author? What citation format is being used? Is the formatting consistent throughout the references pages? What adjustments/edits can be made to improve the references section?</a:t>
            </a:r>
          </a:p>
          <a:p>
            <a:pPr marL="457200" indent="-457200">
              <a:spcBef>
                <a:spcPts val="0"/>
              </a:spcBef>
              <a:spcAft>
                <a:spcPts val="2000"/>
              </a:spcAft>
              <a:buFont typeface="Arial" panose="020B0604020202020204" pitchFamily="34" charset="0"/>
              <a:buChar char="•"/>
              <a:tabLst>
                <a:tab pos="341313" algn="l"/>
              </a:tabLst>
            </a:pPr>
            <a:r>
              <a:rPr lang="en-US" sz="2600" dirty="0" smtClean="0">
                <a:solidFill>
                  <a:srgbClr val="2E4F7E"/>
                </a:solidFill>
                <a:latin typeface="Arial Narrow"/>
                <a:cs typeface="Arial Narrow"/>
              </a:rPr>
              <a:t>Give overall remarks to your peer. What are strengths of the paper? What are some points to consider clarifying, strengthening, or adding? </a:t>
            </a:r>
            <a:endParaRPr lang="en-US" sz="2600" dirty="0" smtClean="0">
              <a:solidFill>
                <a:srgbClr val="2E4F7E"/>
              </a:solidFill>
              <a:latin typeface="Arial Narrow"/>
              <a:cs typeface="Arial Narrow"/>
            </a:endParaRPr>
          </a:p>
        </p:txBody>
      </p:sp>
      <p:pic>
        <p:nvPicPr>
          <p:cNvPr id="12" name="NCO Vision Figure for Header [04Mar2015a]-01.png" descr="/Users/mozart/Dropbox/*ACTIVE PROJECTS/NHERI NCO PRESENTATION [Julio]/NCO Vision Figure for Header [04Mar2015a]-01.png"/>
          <p:cNvPicPr>
            <a:picLocks noChangeAspect="1"/>
          </p:cNvPicPr>
          <p:nvPr/>
        </p:nvPicPr>
        <p:blipFill>
          <a:blip r:embed="rId5" r:link="rId6">
            <a:alphaModFix amt="50000"/>
            <a:extLst>
              <a:ext uri="{28A0092B-C50C-407E-A947-70E740481C1C}">
                <a14:useLocalDpi xmlns:a14="http://schemas.microsoft.com/office/drawing/2010/main" val="0"/>
              </a:ext>
            </a:extLst>
          </a:blip>
          <a:stretch>
            <a:fillRect/>
          </a:stretch>
        </p:blipFill>
        <p:spPr>
          <a:xfrm>
            <a:off x="7965310" y="5657849"/>
            <a:ext cx="1477374" cy="1479551"/>
          </a:xfrm>
          <a:prstGeom prst="rect">
            <a:avLst/>
          </a:prstGeom>
        </p:spPr>
      </p:pic>
    </p:spTree>
    <p:extLst>
      <p:ext uri="{BB962C8B-B14F-4D97-AF65-F5344CB8AC3E}">
        <p14:creationId xmlns:p14="http://schemas.microsoft.com/office/powerpoint/2010/main" val="3459754493"/>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xmlns:p14="http://schemas.microsoft.com/office/powerpoint/2010/main">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rot="16200000">
            <a:off x="3956050" y="-4083051"/>
            <a:ext cx="1231899" cy="9398000"/>
          </a:xfrm>
          <a:prstGeom prst="rect">
            <a:avLst/>
          </a:prstGeom>
          <a:gradFill flip="none" rotWithShape="1">
            <a:gsLst>
              <a:gs pos="100000">
                <a:srgbClr val="BFCF72"/>
              </a:gs>
              <a:gs pos="0">
                <a:schemeClr val="accent4">
                  <a:lumMod val="40000"/>
                  <a:lumOff val="60000"/>
                </a:schemeClr>
              </a:gs>
            </a:gsLst>
            <a:lin ang="10800000" scaled="0"/>
            <a:tileRect/>
          </a:gradFill>
          <a:ln>
            <a:noFill/>
          </a:ln>
          <a:effectLst>
            <a:outerShdw blurRad="76200" dist="63500" dir="2700000" algn="tl"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n>
                <a:noFill/>
              </a:ln>
            </a:endParaRPr>
          </a:p>
        </p:txBody>
      </p:sp>
      <p:sp>
        <p:nvSpPr>
          <p:cNvPr id="19" name="Title 10"/>
          <p:cNvSpPr txBox="1">
            <a:spLocks/>
          </p:cNvSpPr>
          <p:nvPr/>
        </p:nvSpPr>
        <p:spPr>
          <a:xfrm>
            <a:off x="713858" y="250454"/>
            <a:ext cx="8235950" cy="748782"/>
          </a:xfrm>
          <a:prstGeom prst="rect">
            <a:avLst/>
          </a:prstGeom>
        </p:spPr>
        <p:txBody>
          <a:bodyPr lIns="0" rIns="0">
            <a:noAutofit/>
          </a:bodyPr>
          <a:lstStyle>
            <a:lvl1pPr algn="l" defTabSz="457200" rtl="0" eaLnBrk="1" latinLnBrk="0" hangingPunct="1">
              <a:spcBef>
                <a:spcPct val="0"/>
              </a:spcBef>
              <a:buNone/>
              <a:defRPr sz="4400" kern="1200" cap="all">
                <a:solidFill>
                  <a:schemeClr val="tx2"/>
                </a:solidFill>
                <a:latin typeface="Impact"/>
                <a:ea typeface="+mj-ea"/>
                <a:cs typeface="Impact"/>
              </a:defRPr>
            </a:lvl1pPr>
          </a:lstStyle>
          <a:p>
            <a:r>
              <a:rPr lang="en-US" cap="none" spc="100" dirty="0" smtClean="0">
                <a:solidFill>
                  <a:srgbClr val="2E4F7E"/>
                </a:solidFill>
              </a:rPr>
              <a:t>Deliverables</a:t>
            </a:r>
            <a:endParaRPr lang="en-US" cap="none" spc="100" dirty="0">
              <a:solidFill>
                <a:srgbClr val="2E4F7E"/>
              </a:solidFill>
            </a:endParaRPr>
          </a:p>
        </p:txBody>
      </p:sp>
      <p:pic>
        <p:nvPicPr>
          <p:cNvPr id="20" name="People Icon-01.png" descr="/Users/mozart/Dropbox/*ACTIVE PROJECTS/NHERI NCO PRESENTATION [Julio]/IMAGES FOR PRESENTATION/People Icon-01.png"/>
          <p:cNvPicPr>
            <a:picLocks noChangeAspect="1"/>
          </p:cNvPicPr>
          <p:nvPr/>
        </p:nvPicPr>
        <p:blipFill>
          <a:blip r:embed="rId3" r:link="rId4">
            <a:extLst>
              <a:ext uri="{28A0092B-C50C-407E-A947-70E740481C1C}">
                <a14:useLocalDpi xmlns:a14="http://schemas.microsoft.com/office/drawing/2010/main" val="0"/>
              </a:ext>
            </a:extLst>
          </a:blip>
          <a:stretch>
            <a:fillRect/>
          </a:stretch>
        </p:blipFill>
        <p:spPr>
          <a:xfrm>
            <a:off x="7914503" y="206374"/>
            <a:ext cx="921005" cy="921005"/>
          </a:xfrm>
          <a:prstGeom prst="rect">
            <a:avLst/>
          </a:prstGeom>
        </p:spPr>
      </p:pic>
      <p:sp>
        <p:nvSpPr>
          <p:cNvPr id="13" name="Rectangle 12"/>
          <p:cNvSpPr/>
          <p:nvPr/>
        </p:nvSpPr>
        <p:spPr>
          <a:xfrm>
            <a:off x="342900" y="231774"/>
            <a:ext cx="127000" cy="6321425"/>
          </a:xfrm>
          <a:prstGeom prst="rect">
            <a:avLst/>
          </a:prstGeom>
          <a:solidFill>
            <a:schemeClr val="accent2"/>
          </a:solidFill>
          <a:ln>
            <a:noFill/>
          </a:ln>
          <a:effectLst>
            <a:outerShdw blurRad="76200" dist="50800" dir="2700000" algn="tl" rotWithShape="0">
              <a:srgbClr val="000000">
                <a:alpha val="2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n>
                <a:noFill/>
              </a:ln>
            </a:endParaRPr>
          </a:p>
        </p:txBody>
      </p:sp>
      <p:sp>
        <p:nvSpPr>
          <p:cNvPr id="28" name="Content Placeholder 27"/>
          <p:cNvSpPr>
            <a:spLocks noGrp="1"/>
          </p:cNvSpPr>
          <p:nvPr>
            <p:ph sz="half" idx="4294967295"/>
          </p:nvPr>
        </p:nvSpPr>
        <p:spPr>
          <a:xfrm>
            <a:off x="642134" y="1412549"/>
            <a:ext cx="8387566" cy="3725338"/>
          </a:xfrm>
          <a:prstGeom prst="rect">
            <a:avLst/>
          </a:prstGeom>
        </p:spPr>
        <p:txBody>
          <a:bodyPr lIns="0" tIns="0" rIns="0" bIns="0">
            <a:noAutofit/>
          </a:bodyPr>
          <a:lstStyle/>
          <a:p>
            <a:pPr marL="914400" lvl="1" indent="-342900">
              <a:spcBef>
                <a:spcPts val="0"/>
              </a:spcBef>
              <a:buFont typeface="Arial" panose="020B0604020202020204" pitchFamily="34" charset="0"/>
              <a:buChar char="•"/>
              <a:tabLst>
                <a:tab pos="341313" algn="l"/>
              </a:tabLst>
            </a:pPr>
            <a:r>
              <a:rPr lang="en-US" sz="2400" b="1" dirty="0">
                <a:solidFill>
                  <a:srgbClr val="2E4F7E"/>
                </a:solidFill>
                <a:latin typeface="Arial Narrow"/>
                <a:cs typeface="Arial Narrow"/>
              </a:rPr>
              <a:t>Your research paper draft:</a:t>
            </a:r>
            <a:r>
              <a:rPr lang="en-US" sz="2400" dirty="0">
                <a:solidFill>
                  <a:srgbClr val="2E4F7E"/>
                </a:solidFill>
                <a:latin typeface="Arial Narrow"/>
                <a:cs typeface="Arial Narrow"/>
              </a:rPr>
              <a:t> By Friday, June 23</a:t>
            </a:r>
            <a:r>
              <a:rPr lang="en-US" sz="2400" baseline="30000" dirty="0">
                <a:solidFill>
                  <a:srgbClr val="2E4F7E"/>
                </a:solidFill>
                <a:latin typeface="Arial Narrow"/>
                <a:cs typeface="Arial Narrow"/>
              </a:rPr>
              <a:t>rd</a:t>
            </a:r>
            <a:r>
              <a:rPr lang="en-US" sz="2400" dirty="0">
                <a:solidFill>
                  <a:srgbClr val="2E4F7E"/>
                </a:solidFill>
                <a:latin typeface="Arial Narrow"/>
                <a:cs typeface="Arial Narrow"/>
              </a:rPr>
              <a:t> at 12 noon (CST), send a Word document via email to your peer and copy </a:t>
            </a:r>
            <a:r>
              <a:rPr lang="en-US" sz="2400" dirty="0" smtClean="0">
                <a:solidFill>
                  <a:srgbClr val="2E4F7E"/>
                </a:solidFill>
                <a:latin typeface="Arial Narrow"/>
                <a:cs typeface="Arial Narrow"/>
                <a:hlinkClick r:id="rId5"/>
              </a:rPr>
              <a:t>Karina.Vielma@utsa.edu</a:t>
            </a:r>
            <a:r>
              <a:rPr lang="en-US" sz="2400" dirty="0" smtClean="0">
                <a:solidFill>
                  <a:srgbClr val="2E4F7E"/>
                </a:solidFill>
                <a:latin typeface="Arial Narrow"/>
                <a:cs typeface="Arial Narrow"/>
              </a:rPr>
              <a:t> </a:t>
            </a:r>
            <a:endParaRPr lang="en-US" sz="3200" dirty="0" smtClean="0">
              <a:solidFill>
                <a:srgbClr val="2E4F7E"/>
              </a:solidFill>
              <a:latin typeface="Arial Narrow"/>
              <a:cs typeface="Arial Narrow"/>
            </a:endParaRPr>
          </a:p>
          <a:p>
            <a:pPr>
              <a:spcBef>
                <a:spcPts val="0"/>
              </a:spcBef>
              <a:tabLst>
                <a:tab pos="341313" algn="l"/>
              </a:tabLst>
            </a:pPr>
            <a:r>
              <a:rPr lang="en-US" sz="3200" dirty="0" smtClean="0">
                <a:solidFill>
                  <a:srgbClr val="2E4F7E"/>
                </a:solidFill>
                <a:latin typeface="Arial Narrow"/>
                <a:cs typeface="Arial Narrow"/>
              </a:rPr>
              <a:t>Due </a:t>
            </a:r>
            <a:r>
              <a:rPr lang="en-US" sz="3200" dirty="0" smtClean="0">
                <a:solidFill>
                  <a:srgbClr val="2E4F7E"/>
                </a:solidFill>
                <a:latin typeface="Arial Narrow"/>
                <a:cs typeface="Arial Narrow"/>
              </a:rPr>
              <a:t>Tuesday, June </a:t>
            </a:r>
            <a:r>
              <a:rPr lang="en-US" sz="3200" dirty="0" smtClean="0">
                <a:solidFill>
                  <a:srgbClr val="2E4F7E"/>
                </a:solidFill>
                <a:latin typeface="Arial Narrow"/>
                <a:cs typeface="Arial Narrow"/>
              </a:rPr>
              <a:t>27:</a:t>
            </a:r>
            <a:endParaRPr lang="en-US" sz="2400" dirty="0" smtClean="0">
              <a:solidFill>
                <a:srgbClr val="2E4F7E"/>
              </a:solidFill>
              <a:latin typeface="Arial Narrow"/>
              <a:cs typeface="Arial Narrow"/>
            </a:endParaRPr>
          </a:p>
          <a:p>
            <a:pPr lvl="2">
              <a:spcBef>
                <a:spcPts val="0"/>
              </a:spcBef>
              <a:tabLst>
                <a:tab pos="341313" algn="l"/>
              </a:tabLst>
            </a:pPr>
            <a:r>
              <a:rPr lang="en-US" sz="2400" b="1" dirty="0" smtClean="0">
                <a:solidFill>
                  <a:srgbClr val="2E4F7E"/>
                </a:solidFill>
                <a:latin typeface="Arial Narrow"/>
                <a:cs typeface="Arial Narrow"/>
              </a:rPr>
              <a:t>Your review notes: </a:t>
            </a:r>
            <a:r>
              <a:rPr lang="en-US" sz="2400" dirty="0" smtClean="0">
                <a:solidFill>
                  <a:srgbClr val="2E4F7E"/>
                </a:solidFill>
                <a:latin typeface="Arial Narrow"/>
                <a:cs typeface="Arial Narrow"/>
              </a:rPr>
              <a:t>Review your peer’s paper and </a:t>
            </a:r>
            <a:r>
              <a:rPr lang="en-US" sz="2400" dirty="0" smtClean="0">
                <a:solidFill>
                  <a:srgbClr val="2E4F7E"/>
                </a:solidFill>
                <a:latin typeface="Arial Narrow"/>
                <a:cs typeface="Arial Narrow"/>
              </a:rPr>
              <a:t>send the notes to them by Tuesday, June 27</a:t>
            </a:r>
            <a:r>
              <a:rPr lang="en-US" sz="2400" baseline="30000" dirty="0" smtClean="0">
                <a:solidFill>
                  <a:srgbClr val="2E4F7E"/>
                </a:solidFill>
                <a:latin typeface="Arial Narrow"/>
                <a:cs typeface="Arial Narrow"/>
              </a:rPr>
              <a:t>th</a:t>
            </a:r>
            <a:r>
              <a:rPr lang="en-US" sz="2400" dirty="0">
                <a:solidFill>
                  <a:srgbClr val="2E4F7E"/>
                </a:solidFill>
                <a:latin typeface="Arial Narrow"/>
                <a:cs typeface="Arial Narrow"/>
              </a:rPr>
              <a:t> </a:t>
            </a:r>
            <a:r>
              <a:rPr lang="en-US" sz="2400" dirty="0" smtClean="0">
                <a:solidFill>
                  <a:srgbClr val="2E4F7E"/>
                </a:solidFill>
                <a:latin typeface="Arial Narrow"/>
                <a:cs typeface="Arial Narrow"/>
              </a:rPr>
              <a:t>(copy me on this email)</a:t>
            </a:r>
          </a:p>
          <a:p>
            <a:pPr lvl="2">
              <a:spcBef>
                <a:spcPts val="0"/>
              </a:spcBef>
              <a:tabLst>
                <a:tab pos="341313" algn="l"/>
              </a:tabLst>
            </a:pPr>
            <a:r>
              <a:rPr lang="en-US" sz="2400" b="1" dirty="0" smtClean="0">
                <a:solidFill>
                  <a:srgbClr val="2E4F7E"/>
                </a:solidFill>
                <a:latin typeface="Arial Narrow"/>
                <a:cs typeface="Arial Narrow"/>
              </a:rPr>
              <a:t>Weekly evaluation:</a:t>
            </a:r>
            <a:r>
              <a:rPr lang="en-US" sz="2400" dirty="0" smtClean="0">
                <a:solidFill>
                  <a:srgbClr val="2E4F7E"/>
                </a:solidFill>
                <a:latin typeface="Arial Narrow"/>
                <a:cs typeface="Arial Narrow"/>
              </a:rPr>
              <a:t> Reflect on this </a:t>
            </a:r>
            <a:r>
              <a:rPr lang="en-US" sz="2400" dirty="0" smtClean="0">
                <a:solidFill>
                  <a:srgbClr val="2E4F7E"/>
                </a:solidFill>
                <a:latin typeface="Arial Narrow"/>
                <a:cs typeface="Arial Narrow"/>
              </a:rPr>
              <a:t>week’s experiences. Fill out evaluation </a:t>
            </a:r>
            <a:r>
              <a:rPr lang="en-US" sz="2400" dirty="0" smtClean="0">
                <a:solidFill>
                  <a:srgbClr val="2E4F7E"/>
                </a:solidFill>
                <a:latin typeface="Arial Narrow"/>
                <a:cs typeface="Arial Narrow"/>
              </a:rPr>
              <a:t>and </a:t>
            </a:r>
            <a:r>
              <a:rPr lang="en-US" sz="2400" dirty="0" smtClean="0">
                <a:solidFill>
                  <a:srgbClr val="2E4F7E"/>
                </a:solidFill>
                <a:latin typeface="Arial Narrow"/>
                <a:cs typeface="Arial Narrow"/>
              </a:rPr>
              <a:t>send to </a:t>
            </a:r>
            <a:r>
              <a:rPr lang="en-US" sz="2400" dirty="0" smtClean="0">
                <a:solidFill>
                  <a:srgbClr val="2E4F7E"/>
                </a:solidFill>
                <a:latin typeface="Arial Narrow"/>
                <a:cs typeface="Arial Narrow"/>
                <a:hlinkClick r:id="rId5"/>
              </a:rPr>
              <a:t>Karina.Vielma@utsa.edu</a:t>
            </a:r>
            <a:r>
              <a:rPr lang="en-US" sz="2400" dirty="0" smtClean="0">
                <a:solidFill>
                  <a:srgbClr val="2E4F7E"/>
                </a:solidFill>
                <a:latin typeface="Arial Narrow"/>
                <a:cs typeface="Arial Narrow"/>
              </a:rPr>
              <a:t> </a:t>
            </a:r>
            <a:r>
              <a:rPr lang="en-US" sz="2400" dirty="0" smtClean="0">
                <a:solidFill>
                  <a:srgbClr val="2E4F7E"/>
                </a:solidFill>
                <a:latin typeface="Arial Narrow"/>
                <a:cs typeface="Arial Narrow"/>
              </a:rPr>
              <a:t>via </a:t>
            </a:r>
            <a:r>
              <a:rPr lang="en-US" sz="2400" dirty="0" smtClean="0">
                <a:solidFill>
                  <a:srgbClr val="2E4F7E"/>
                </a:solidFill>
                <a:latin typeface="Arial Narrow"/>
                <a:cs typeface="Arial Narrow"/>
              </a:rPr>
              <a:t>email.</a:t>
            </a:r>
          </a:p>
          <a:p>
            <a:pPr lvl="2">
              <a:spcBef>
                <a:spcPts val="0"/>
              </a:spcBef>
              <a:tabLst>
                <a:tab pos="341313" algn="l"/>
              </a:tabLst>
            </a:pPr>
            <a:r>
              <a:rPr lang="en-US" sz="2400" b="1" dirty="0" smtClean="0">
                <a:solidFill>
                  <a:srgbClr val="2E4F7E"/>
                </a:solidFill>
                <a:latin typeface="Arial Narrow"/>
                <a:cs typeface="Arial Narrow"/>
              </a:rPr>
              <a:t>Timesheet: </a:t>
            </a:r>
            <a:r>
              <a:rPr lang="en-US" sz="2400" dirty="0" smtClean="0">
                <a:solidFill>
                  <a:srgbClr val="2E4F7E"/>
                </a:solidFill>
                <a:latin typeface="Arial Narrow"/>
                <a:cs typeface="Arial Narrow"/>
              </a:rPr>
              <a:t>Record all research activities from Saturday (June </a:t>
            </a:r>
            <a:r>
              <a:rPr lang="en-US" sz="2400" dirty="0" smtClean="0">
                <a:solidFill>
                  <a:srgbClr val="2E4F7E"/>
                </a:solidFill>
                <a:latin typeface="Arial Narrow"/>
                <a:cs typeface="Arial Narrow"/>
              </a:rPr>
              <a:t>17)-</a:t>
            </a:r>
            <a:r>
              <a:rPr lang="en-US" sz="2400" dirty="0" smtClean="0">
                <a:solidFill>
                  <a:srgbClr val="2E4F7E"/>
                </a:solidFill>
                <a:latin typeface="Arial Narrow"/>
                <a:cs typeface="Arial Narrow"/>
              </a:rPr>
              <a:t>Friday (June </a:t>
            </a:r>
            <a:r>
              <a:rPr lang="en-US" sz="2400" dirty="0" smtClean="0">
                <a:solidFill>
                  <a:srgbClr val="2E4F7E"/>
                </a:solidFill>
                <a:latin typeface="Arial Narrow"/>
                <a:cs typeface="Arial Narrow"/>
              </a:rPr>
              <a:t>23).  </a:t>
            </a:r>
            <a:r>
              <a:rPr lang="en-US" sz="2400" dirty="0" smtClean="0">
                <a:solidFill>
                  <a:srgbClr val="2E4F7E"/>
                </a:solidFill>
                <a:latin typeface="Arial Narrow"/>
                <a:cs typeface="Arial Narrow"/>
              </a:rPr>
              <a:t>Must be signed by your faculty mentor (or proxy).</a:t>
            </a:r>
          </a:p>
          <a:p>
            <a:pPr lvl="2">
              <a:spcBef>
                <a:spcPts val="0"/>
              </a:spcBef>
              <a:tabLst>
                <a:tab pos="341313" algn="l"/>
              </a:tabLst>
            </a:pPr>
            <a:r>
              <a:rPr lang="en-US" sz="2400" b="1" dirty="0" smtClean="0">
                <a:solidFill>
                  <a:srgbClr val="2E4F7E"/>
                </a:solidFill>
                <a:latin typeface="Arial Narrow"/>
                <a:cs typeface="Arial Narrow"/>
              </a:rPr>
              <a:t>Photo </a:t>
            </a:r>
            <a:r>
              <a:rPr lang="en-US" sz="2400" b="1" dirty="0" smtClean="0">
                <a:solidFill>
                  <a:srgbClr val="2E4F7E"/>
                </a:solidFill>
                <a:latin typeface="Arial Narrow"/>
                <a:cs typeface="Arial Narrow"/>
              </a:rPr>
              <a:t>release</a:t>
            </a:r>
            <a:r>
              <a:rPr lang="en-US" sz="2400" dirty="0" smtClean="0">
                <a:solidFill>
                  <a:srgbClr val="2E4F7E"/>
                </a:solidFill>
                <a:latin typeface="Arial Narrow"/>
                <a:cs typeface="Arial Narrow"/>
              </a:rPr>
              <a:t>:  As we prepare the webpage for your final presentations, we will need to have a photo/video release from each of you. </a:t>
            </a:r>
            <a:endParaRPr lang="en-US" sz="2600" dirty="0" smtClean="0">
              <a:solidFill>
                <a:srgbClr val="2E4F7E"/>
              </a:solidFill>
              <a:latin typeface="Arial Narrow"/>
              <a:cs typeface="Arial Narrow"/>
            </a:endParaRPr>
          </a:p>
        </p:txBody>
      </p:sp>
      <p:pic>
        <p:nvPicPr>
          <p:cNvPr id="12" name="NCO Vision Figure for Header [04Mar2015a]-01.png" descr="/Users/mozart/Dropbox/*ACTIVE PROJECTS/NHERI NCO PRESENTATION [Julio]/NCO Vision Figure for Header [04Mar2015a]-01.png"/>
          <p:cNvPicPr>
            <a:picLocks noChangeAspect="1"/>
          </p:cNvPicPr>
          <p:nvPr/>
        </p:nvPicPr>
        <p:blipFill>
          <a:blip r:embed="rId6" r:link="rId7">
            <a:alphaModFix amt="50000"/>
            <a:extLst>
              <a:ext uri="{28A0092B-C50C-407E-A947-70E740481C1C}">
                <a14:useLocalDpi xmlns:a14="http://schemas.microsoft.com/office/drawing/2010/main" val="0"/>
              </a:ext>
            </a:extLst>
          </a:blip>
          <a:stretch>
            <a:fillRect/>
          </a:stretch>
        </p:blipFill>
        <p:spPr>
          <a:xfrm>
            <a:off x="8346732" y="5525114"/>
            <a:ext cx="1477374" cy="1479551"/>
          </a:xfrm>
          <a:prstGeom prst="rect">
            <a:avLst/>
          </a:prstGeom>
        </p:spPr>
      </p:pic>
    </p:spTree>
    <p:extLst>
      <p:ext uri="{BB962C8B-B14F-4D97-AF65-F5344CB8AC3E}">
        <p14:creationId xmlns:p14="http://schemas.microsoft.com/office/powerpoint/2010/main" val="2826402364"/>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xmlns:p14="http://schemas.microsoft.com/office/powerpoint/2010/main">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rot="16200000">
            <a:off x="3956050" y="-4083051"/>
            <a:ext cx="1231899" cy="9398000"/>
          </a:xfrm>
          <a:prstGeom prst="rect">
            <a:avLst/>
          </a:prstGeom>
          <a:gradFill flip="none" rotWithShape="1">
            <a:gsLst>
              <a:gs pos="100000">
                <a:srgbClr val="BFCF72"/>
              </a:gs>
              <a:gs pos="0">
                <a:schemeClr val="accent4">
                  <a:lumMod val="40000"/>
                  <a:lumOff val="60000"/>
                </a:schemeClr>
              </a:gs>
            </a:gsLst>
            <a:lin ang="10800000" scaled="0"/>
            <a:tileRect/>
          </a:gradFill>
          <a:ln>
            <a:noFill/>
          </a:ln>
          <a:effectLst>
            <a:outerShdw blurRad="76200" dist="63500" dir="2700000" algn="tl"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n>
                <a:noFill/>
              </a:ln>
            </a:endParaRPr>
          </a:p>
        </p:txBody>
      </p:sp>
      <p:sp>
        <p:nvSpPr>
          <p:cNvPr id="19" name="Title 10"/>
          <p:cNvSpPr txBox="1">
            <a:spLocks/>
          </p:cNvSpPr>
          <p:nvPr/>
        </p:nvSpPr>
        <p:spPr>
          <a:xfrm>
            <a:off x="713858" y="250454"/>
            <a:ext cx="8235950" cy="748782"/>
          </a:xfrm>
          <a:prstGeom prst="rect">
            <a:avLst/>
          </a:prstGeom>
        </p:spPr>
        <p:txBody>
          <a:bodyPr lIns="0" rIns="0">
            <a:noAutofit/>
          </a:bodyPr>
          <a:lstStyle>
            <a:lvl1pPr algn="l" defTabSz="457200" rtl="0" eaLnBrk="1" latinLnBrk="0" hangingPunct="1">
              <a:spcBef>
                <a:spcPct val="0"/>
              </a:spcBef>
              <a:buNone/>
              <a:defRPr sz="4400" kern="1200" cap="all">
                <a:solidFill>
                  <a:schemeClr val="tx2"/>
                </a:solidFill>
                <a:latin typeface="Impact"/>
                <a:ea typeface="+mj-ea"/>
                <a:cs typeface="Impact"/>
              </a:defRPr>
            </a:lvl1pPr>
          </a:lstStyle>
          <a:p>
            <a:r>
              <a:rPr lang="en-US" cap="none" spc="100" dirty="0" smtClean="0">
                <a:solidFill>
                  <a:srgbClr val="2E4F7E"/>
                </a:solidFill>
              </a:rPr>
              <a:t>Events</a:t>
            </a:r>
            <a:endParaRPr lang="en-US" cap="none" spc="100" dirty="0">
              <a:solidFill>
                <a:srgbClr val="2E4F7E"/>
              </a:solidFill>
            </a:endParaRPr>
          </a:p>
        </p:txBody>
      </p:sp>
      <p:pic>
        <p:nvPicPr>
          <p:cNvPr id="20" name="People Icon-01.png" descr="/Users/mozart/Dropbox/*ACTIVE PROJECTS/NHERI NCO PRESENTATION [Julio]/IMAGES FOR PRESENTATION/People Icon-01.png"/>
          <p:cNvPicPr>
            <a:picLocks noChangeAspect="1"/>
          </p:cNvPicPr>
          <p:nvPr/>
        </p:nvPicPr>
        <p:blipFill>
          <a:blip r:embed="rId3" r:link="rId4">
            <a:extLst>
              <a:ext uri="{28A0092B-C50C-407E-A947-70E740481C1C}">
                <a14:useLocalDpi xmlns:a14="http://schemas.microsoft.com/office/drawing/2010/main" val="0"/>
              </a:ext>
            </a:extLst>
          </a:blip>
          <a:stretch>
            <a:fillRect/>
          </a:stretch>
        </p:blipFill>
        <p:spPr>
          <a:xfrm>
            <a:off x="7914503" y="206374"/>
            <a:ext cx="921005" cy="921005"/>
          </a:xfrm>
          <a:prstGeom prst="rect">
            <a:avLst/>
          </a:prstGeom>
        </p:spPr>
      </p:pic>
      <p:sp>
        <p:nvSpPr>
          <p:cNvPr id="13" name="Rectangle 12"/>
          <p:cNvSpPr/>
          <p:nvPr/>
        </p:nvSpPr>
        <p:spPr>
          <a:xfrm>
            <a:off x="342900" y="231774"/>
            <a:ext cx="127000" cy="6321425"/>
          </a:xfrm>
          <a:prstGeom prst="rect">
            <a:avLst/>
          </a:prstGeom>
          <a:solidFill>
            <a:schemeClr val="accent2"/>
          </a:solidFill>
          <a:ln>
            <a:noFill/>
          </a:ln>
          <a:effectLst>
            <a:outerShdw blurRad="76200" dist="50800" dir="2700000" algn="tl" rotWithShape="0">
              <a:srgbClr val="000000">
                <a:alpha val="2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n>
                <a:noFill/>
              </a:ln>
            </a:endParaRPr>
          </a:p>
        </p:txBody>
      </p:sp>
      <p:sp>
        <p:nvSpPr>
          <p:cNvPr id="28" name="Content Placeholder 27"/>
          <p:cNvSpPr>
            <a:spLocks noGrp="1"/>
          </p:cNvSpPr>
          <p:nvPr>
            <p:ph sz="half" idx="4294967295"/>
          </p:nvPr>
        </p:nvSpPr>
        <p:spPr>
          <a:xfrm>
            <a:off x="642134" y="1412549"/>
            <a:ext cx="8387566" cy="3725338"/>
          </a:xfrm>
          <a:prstGeom prst="rect">
            <a:avLst/>
          </a:prstGeom>
        </p:spPr>
        <p:txBody>
          <a:bodyPr lIns="0" tIns="0" rIns="0" bIns="0">
            <a:noAutofit/>
          </a:bodyPr>
          <a:lstStyle/>
          <a:p>
            <a:pPr>
              <a:spcBef>
                <a:spcPts val="0"/>
              </a:spcBef>
              <a:tabLst>
                <a:tab pos="341313" algn="l"/>
              </a:tabLst>
            </a:pPr>
            <a:r>
              <a:rPr lang="en-US" sz="3200" dirty="0" smtClean="0">
                <a:solidFill>
                  <a:srgbClr val="2E4F7E"/>
                </a:solidFill>
                <a:latin typeface="Arial Narrow"/>
                <a:cs typeface="Arial Narrow"/>
              </a:rPr>
              <a:t>Reminder:</a:t>
            </a:r>
          </a:p>
          <a:p>
            <a:pPr marL="1028700" lvl="1" indent="-457200">
              <a:spcBef>
                <a:spcPts val="0"/>
              </a:spcBef>
              <a:buFont typeface="Wingdings" panose="05000000000000000000" pitchFamily="2" charset="2"/>
              <a:buChar char="q"/>
              <a:tabLst>
                <a:tab pos="341313" algn="l"/>
              </a:tabLst>
            </a:pPr>
            <a:r>
              <a:rPr lang="en-US" sz="3000" dirty="0" smtClean="0">
                <a:solidFill>
                  <a:srgbClr val="2E4F7E"/>
                </a:solidFill>
                <a:latin typeface="Arial Narrow"/>
                <a:cs typeface="Arial Narrow"/>
              </a:rPr>
              <a:t>Monday meeting with REU Block 2 at 11am</a:t>
            </a:r>
            <a:endParaRPr lang="en-US" sz="2200" dirty="0" smtClean="0">
              <a:solidFill>
                <a:srgbClr val="2E4F7E"/>
              </a:solidFill>
              <a:latin typeface="Arial Narrow"/>
              <a:cs typeface="Arial Narrow"/>
            </a:endParaRPr>
          </a:p>
        </p:txBody>
      </p:sp>
      <p:pic>
        <p:nvPicPr>
          <p:cNvPr id="12" name="NCO Vision Figure for Header [04Mar2015a]-01.png" descr="/Users/mozart/Dropbox/*ACTIVE PROJECTS/NHERI NCO PRESENTATION [Julio]/NCO Vision Figure for Header [04Mar2015a]-01.png"/>
          <p:cNvPicPr>
            <a:picLocks noChangeAspect="1"/>
          </p:cNvPicPr>
          <p:nvPr/>
        </p:nvPicPr>
        <p:blipFill>
          <a:blip r:embed="rId5" r:link="rId6">
            <a:alphaModFix amt="50000"/>
            <a:extLst>
              <a:ext uri="{28A0092B-C50C-407E-A947-70E740481C1C}">
                <a14:useLocalDpi xmlns:a14="http://schemas.microsoft.com/office/drawing/2010/main" val="0"/>
              </a:ext>
            </a:extLst>
          </a:blip>
          <a:stretch>
            <a:fillRect/>
          </a:stretch>
        </p:blipFill>
        <p:spPr>
          <a:xfrm>
            <a:off x="8346732" y="5525114"/>
            <a:ext cx="1477374" cy="1479551"/>
          </a:xfrm>
          <a:prstGeom prst="rect">
            <a:avLst/>
          </a:prstGeom>
        </p:spPr>
      </p:pic>
    </p:spTree>
    <p:extLst>
      <p:ext uri="{BB962C8B-B14F-4D97-AF65-F5344CB8AC3E}">
        <p14:creationId xmlns:p14="http://schemas.microsoft.com/office/powerpoint/2010/main" val="148682926"/>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xmlns:p14="http://schemas.microsoft.com/office/powerpoint/2010/main">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People Icon-01.png" descr="/Users/mozart/Dropbox/*ACTIVE PROJECTS/NHERI NCO PRESENTATION [Julio]/IMAGES FOR PRESENTATION/People Icon-01.png"/>
          <p:cNvPicPr>
            <a:picLocks noChangeAspect="1"/>
          </p:cNvPicPr>
          <p:nvPr/>
        </p:nvPicPr>
        <p:blipFill>
          <a:blip r:embed="rId3" r:link="rId4">
            <a:extLst>
              <a:ext uri="{28A0092B-C50C-407E-A947-70E740481C1C}">
                <a14:useLocalDpi xmlns:a14="http://schemas.microsoft.com/office/drawing/2010/main" val="0"/>
              </a:ext>
            </a:extLst>
          </a:blip>
          <a:stretch>
            <a:fillRect/>
          </a:stretch>
        </p:blipFill>
        <p:spPr>
          <a:xfrm>
            <a:off x="7914503" y="206374"/>
            <a:ext cx="921005" cy="921005"/>
          </a:xfrm>
          <a:prstGeom prst="rect">
            <a:avLst/>
          </a:prstGeom>
        </p:spPr>
      </p:pic>
      <p:sp>
        <p:nvSpPr>
          <p:cNvPr id="10" name="Rectangle 9"/>
          <p:cNvSpPr/>
          <p:nvPr/>
        </p:nvSpPr>
        <p:spPr>
          <a:xfrm rot="16200000">
            <a:off x="3956050" y="-4083051"/>
            <a:ext cx="1231899" cy="9398000"/>
          </a:xfrm>
          <a:prstGeom prst="rect">
            <a:avLst/>
          </a:prstGeom>
          <a:gradFill flip="none" rotWithShape="1">
            <a:gsLst>
              <a:gs pos="100000">
                <a:srgbClr val="BFCF72"/>
              </a:gs>
              <a:gs pos="0">
                <a:schemeClr val="accent4">
                  <a:lumMod val="40000"/>
                  <a:lumOff val="60000"/>
                </a:schemeClr>
              </a:gs>
            </a:gsLst>
            <a:lin ang="10800000" scaled="0"/>
            <a:tileRect/>
          </a:gradFill>
          <a:ln>
            <a:noFill/>
          </a:ln>
          <a:effectLst>
            <a:outerShdw blurRad="76200" dist="63500" dir="2700000" algn="tl"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n>
                <a:noFill/>
              </a:ln>
            </a:endParaRPr>
          </a:p>
        </p:txBody>
      </p:sp>
      <p:sp>
        <p:nvSpPr>
          <p:cNvPr id="11" name="Rectangle 10"/>
          <p:cNvSpPr/>
          <p:nvPr/>
        </p:nvSpPr>
        <p:spPr>
          <a:xfrm>
            <a:off x="342900" y="231774"/>
            <a:ext cx="127000" cy="6321425"/>
          </a:xfrm>
          <a:prstGeom prst="rect">
            <a:avLst/>
          </a:prstGeom>
          <a:solidFill>
            <a:schemeClr val="accent2"/>
          </a:solidFill>
          <a:ln>
            <a:noFill/>
          </a:ln>
          <a:effectLst>
            <a:outerShdw blurRad="76200" dist="50800" dir="2700000" algn="tl" rotWithShape="0">
              <a:srgbClr val="000000">
                <a:alpha val="2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n>
                <a:noFill/>
              </a:ln>
            </a:endParaRPr>
          </a:p>
        </p:txBody>
      </p:sp>
      <p:sp>
        <p:nvSpPr>
          <p:cNvPr id="13" name="Title 10"/>
          <p:cNvSpPr txBox="1">
            <a:spLocks/>
          </p:cNvSpPr>
          <p:nvPr/>
        </p:nvSpPr>
        <p:spPr>
          <a:xfrm>
            <a:off x="713858" y="250454"/>
            <a:ext cx="8235950" cy="748782"/>
          </a:xfrm>
          <a:prstGeom prst="rect">
            <a:avLst/>
          </a:prstGeom>
        </p:spPr>
        <p:txBody>
          <a:bodyPr lIns="0" rIns="0">
            <a:noAutofit/>
          </a:bodyPr>
          <a:lstStyle>
            <a:lvl1pPr algn="l" defTabSz="457200" rtl="0" eaLnBrk="1" latinLnBrk="0" hangingPunct="1">
              <a:spcBef>
                <a:spcPct val="0"/>
              </a:spcBef>
              <a:buNone/>
              <a:defRPr sz="4400" kern="1200" cap="all">
                <a:solidFill>
                  <a:schemeClr val="tx2"/>
                </a:solidFill>
                <a:latin typeface="Impact"/>
                <a:ea typeface="+mj-ea"/>
                <a:cs typeface="Impact"/>
              </a:defRPr>
            </a:lvl1pPr>
          </a:lstStyle>
          <a:p>
            <a:pPr algn="ctr"/>
            <a:r>
              <a:rPr lang="en-US" cap="none" spc="100" dirty="0" smtClean="0">
                <a:solidFill>
                  <a:srgbClr val="2E4F7E"/>
                </a:solidFill>
              </a:rPr>
              <a:t>Questions?</a:t>
            </a:r>
            <a:endParaRPr lang="en-US" cap="none" spc="100" dirty="0">
              <a:solidFill>
                <a:srgbClr val="2E4F7E"/>
              </a:solidFill>
            </a:endParaRPr>
          </a:p>
        </p:txBody>
      </p:sp>
      <p:pic>
        <p:nvPicPr>
          <p:cNvPr id="12" name="NCO Vision Figure for Header [04Mar2015a]-01.png" descr="/Users/mozart/Dropbox/*ACTIVE PROJECTS/NHERI NCO PRESENTATION [Julio]/NCO Vision Figure for Header [04Mar2015a]-01.png"/>
          <p:cNvPicPr>
            <a:picLocks noChangeAspect="1"/>
          </p:cNvPicPr>
          <p:nvPr/>
        </p:nvPicPr>
        <p:blipFill>
          <a:blip r:embed="rId5" r:link="rId6">
            <a:alphaModFix amt="50000"/>
            <a:extLst>
              <a:ext uri="{28A0092B-C50C-407E-A947-70E740481C1C}">
                <a14:useLocalDpi xmlns:a14="http://schemas.microsoft.com/office/drawing/2010/main" val="0"/>
              </a:ext>
            </a:extLst>
          </a:blip>
          <a:stretch>
            <a:fillRect/>
          </a:stretch>
        </p:blipFill>
        <p:spPr>
          <a:xfrm>
            <a:off x="7965310" y="5657849"/>
            <a:ext cx="1477374" cy="1479551"/>
          </a:xfrm>
          <a:prstGeom prst="rect">
            <a:avLst/>
          </a:prstGeom>
        </p:spPr>
      </p:pic>
      <p:sp>
        <p:nvSpPr>
          <p:cNvPr id="8" name="Text Placeholder 2"/>
          <p:cNvSpPr txBox="1">
            <a:spLocks/>
          </p:cNvSpPr>
          <p:nvPr/>
        </p:nvSpPr>
        <p:spPr>
          <a:xfrm>
            <a:off x="6769099" y="6582830"/>
            <a:ext cx="1208903" cy="224370"/>
          </a:xfrm>
          <a:prstGeom prst="rect">
            <a:avLst/>
          </a:prstGeom>
        </p:spPr>
        <p:txBody>
          <a:bodyPr lIns="0" tIns="0" rIns="0" bIns="0"/>
          <a:lstStyle>
            <a:lvl1pPr marL="0" indent="0" algn="l" defTabSz="457200" rtl="0" eaLnBrk="1" latinLnBrk="0" hangingPunct="1">
              <a:spcBef>
                <a:spcPct val="20000"/>
              </a:spcBef>
              <a:buFontTx/>
              <a:buNone/>
              <a:defRPr sz="2000" kern="1200">
                <a:solidFill>
                  <a:schemeClr val="tx1"/>
                </a:solidFill>
                <a:latin typeface="Arial Black"/>
                <a:ea typeface="+mn-ea"/>
                <a:cs typeface="Arial Black"/>
              </a:defRPr>
            </a:lvl1pPr>
            <a:lvl2pPr marL="571500" indent="-169863" algn="l" defTabSz="457200" rtl="0" eaLnBrk="1" latinLnBrk="0" hangingPunct="1">
              <a:spcBef>
                <a:spcPct val="20000"/>
              </a:spcBef>
              <a:buFont typeface="Arial"/>
              <a:buChar char="•"/>
              <a:defRPr sz="1800" kern="1200">
                <a:solidFill>
                  <a:schemeClr val="tx1"/>
                </a:solidFill>
                <a:latin typeface="Arial"/>
                <a:ea typeface="+mn-ea"/>
                <a:cs typeface="Arial"/>
              </a:defRPr>
            </a:lvl2pPr>
            <a:lvl3pPr marL="917575" indent="-173038" algn="l" defTabSz="457200" rtl="0" eaLnBrk="1" latinLnBrk="0" hangingPunct="1">
              <a:spcBef>
                <a:spcPct val="20000"/>
              </a:spcBef>
              <a:buFont typeface="Lucida Grande"/>
              <a:buChar char="–"/>
              <a:defRPr sz="1600" kern="1200">
                <a:solidFill>
                  <a:schemeClr val="tx1"/>
                </a:solidFill>
                <a:latin typeface="Arial"/>
                <a:ea typeface="+mn-ea"/>
                <a:cs typeface="Arial"/>
              </a:defRPr>
            </a:lvl3pPr>
            <a:lvl4pPr marL="1370013" indent="-171450" algn="l" defTabSz="457200" rtl="0" eaLnBrk="1" latinLnBrk="0" hangingPunct="1">
              <a:spcBef>
                <a:spcPct val="20000"/>
              </a:spcBef>
              <a:buFont typeface="Arial"/>
              <a:buChar char="•"/>
              <a:defRPr sz="1600" kern="1200">
                <a:solidFill>
                  <a:schemeClr val="tx1"/>
                </a:solidFill>
                <a:latin typeface="Arial"/>
                <a:ea typeface="+mn-ea"/>
                <a:cs typeface="Arial"/>
              </a:defRPr>
            </a:lvl4pPr>
            <a:lvl5pPr marL="1712913" indent="-168275" algn="l" defTabSz="457200" rtl="0" eaLnBrk="1" latinLnBrk="0" hangingPunct="1">
              <a:spcBef>
                <a:spcPct val="20000"/>
              </a:spcBef>
              <a:buFont typeface="Arial"/>
              <a:buChar char="»"/>
              <a:defRPr sz="16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indent="-292100" algn="r">
              <a:lnSpc>
                <a:spcPct val="90000"/>
              </a:lnSpc>
              <a:spcBef>
                <a:spcPts val="0"/>
              </a:spcBef>
              <a:tabLst>
                <a:tab pos="292100" algn="l"/>
              </a:tabLst>
            </a:pPr>
            <a:r>
              <a:rPr lang="en-US" sz="1200" dirty="0" smtClean="0">
                <a:solidFill>
                  <a:schemeClr val="bg1">
                    <a:lumMod val="65000"/>
                  </a:schemeClr>
                </a:solidFill>
                <a:latin typeface="Arial"/>
                <a:cs typeface="Arial"/>
              </a:rPr>
              <a:t>Slide 22</a:t>
            </a:r>
            <a:endParaRPr lang="en-US" sz="1200" dirty="0">
              <a:solidFill>
                <a:schemeClr val="bg1">
                  <a:lumMod val="65000"/>
                </a:schemeClr>
              </a:solidFill>
              <a:latin typeface="Arial"/>
              <a:cs typeface="Arial"/>
            </a:endParaRPr>
          </a:p>
        </p:txBody>
      </p:sp>
      <p:sp>
        <p:nvSpPr>
          <p:cNvPr id="14" name="Content Placeholder 27"/>
          <p:cNvSpPr txBox="1">
            <a:spLocks/>
          </p:cNvSpPr>
          <p:nvPr/>
        </p:nvSpPr>
        <p:spPr>
          <a:xfrm>
            <a:off x="642134" y="1412549"/>
            <a:ext cx="8061863" cy="3725338"/>
          </a:xfrm>
          <a:prstGeom prst="rect">
            <a:avLst/>
          </a:prstGeom>
        </p:spPr>
        <p:txBody>
          <a:bodyPr lIns="0" tIns="0" rIns="0" bIns="0">
            <a:noAutofit/>
          </a:bodyPr>
          <a:lstStyle>
            <a:lvl1pPr marL="0" indent="0" algn="l" defTabSz="457200" rtl="0" eaLnBrk="1" latinLnBrk="0" hangingPunct="1">
              <a:spcBef>
                <a:spcPct val="20000"/>
              </a:spcBef>
              <a:buFontTx/>
              <a:buNone/>
              <a:defRPr sz="2000" kern="1200">
                <a:solidFill>
                  <a:schemeClr val="tx1"/>
                </a:solidFill>
                <a:latin typeface="Arial Black"/>
                <a:ea typeface="+mn-ea"/>
                <a:cs typeface="Arial Black"/>
              </a:defRPr>
            </a:lvl1pPr>
            <a:lvl2pPr marL="571500" indent="-169863" algn="l" defTabSz="457200" rtl="0" eaLnBrk="1" latinLnBrk="0" hangingPunct="1">
              <a:spcBef>
                <a:spcPct val="20000"/>
              </a:spcBef>
              <a:buFont typeface="Arial"/>
              <a:buChar char="•"/>
              <a:defRPr sz="1800" kern="1200">
                <a:solidFill>
                  <a:schemeClr val="tx1"/>
                </a:solidFill>
                <a:latin typeface="Arial"/>
                <a:ea typeface="+mn-ea"/>
                <a:cs typeface="Arial"/>
              </a:defRPr>
            </a:lvl2pPr>
            <a:lvl3pPr marL="917575" indent="-173038" algn="l" defTabSz="457200" rtl="0" eaLnBrk="1" latinLnBrk="0" hangingPunct="1">
              <a:spcBef>
                <a:spcPct val="20000"/>
              </a:spcBef>
              <a:buFont typeface="Lucida Grande"/>
              <a:buChar char="–"/>
              <a:defRPr sz="1600" kern="1200">
                <a:solidFill>
                  <a:schemeClr val="tx1"/>
                </a:solidFill>
                <a:latin typeface="Arial"/>
                <a:ea typeface="+mn-ea"/>
                <a:cs typeface="Arial"/>
              </a:defRPr>
            </a:lvl3pPr>
            <a:lvl4pPr marL="1370013" indent="-171450" algn="l" defTabSz="457200" rtl="0" eaLnBrk="1" latinLnBrk="0" hangingPunct="1">
              <a:spcBef>
                <a:spcPct val="20000"/>
              </a:spcBef>
              <a:buFont typeface="Arial"/>
              <a:buChar char="•"/>
              <a:defRPr sz="1600" kern="1200">
                <a:solidFill>
                  <a:schemeClr val="tx1"/>
                </a:solidFill>
                <a:latin typeface="Arial"/>
                <a:ea typeface="+mn-ea"/>
                <a:cs typeface="Arial"/>
              </a:defRPr>
            </a:lvl4pPr>
            <a:lvl5pPr marL="1712913" indent="-168275" algn="l" defTabSz="457200" rtl="0" eaLnBrk="1" latinLnBrk="0" hangingPunct="1">
              <a:spcBef>
                <a:spcPct val="20000"/>
              </a:spcBef>
              <a:buFont typeface="Arial"/>
              <a:buChar char="»"/>
              <a:defRPr sz="16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spcBef>
                <a:spcPts val="0"/>
              </a:spcBef>
              <a:spcAft>
                <a:spcPts val="2000"/>
              </a:spcAft>
              <a:tabLst>
                <a:tab pos="341313" algn="l"/>
              </a:tabLst>
            </a:pPr>
            <a:r>
              <a:rPr lang="en-US" sz="3200" dirty="0" smtClean="0">
                <a:solidFill>
                  <a:srgbClr val="2E4F7E"/>
                </a:solidFill>
                <a:latin typeface="Arial Narrow"/>
                <a:cs typeface="Arial Narrow"/>
              </a:rPr>
              <a:t>Please feel free to contact me if you have any questions or concerns. We are here to help all REU students have the best summer research experience possible.</a:t>
            </a:r>
          </a:p>
          <a:p>
            <a:pPr lvl="1" indent="0">
              <a:spcBef>
                <a:spcPts val="0"/>
              </a:spcBef>
              <a:buNone/>
              <a:tabLst>
                <a:tab pos="341313" algn="l"/>
              </a:tabLst>
            </a:pPr>
            <a:r>
              <a:rPr lang="en-US" sz="2400" dirty="0" smtClean="0">
                <a:solidFill>
                  <a:srgbClr val="2E4F7E"/>
                </a:solidFill>
                <a:latin typeface="Arial Narrow"/>
                <a:cs typeface="Arial Narrow"/>
              </a:rPr>
              <a:t>		Karina I. Vielma, </a:t>
            </a:r>
            <a:r>
              <a:rPr lang="en-US" sz="2400" dirty="0" err="1" smtClean="0">
                <a:solidFill>
                  <a:srgbClr val="2E4F7E"/>
                </a:solidFill>
                <a:latin typeface="Arial Narrow"/>
                <a:cs typeface="Arial Narrow"/>
              </a:rPr>
              <a:t>Ed.D</a:t>
            </a:r>
            <a:r>
              <a:rPr lang="en-US" sz="2400" dirty="0" smtClean="0">
                <a:solidFill>
                  <a:srgbClr val="2E4F7E"/>
                </a:solidFill>
                <a:latin typeface="Arial Narrow"/>
                <a:cs typeface="Arial Narrow"/>
              </a:rPr>
              <a:t>.</a:t>
            </a:r>
          </a:p>
          <a:p>
            <a:pPr lvl="1" indent="0">
              <a:spcBef>
                <a:spcPts val="0"/>
              </a:spcBef>
              <a:buNone/>
              <a:tabLst>
                <a:tab pos="341313" algn="l"/>
              </a:tabLst>
            </a:pPr>
            <a:r>
              <a:rPr lang="en-US" sz="2400" dirty="0">
                <a:solidFill>
                  <a:srgbClr val="2E4F7E"/>
                </a:solidFill>
                <a:latin typeface="Arial Narrow"/>
                <a:cs typeface="Arial Narrow"/>
              </a:rPr>
              <a:t>	</a:t>
            </a:r>
            <a:r>
              <a:rPr lang="en-US" sz="2400" dirty="0" smtClean="0">
                <a:solidFill>
                  <a:srgbClr val="2E4F7E"/>
                </a:solidFill>
                <a:latin typeface="Arial Narrow"/>
                <a:cs typeface="Arial Narrow"/>
              </a:rPr>
              <a:t>	NHERI Research Fellow and Education Specialist</a:t>
            </a:r>
          </a:p>
          <a:p>
            <a:pPr lvl="1" indent="0">
              <a:spcBef>
                <a:spcPts val="0"/>
              </a:spcBef>
              <a:buNone/>
              <a:tabLst>
                <a:tab pos="341313" algn="l"/>
              </a:tabLst>
            </a:pPr>
            <a:r>
              <a:rPr lang="en-US" sz="2400" dirty="0" smtClean="0">
                <a:solidFill>
                  <a:srgbClr val="2E4F7E"/>
                </a:solidFill>
                <a:latin typeface="Arial Narrow"/>
                <a:cs typeface="Arial Narrow"/>
              </a:rPr>
              <a:t>		(210) 458-5596</a:t>
            </a:r>
          </a:p>
          <a:p>
            <a:pPr lvl="1" indent="0">
              <a:spcBef>
                <a:spcPts val="0"/>
              </a:spcBef>
              <a:buNone/>
              <a:tabLst>
                <a:tab pos="341313" algn="l"/>
              </a:tabLst>
            </a:pPr>
            <a:r>
              <a:rPr lang="en-US" sz="2400" dirty="0" smtClean="0">
                <a:solidFill>
                  <a:srgbClr val="2E4F7E"/>
                </a:solidFill>
                <a:latin typeface="Arial Narrow"/>
                <a:cs typeface="Arial Narrow"/>
              </a:rPr>
              <a:t>		</a:t>
            </a:r>
            <a:r>
              <a:rPr lang="en-US" sz="2400" dirty="0" smtClean="0">
                <a:solidFill>
                  <a:srgbClr val="2E4F7E"/>
                </a:solidFill>
                <a:latin typeface="Arial Narrow"/>
                <a:cs typeface="Arial Narrow"/>
                <a:hlinkClick r:id="rId7"/>
              </a:rPr>
              <a:t>Karina.Vielma@utsa.edu</a:t>
            </a:r>
            <a:endParaRPr lang="en-US" sz="2400" dirty="0" smtClean="0">
              <a:solidFill>
                <a:srgbClr val="2E4F7E"/>
              </a:solidFill>
              <a:latin typeface="Arial Narrow"/>
              <a:cs typeface="Arial Narrow"/>
            </a:endParaRPr>
          </a:p>
          <a:p>
            <a:pPr lvl="1" indent="0">
              <a:spcBef>
                <a:spcPts val="0"/>
              </a:spcBef>
              <a:buNone/>
              <a:tabLst>
                <a:tab pos="341313" algn="l"/>
              </a:tabLst>
            </a:pPr>
            <a:r>
              <a:rPr lang="en-US" sz="2400" dirty="0">
                <a:solidFill>
                  <a:srgbClr val="2E4F7E"/>
                </a:solidFill>
                <a:latin typeface="Arial Narrow"/>
                <a:cs typeface="Arial Narrow"/>
              </a:rPr>
              <a:t>	</a:t>
            </a:r>
            <a:r>
              <a:rPr lang="en-US" sz="2400" dirty="0" smtClean="0">
                <a:solidFill>
                  <a:srgbClr val="2E4F7E"/>
                </a:solidFill>
                <a:latin typeface="Arial Narrow"/>
                <a:cs typeface="Arial Narrow"/>
              </a:rPr>
              <a:t>	Cell phone number: (830) 752-5455</a:t>
            </a:r>
          </a:p>
        </p:txBody>
      </p:sp>
    </p:spTree>
    <p:extLst>
      <p:ext uri="{BB962C8B-B14F-4D97-AF65-F5344CB8AC3E}">
        <p14:creationId xmlns:p14="http://schemas.microsoft.com/office/powerpoint/2010/main" val="232572326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rot="16200000">
            <a:off x="3956050" y="-4083051"/>
            <a:ext cx="1231899" cy="9398000"/>
          </a:xfrm>
          <a:prstGeom prst="rect">
            <a:avLst/>
          </a:prstGeom>
          <a:gradFill flip="none" rotWithShape="1">
            <a:gsLst>
              <a:gs pos="100000">
                <a:srgbClr val="BFCF72"/>
              </a:gs>
              <a:gs pos="0">
                <a:schemeClr val="accent4">
                  <a:lumMod val="40000"/>
                  <a:lumOff val="60000"/>
                </a:schemeClr>
              </a:gs>
            </a:gsLst>
            <a:lin ang="10800000" scaled="0"/>
            <a:tileRect/>
          </a:gradFill>
          <a:ln>
            <a:noFill/>
          </a:ln>
          <a:effectLst>
            <a:outerShdw blurRad="76200" dist="63500" dir="2700000" algn="tl"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n>
                <a:noFill/>
              </a:ln>
            </a:endParaRPr>
          </a:p>
        </p:txBody>
      </p:sp>
      <p:sp>
        <p:nvSpPr>
          <p:cNvPr id="11" name="Title 10"/>
          <p:cNvSpPr>
            <a:spLocks noGrp="1"/>
          </p:cNvSpPr>
          <p:nvPr>
            <p:ph type="title" idx="4294967295"/>
          </p:nvPr>
        </p:nvSpPr>
        <p:spPr>
          <a:xfrm>
            <a:off x="713858" y="250454"/>
            <a:ext cx="8235950" cy="748782"/>
          </a:xfrm>
          <a:prstGeom prst="rect">
            <a:avLst/>
          </a:prstGeom>
        </p:spPr>
        <p:txBody>
          <a:bodyPr lIns="0" rIns="0">
            <a:noAutofit/>
          </a:bodyPr>
          <a:lstStyle/>
          <a:p>
            <a:r>
              <a:rPr lang="en-US" cap="none" spc="100" dirty="0" smtClean="0">
                <a:solidFill>
                  <a:srgbClr val="2E4F7E"/>
                </a:solidFill>
              </a:rPr>
              <a:t>Overview</a:t>
            </a:r>
            <a:endParaRPr lang="en-US" cap="none" spc="100" dirty="0">
              <a:solidFill>
                <a:srgbClr val="2E4F7E"/>
              </a:solidFill>
            </a:endParaRPr>
          </a:p>
        </p:txBody>
      </p:sp>
      <p:sp>
        <p:nvSpPr>
          <p:cNvPr id="7" name="Rectangle 6"/>
          <p:cNvSpPr/>
          <p:nvPr/>
        </p:nvSpPr>
        <p:spPr>
          <a:xfrm>
            <a:off x="342900" y="231774"/>
            <a:ext cx="127000" cy="6321425"/>
          </a:xfrm>
          <a:prstGeom prst="rect">
            <a:avLst/>
          </a:prstGeom>
          <a:solidFill>
            <a:schemeClr val="accent2"/>
          </a:solidFill>
          <a:ln>
            <a:noFill/>
          </a:ln>
          <a:effectLst>
            <a:outerShdw blurRad="76200" dist="50800" dir="2700000" algn="tl" rotWithShape="0">
              <a:srgbClr val="000000">
                <a:alpha val="2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n>
                <a:noFill/>
              </a:ln>
            </a:endParaRPr>
          </a:p>
        </p:txBody>
      </p:sp>
      <p:pic>
        <p:nvPicPr>
          <p:cNvPr id="14" name="People Icon-01.png" descr="/Users/mozart/Dropbox/*ACTIVE PROJECTS/NHERI NCO PRESENTATION [Julio]/IMAGES FOR PRESENTATION/People Icon-01.png"/>
          <p:cNvPicPr>
            <a:picLocks noChangeAspect="1"/>
          </p:cNvPicPr>
          <p:nvPr/>
        </p:nvPicPr>
        <p:blipFill>
          <a:blip r:embed="rId3" r:link="rId4">
            <a:extLst>
              <a:ext uri="{28A0092B-C50C-407E-A947-70E740481C1C}">
                <a14:useLocalDpi xmlns:a14="http://schemas.microsoft.com/office/drawing/2010/main" val="0"/>
              </a:ext>
            </a:extLst>
          </a:blip>
          <a:stretch>
            <a:fillRect/>
          </a:stretch>
        </p:blipFill>
        <p:spPr>
          <a:xfrm>
            <a:off x="7914503" y="206374"/>
            <a:ext cx="921005" cy="921005"/>
          </a:xfrm>
          <a:prstGeom prst="rect">
            <a:avLst/>
          </a:prstGeom>
        </p:spPr>
      </p:pic>
      <p:pic>
        <p:nvPicPr>
          <p:cNvPr id="9" name="NCO Vision Figure for Header [04Mar2015a]-01.png" descr="/Users/mozart/Dropbox/*ACTIVE PROJECTS/NHERI NCO PRESENTATION [Julio]/NCO Vision Figure for Header [04Mar2015a]-01.png"/>
          <p:cNvPicPr>
            <a:picLocks noChangeAspect="1"/>
          </p:cNvPicPr>
          <p:nvPr/>
        </p:nvPicPr>
        <p:blipFill>
          <a:blip r:embed="rId5" r:link="rId6">
            <a:alphaModFix amt="50000"/>
            <a:extLst>
              <a:ext uri="{28A0092B-C50C-407E-A947-70E740481C1C}">
                <a14:useLocalDpi xmlns:a14="http://schemas.microsoft.com/office/drawing/2010/main" val="0"/>
              </a:ext>
            </a:extLst>
          </a:blip>
          <a:stretch>
            <a:fillRect/>
          </a:stretch>
        </p:blipFill>
        <p:spPr>
          <a:xfrm>
            <a:off x="7965310" y="5657849"/>
            <a:ext cx="1477374" cy="1479551"/>
          </a:xfrm>
          <a:prstGeom prst="rect">
            <a:avLst/>
          </a:prstGeom>
        </p:spPr>
      </p:pic>
      <p:sp>
        <p:nvSpPr>
          <p:cNvPr id="2" name="TextBox 1"/>
          <p:cNvSpPr txBox="1"/>
          <p:nvPr/>
        </p:nvSpPr>
        <p:spPr>
          <a:xfrm>
            <a:off x="602958" y="1482354"/>
            <a:ext cx="8346850" cy="3908762"/>
          </a:xfrm>
          <a:prstGeom prst="rect">
            <a:avLst/>
          </a:prstGeom>
          <a:noFill/>
        </p:spPr>
        <p:txBody>
          <a:bodyPr wrap="square" rtlCol="0">
            <a:spAutoFit/>
          </a:bodyPr>
          <a:lstStyle/>
          <a:p>
            <a:pPr marL="285750" indent="-285750">
              <a:buFont typeface="Arial" panose="020B0604020202020204" pitchFamily="34" charset="0"/>
              <a:buChar char="•"/>
            </a:pPr>
            <a:r>
              <a:rPr lang="en-US" sz="3200" dirty="0" smtClean="0">
                <a:solidFill>
                  <a:srgbClr val="2E4F7E"/>
                </a:solidFill>
              </a:rPr>
              <a:t>Discuss research progress, </a:t>
            </a:r>
            <a:r>
              <a:rPr lang="en-US" sz="3200" dirty="0" smtClean="0">
                <a:solidFill>
                  <a:srgbClr val="2E4F7E"/>
                </a:solidFill>
              </a:rPr>
              <a:t>update</a:t>
            </a:r>
            <a:endParaRPr lang="en-US" sz="3200" dirty="0" smtClean="0">
              <a:solidFill>
                <a:srgbClr val="2E4F7E"/>
              </a:solidFill>
            </a:endParaRPr>
          </a:p>
          <a:p>
            <a:pPr marL="285750" indent="-285750">
              <a:buFont typeface="Arial" panose="020B0604020202020204" pitchFamily="34" charset="0"/>
              <a:buChar char="•"/>
            </a:pPr>
            <a:endParaRPr lang="en-US" sz="3200" dirty="0" smtClean="0">
              <a:solidFill>
                <a:srgbClr val="2E4F7E"/>
              </a:solidFill>
            </a:endParaRPr>
          </a:p>
          <a:p>
            <a:pPr marL="285750" indent="-285750">
              <a:buFont typeface="Arial" panose="020B0604020202020204" pitchFamily="34" charset="0"/>
              <a:buChar char="•"/>
            </a:pPr>
            <a:r>
              <a:rPr lang="en-US" sz="3200" dirty="0" smtClean="0">
                <a:solidFill>
                  <a:srgbClr val="2E4F7E"/>
                </a:solidFill>
              </a:rPr>
              <a:t>Peer review</a:t>
            </a:r>
          </a:p>
          <a:p>
            <a:pPr marL="742950" lvl="1" indent="-285750">
              <a:buFont typeface="Arial" panose="020B0604020202020204" pitchFamily="34" charset="0"/>
              <a:buChar char="•"/>
            </a:pPr>
            <a:r>
              <a:rPr lang="en-US" sz="3200" dirty="0" smtClean="0">
                <a:solidFill>
                  <a:srgbClr val="2E4F7E"/>
                </a:solidFill>
              </a:rPr>
              <a:t>Randomly select partner</a:t>
            </a:r>
          </a:p>
          <a:p>
            <a:pPr marL="742950" lvl="1" indent="-285750">
              <a:buFont typeface="Arial" panose="020B0604020202020204" pitchFamily="34" charset="0"/>
              <a:buChar char="•"/>
            </a:pPr>
            <a:r>
              <a:rPr lang="en-US" sz="3200" dirty="0" smtClean="0">
                <a:solidFill>
                  <a:srgbClr val="2E4F7E"/>
                </a:solidFill>
              </a:rPr>
              <a:t>Instructions for peer review</a:t>
            </a:r>
            <a:endParaRPr lang="en-US" sz="3200" dirty="0" smtClean="0">
              <a:solidFill>
                <a:srgbClr val="2E4F7E"/>
              </a:solidFill>
            </a:endParaRPr>
          </a:p>
          <a:p>
            <a:pPr marL="742950" lvl="1" indent="-285750">
              <a:buFont typeface="Arial" panose="020B0604020202020204" pitchFamily="34" charset="0"/>
              <a:buChar char="•"/>
            </a:pPr>
            <a:endParaRPr lang="en-US" sz="3200" dirty="0" smtClean="0">
              <a:solidFill>
                <a:srgbClr val="2E4F7E"/>
              </a:solidFill>
            </a:endParaRPr>
          </a:p>
          <a:p>
            <a:pPr marL="285750" indent="-285750">
              <a:buFont typeface="Arial" panose="020B0604020202020204" pitchFamily="34" charset="0"/>
              <a:buChar char="•"/>
            </a:pPr>
            <a:r>
              <a:rPr lang="en-US" sz="3200" dirty="0" smtClean="0">
                <a:solidFill>
                  <a:srgbClr val="2E4F7E"/>
                </a:solidFill>
              </a:rPr>
              <a:t>Review upcoming deadlines &amp; events</a:t>
            </a:r>
          </a:p>
          <a:p>
            <a:pPr marL="742950" lvl="1" indent="-285750">
              <a:buFont typeface="Arial" panose="020B0604020202020204" pitchFamily="34" charset="0"/>
              <a:buChar char="•"/>
            </a:pPr>
            <a:endParaRPr lang="en-US" sz="2400" dirty="0">
              <a:solidFill>
                <a:srgbClr val="2E4F7E"/>
              </a:solidFill>
            </a:endParaRPr>
          </a:p>
        </p:txBody>
      </p:sp>
    </p:spTree>
    <p:extLst>
      <p:ext uri="{BB962C8B-B14F-4D97-AF65-F5344CB8AC3E}">
        <p14:creationId xmlns:p14="http://schemas.microsoft.com/office/powerpoint/2010/main" val="834154545"/>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xmlns:p14="http://schemas.microsoft.com/office/powerpoint/2010/main">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rot="16200000">
            <a:off x="3956050" y="-4083051"/>
            <a:ext cx="1231899" cy="9398000"/>
          </a:xfrm>
          <a:prstGeom prst="rect">
            <a:avLst/>
          </a:prstGeom>
          <a:gradFill flip="none" rotWithShape="1">
            <a:gsLst>
              <a:gs pos="100000">
                <a:srgbClr val="BFCF72"/>
              </a:gs>
              <a:gs pos="0">
                <a:schemeClr val="accent4">
                  <a:lumMod val="40000"/>
                  <a:lumOff val="60000"/>
                </a:schemeClr>
              </a:gs>
            </a:gsLst>
            <a:lin ang="10800000" scaled="0"/>
            <a:tileRect/>
          </a:gradFill>
          <a:ln>
            <a:noFill/>
          </a:ln>
          <a:effectLst>
            <a:outerShdw blurRad="76200" dist="63500" dir="2700000" algn="tl"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n>
                <a:noFill/>
              </a:ln>
            </a:endParaRPr>
          </a:p>
        </p:txBody>
      </p:sp>
      <p:sp>
        <p:nvSpPr>
          <p:cNvPr id="19" name="Title 10"/>
          <p:cNvSpPr txBox="1">
            <a:spLocks/>
          </p:cNvSpPr>
          <p:nvPr/>
        </p:nvSpPr>
        <p:spPr>
          <a:xfrm>
            <a:off x="713858" y="250454"/>
            <a:ext cx="8235950" cy="748782"/>
          </a:xfrm>
          <a:prstGeom prst="rect">
            <a:avLst/>
          </a:prstGeom>
        </p:spPr>
        <p:txBody>
          <a:bodyPr lIns="0" rIns="0">
            <a:noAutofit/>
          </a:bodyPr>
          <a:lstStyle>
            <a:lvl1pPr algn="l" defTabSz="457200" rtl="0" eaLnBrk="1" latinLnBrk="0" hangingPunct="1">
              <a:spcBef>
                <a:spcPct val="0"/>
              </a:spcBef>
              <a:buNone/>
              <a:defRPr sz="4400" kern="1200" cap="all">
                <a:solidFill>
                  <a:schemeClr val="tx2"/>
                </a:solidFill>
                <a:latin typeface="Impact"/>
                <a:ea typeface="+mj-ea"/>
                <a:cs typeface="Impact"/>
              </a:defRPr>
            </a:lvl1pPr>
          </a:lstStyle>
          <a:p>
            <a:r>
              <a:rPr lang="en-US" cap="none" spc="100" dirty="0" smtClean="0">
                <a:solidFill>
                  <a:srgbClr val="2E4F7E"/>
                </a:solidFill>
              </a:rPr>
              <a:t>Materials Needed for Today</a:t>
            </a:r>
            <a:endParaRPr lang="en-US" cap="none" spc="100" dirty="0">
              <a:solidFill>
                <a:srgbClr val="2E4F7E"/>
              </a:solidFill>
            </a:endParaRPr>
          </a:p>
        </p:txBody>
      </p:sp>
      <p:pic>
        <p:nvPicPr>
          <p:cNvPr id="20" name="People Icon-01.png" descr="/Users/mozart/Dropbox/*ACTIVE PROJECTS/NHERI NCO PRESENTATION [Julio]/IMAGES FOR PRESENTATION/People Icon-01.png"/>
          <p:cNvPicPr>
            <a:picLocks noChangeAspect="1"/>
          </p:cNvPicPr>
          <p:nvPr/>
        </p:nvPicPr>
        <p:blipFill>
          <a:blip r:embed="rId3" r:link="rId4">
            <a:extLst>
              <a:ext uri="{28A0092B-C50C-407E-A947-70E740481C1C}">
                <a14:useLocalDpi xmlns:a14="http://schemas.microsoft.com/office/drawing/2010/main" val="0"/>
              </a:ext>
            </a:extLst>
          </a:blip>
          <a:stretch>
            <a:fillRect/>
          </a:stretch>
        </p:blipFill>
        <p:spPr>
          <a:xfrm>
            <a:off x="7914503" y="206374"/>
            <a:ext cx="921005" cy="921005"/>
          </a:xfrm>
          <a:prstGeom prst="rect">
            <a:avLst/>
          </a:prstGeom>
        </p:spPr>
      </p:pic>
      <p:sp>
        <p:nvSpPr>
          <p:cNvPr id="13" name="Rectangle 12"/>
          <p:cNvSpPr/>
          <p:nvPr/>
        </p:nvSpPr>
        <p:spPr>
          <a:xfrm>
            <a:off x="342900" y="231774"/>
            <a:ext cx="127000" cy="6321425"/>
          </a:xfrm>
          <a:prstGeom prst="rect">
            <a:avLst/>
          </a:prstGeom>
          <a:solidFill>
            <a:schemeClr val="accent2"/>
          </a:solidFill>
          <a:ln>
            <a:noFill/>
          </a:ln>
          <a:effectLst>
            <a:outerShdw blurRad="76200" dist="50800" dir="2700000" algn="tl" rotWithShape="0">
              <a:srgbClr val="000000">
                <a:alpha val="2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n>
                <a:noFill/>
              </a:ln>
            </a:endParaRPr>
          </a:p>
        </p:txBody>
      </p:sp>
      <p:sp>
        <p:nvSpPr>
          <p:cNvPr id="28" name="Content Placeholder 27"/>
          <p:cNvSpPr>
            <a:spLocks noGrp="1"/>
          </p:cNvSpPr>
          <p:nvPr>
            <p:ph sz="half" idx="4294967295"/>
          </p:nvPr>
        </p:nvSpPr>
        <p:spPr>
          <a:xfrm>
            <a:off x="642134" y="1412549"/>
            <a:ext cx="8059414" cy="3725338"/>
          </a:xfrm>
          <a:prstGeom prst="rect">
            <a:avLst/>
          </a:prstGeom>
        </p:spPr>
        <p:txBody>
          <a:bodyPr lIns="0" tIns="0" rIns="0" bIns="0">
            <a:noAutofit/>
          </a:bodyPr>
          <a:lstStyle/>
          <a:p>
            <a:pPr marL="457200" indent="-457200">
              <a:spcBef>
                <a:spcPts val="0"/>
              </a:spcBef>
              <a:spcAft>
                <a:spcPts val="2000"/>
              </a:spcAft>
              <a:buFont typeface="Arial" panose="020B0604020202020204" pitchFamily="34" charset="0"/>
              <a:buChar char="•"/>
              <a:tabLst>
                <a:tab pos="341313" algn="l"/>
              </a:tabLst>
            </a:pPr>
            <a:r>
              <a:rPr lang="en-US" sz="3200" dirty="0" smtClean="0">
                <a:solidFill>
                  <a:srgbClr val="2E4F7E"/>
                </a:solidFill>
                <a:latin typeface="Arial Narrow"/>
                <a:cs typeface="Arial Narrow"/>
              </a:rPr>
              <a:t>Research paper draft</a:t>
            </a:r>
            <a:endParaRPr lang="en-US" sz="3200" dirty="0" smtClean="0">
              <a:solidFill>
                <a:srgbClr val="2E4F7E"/>
              </a:solidFill>
              <a:latin typeface="Arial Narrow"/>
              <a:cs typeface="Arial Narrow"/>
            </a:endParaRPr>
          </a:p>
          <a:p>
            <a:pPr>
              <a:spcBef>
                <a:spcPts val="0"/>
              </a:spcBef>
              <a:spcAft>
                <a:spcPts val="2000"/>
              </a:spcAft>
              <a:tabLst>
                <a:tab pos="341313" algn="l"/>
              </a:tabLst>
            </a:pPr>
            <a:endParaRPr lang="en-US" sz="3200" dirty="0" smtClean="0">
              <a:solidFill>
                <a:srgbClr val="2E4F7E"/>
              </a:solidFill>
              <a:latin typeface="Arial Narrow"/>
              <a:cs typeface="Arial Narrow"/>
            </a:endParaRPr>
          </a:p>
        </p:txBody>
      </p:sp>
      <p:pic>
        <p:nvPicPr>
          <p:cNvPr id="12" name="NCO Vision Figure for Header [04Mar2015a]-01.png" descr="/Users/mozart/Dropbox/*ACTIVE PROJECTS/NHERI NCO PRESENTATION [Julio]/NCO Vision Figure for Header [04Mar2015a]-01.png"/>
          <p:cNvPicPr>
            <a:picLocks noChangeAspect="1"/>
          </p:cNvPicPr>
          <p:nvPr/>
        </p:nvPicPr>
        <p:blipFill>
          <a:blip r:embed="rId5" r:link="rId6">
            <a:alphaModFix amt="50000"/>
            <a:extLst>
              <a:ext uri="{28A0092B-C50C-407E-A947-70E740481C1C}">
                <a14:useLocalDpi xmlns:a14="http://schemas.microsoft.com/office/drawing/2010/main" val="0"/>
              </a:ext>
            </a:extLst>
          </a:blip>
          <a:stretch>
            <a:fillRect/>
          </a:stretch>
        </p:blipFill>
        <p:spPr>
          <a:xfrm>
            <a:off x="7965310" y="5657849"/>
            <a:ext cx="1477374" cy="1479551"/>
          </a:xfrm>
          <a:prstGeom prst="rect">
            <a:avLst/>
          </a:prstGeom>
        </p:spPr>
      </p:pic>
    </p:spTree>
    <p:extLst>
      <p:ext uri="{BB962C8B-B14F-4D97-AF65-F5344CB8AC3E}">
        <p14:creationId xmlns:p14="http://schemas.microsoft.com/office/powerpoint/2010/main" val="3712421026"/>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xmlns:p14="http://schemas.microsoft.com/office/powerpoint/2010/main">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rot="16200000">
            <a:off x="3956050" y="-4083051"/>
            <a:ext cx="1231899" cy="9398000"/>
          </a:xfrm>
          <a:prstGeom prst="rect">
            <a:avLst/>
          </a:prstGeom>
          <a:gradFill flip="none" rotWithShape="1">
            <a:gsLst>
              <a:gs pos="100000">
                <a:srgbClr val="BFCF72"/>
              </a:gs>
              <a:gs pos="0">
                <a:schemeClr val="accent4">
                  <a:lumMod val="40000"/>
                  <a:lumOff val="60000"/>
                </a:schemeClr>
              </a:gs>
            </a:gsLst>
            <a:lin ang="10800000" scaled="0"/>
            <a:tileRect/>
          </a:gradFill>
          <a:ln>
            <a:noFill/>
          </a:ln>
          <a:effectLst>
            <a:outerShdw blurRad="76200" dist="63500" dir="2700000" algn="tl"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n>
                <a:noFill/>
              </a:ln>
            </a:endParaRPr>
          </a:p>
        </p:txBody>
      </p:sp>
      <p:sp>
        <p:nvSpPr>
          <p:cNvPr id="19" name="Title 10"/>
          <p:cNvSpPr txBox="1">
            <a:spLocks/>
          </p:cNvSpPr>
          <p:nvPr/>
        </p:nvSpPr>
        <p:spPr>
          <a:xfrm>
            <a:off x="713858" y="250454"/>
            <a:ext cx="8235950" cy="748782"/>
          </a:xfrm>
          <a:prstGeom prst="rect">
            <a:avLst/>
          </a:prstGeom>
        </p:spPr>
        <p:txBody>
          <a:bodyPr lIns="0" rIns="0">
            <a:noAutofit/>
          </a:bodyPr>
          <a:lstStyle>
            <a:lvl1pPr algn="l" defTabSz="457200" rtl="0" eaLnBrk="1" latinLnBrk="0" hangingPunct="1">
              <a:spcBef>
                <a:spcPct val="0"/>
              </a:spcBef>
              <a:buNone/>
              <a:defRPr sz="4400" kern="1200" cap="all">
                <a:solidFill>
                  <a:schemeClr val="tx2"/>
                </a:solidFill>
                <a:latin typeface="Impact"/>
                <a:ea typeface="+mj-ea"/>
                <a:cs typeface="Impact"/>
              </a:defRPr>
            </a:lvl1pPr>
          </a:lstStyle>
          <a:p>
            <a:r>
              <a:rPr lang="en-US" cap="none" spc="100" dirty="0" smtClean="0">
                <a:solidFill>
                  <a:srgbClr val="2E4F7E"/>
                </a:solidFill>
              </a:rPr>
              <a:t>REU Research Project Update</a:t>
            </a:r>
            <a:endParaRPr lang="en-US" cap="none" spc="100" dirty="0">
              <a:solidFill>
                <a:srgbClr val="2E4F7E"/>
              </a:solidFill>
            </a:endParaRPr>
          </a:p>
        </p:txBody>
      </p:sp>
      <p:pic>
        <p:nvPicPr>
          <p:cNvPr id="20" name="People Icon-01.png" descr="/Users/mozart/Dropbox/*ACTIVE PROJECTS/NHERI NCO PRESENTATION [Julio]/IMAGES FOR PRESENTATION/People Icon-01.png"/>
          <p:cNvPicPr>
            <a:picLocks noChangeAspect="1"/>
          </p:cNvPicPr>
          <p:nvPr/>
        </p:nvPicPr>
        <p:blipFill>
          <a:blip r:embed="rId3" r:link="rId4">
            <a:extLst>
              <a:ext uri="{28A0092B-C50C-407E-A947-70E740481C1C}">
                <a14:useLocalDpi xmlns:a14="http://schemas.microsoft.com/office/drawing/2010/main" val="0"/>
              </a:ext>
            </a:extLst>
          </a:blip>
          <a:stretch>
            <a:fillRect/>
          </a:stretch>
        </p:blipFill>
        <p:spPr>
          <a:xfrm>
            <a:off x="7914503" y="206374"/>
            <a:ext cx="921005" cy="921005"/>
          </a:xfrm>
          <a:prstGeom prst="rect">
            <a:avLst/>
          </a:prstGeom>
        </p:spPr>
      </p:pic>
      <p:sp>
        <p:nvSpPr>
          <p:cNvPr id="13" name="Rectangle 12"/>
          <p:cNvSpPr/>
          <p:nvPr/>
        </p:nvSpPr>
        <p:spPr>
          <a:xfrm>
            <a:off x="342900" y="231774"/>
            <a:ext cx="127000" cy="6321425"/>
          </a:xfrm>
          <a:prstGeom prst="rect">
            <a:avLst/>
          </a:prstGeom>
          <a:solidFill>
            <a:schemeClr val="accent2"/>
          </a:solidFill>
          <a:ln>
            <a:noFill/>
          </a:ln>
          <a:effectLst>
            <a:outerShdw blurRad="76200" dist="50800" dir="2700000" algn="tl" rotWithShape="0">
              <a:srgbClr val="000000">
                <a:alpha val="2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n>
                <a:noFill/>
              </a:ln>
            </a:endParaRPr>
          </a:p>
        </p:txBody>
      </p:sp>
      <p:sp>
        <p:nvSpPr>
          <p:cNvPr id="28" name="Content Placeholder 27"/>
          <p:cNvSpPr>
            <a:spLocks noGrp="1"/>
          </p:cNvSpPr>
          <p:nvPr>
            <p:ph sz="half" idx="4294967295"/>
          </p:nvPr>
        </p:nvSpPr>
        <p:spPr>
          <a:xfrm>
            <a:off x="642134" y="1412549"/>
            <a:ext cx="8059414" cy="3725338"/>
          </a:xfrm>
          <a:prstGeom prst="rect">
            <a:avLst/>
          </a:prstGeom>
        </p:spPr>
        <p:txBody>
          <a:bodyPr lIns="0" tIns="0" rIns="0" bIns="0">
            <a:noAutofit/>
          </a:bodyPr>
          <a:lstStyle/>
          <a:p>
            <a:pPr marL="457200" indent="-457200">
              <a:spcBef>
                <a:spcPts val="0"/>
              </a:spcBef>
              <a:spcAft>
                <a:spcPts val="2000"/>
              </a:spcAft>
              <a:buFont typeface="Arial" panose="020B0604020202020204" pitchFamily="34" charset="0"/>
              <a:buChar char="•"/>
              <a:tabLst>
                <a:tab pos="341313" algn="l"/>
              </a:tabLst>
            </a:pPr>
            <a:r>
              <a:rPr lang="en-US" sz="3200" dirty="0" smtClean="0">
                <a:solidFill>
                  <a:srgbClr val="2E4F7E"/>
                </a:solidFill>
                <a:latin typeface="Arial Narrow"/>
                <a:cs typeface="Arial Narrow"/>
              </a:rPr>
              <a:t>Name &amp; Research Site</a:t>
            </a:r>
          </a:p>
          <a:p>
            <a:pPr marL="457200" indent="-457200">
              <a:spcBef>
                <a:spcPts val="0"/>
              </a:spcBef>
              <a:spcAft>
                <a:spcPts val="2000"/>
              </a:spcAft>
              <a:buFont typeface="Arial" panose="020B0604020202020204" pitchFamily="34" charset="0"/>
              <a:buChar char="•"/>
              <a:tabLst>
                <a:tab pos="341313" algn="l"/>
              </a:tabLst>
            </a:pPr>
            <a:r>
              <a:rPr lang="en-US" sz="3200" dirty="0" smtClean="0">
                <a:solidFill>
                  <a:srgbClr val="2E4F7E"/>
                </a:solidFill>
                <a:latin typeface="Arial Narrow"/>
                <a:cs typeface="Arial Narrow"/>
              </a:rPr>
              <a:t>Mentor &amp; Research Project Title</a:t>
            </a:r>
          </a:p>
          <a:p>
            <a:pPr marL="1028700" lvl="1" indent="-457200">
              <a:spcBef>
                <a:spcPts val="0"/>
              </a:spcBef>
              <a:spcAft>
                <a:spcPts val="2000"/>
              </a:spcAft>
              <a:buFont typeface="Courier New" panose="02070309020205020404" pitchFamily="49" charset="0"/>
              <a:buChar char="o"/>
              <a:tabLst>
                <a:tab pos="341313" algn="l"/>
              </a:tabLst>
            </a:pPr>
            <a:r>
              <a:rPr lang="en-US" sz="3000" dirty="0" smtClean="0">
                <a:solidFill>
                  <a:srgbClr val="2E4F7E"/>
                </a:solidFill>
                <a:latin typeface="Arial Narrow"/>
                <a:cs typeface="Arial Narrow"/>
              </a:rPr>
              <a:t>What advances have you made in your project?</a:t>
            </a:r>
          </a:p>
          <a:p>
            <a:pPr marL="1028700" lvl="1" indent="-457200">
              <a:spcBef>
                <a:spcPts val="0"/>
              </a:spcBef>
              <a:spcAft>
                <a:spcPts val="2000"/>
              </a:spcAft>
              <a:buFont typeface="Courier New" panose="02070309020205020404" pitchFamily="49" charset="0"/>
              <a:buChar char="o"/>
              <a:tabLst>
                <a:tab pos="341313" algn="l"/>
              </a:tabLst>
            </a:pPr>
            <a:r>
              <a:rPr lang="en-US" sz="3000" dirty="0" smtClean="0">
                <a:solidFill>
                  <a:srgbClr val="2E4F7E"/>
                </a:solidFill>
                <a:latin typeface="Arial Narrow"/>
                <a:cs typeface="Arial Narrow"/>
              </a:rPr>
              <a:t>Lessons learned?</a:t>
            </a:r>
            <a:endParaRPr lang="en-US" sz="3000" dirty="0">
              <a:solidFill>
                <a:srgbClr val="2E4F7E"/>
              </a:solidFill>
              <a:latin typeface="Arial Narrow"/>
              <a:cs typeface="Arial Narrow"/>
            </a:endParaRPr>
          </a:p>
          <a:p>
            <a:pPr marL="1028700" lvl="1" indent="-457200">
              <a:spcBef>
                <a:spcPts val="0"/>
              </a:spcBef>
              <a:spcAft>
                <a:spcPts val="2000"/>
              </a:spcAft>
              <a:buFont typeface="Courier New" panose="02070309020205020404" pitchFamily="49" charset="0"/>
              <a:buChar char="o"/>
              <a:tabLst>
                <a:tab pos="341313" algn="l"/>
              </a:tabLst>
            </a:pPr>
            <a:r>
              <a:rPr lang="en-US" sz="3000" dirty="0" smtClean="0">
                <a:solidFill>
                  <a:srgbClr val="2E4F7E"/>
                </a:solidFill>
                <a:latin typeface="Arial Narrow"/>
                <a:cs typeface="Arial Narrow"/>
              </a:rPr>
              <a:t>Any </a:t>
            </a:r>
            <a:r>
              <a:rPr lang="en-US" sz="3000" dirty="0" smtClean="0">
                <a:solidFill>
                  <a:srgbClr val="2E4F7E"/>
                </a:solidFill>
                <a:latin typeface="Arial Narrow"/>
                <a:cs typeface="Arial Narrow"/>
              </a:rPr>
              <a:t>changes?</a:t>
            </a:r>
          </a:p>
          <a:p>
            <a:pPr marL="1028700" lvl="1" indent="-457200">
              <a:spcBef>
                <a:spcPts val="0"/>
              </a:spcBef>
              <a:spcAft>
                <a:spcPts val="2000"/>
              </a:spcAft>
              <a:buFont typeface="Courier New" panose="02070309020205020404" pitchFamily="49" charset="0"/>
              <a:buChar char="o"/>
              <a:tabLst>
                <a:tab pos="341313" algn="l"/>
              </a:tabLst>
            </a:pPr>
            <a:r>
              <a:rPr lang="en-US" sz="3000" dirty="0" smtClean="0">
                <a:solidFill>
                  <a:srgbClr val="2E4F7E"/>
                </a:solidFill>
                <a:latin typeface="Arial Narrow"/>
                <a:cs typeface="Arial Narrow"/>
              </a:rPr>
              <a:t>MOST fun; LEAST fun</a:t>
            </a:r>
            <a:endParaRPr lang="en-US" sz="3000" dirty="0" smtClean="0">
              <a:solidFill>
                <a:srgbClr val="2E4F7E"/>
              </a:solidFill>
              <a:latin typeface="Arial Narrow"/>
              <a:cs typeface="Arial Narrow"/>
            </a:endParaRPr>
          </a:p>
          <a:p>
            <a:pPr lvl="1" indent="0">
              <a:spcBef>
                <a:spcPts val="0"/>
              </a:spcBef>
              <a:spcAft>
                <a:spcPts val="2000"/>
              </a:spcAft>
              <a:buNone/>
              <a:tabLst>
                <a:tab pos="341313" algn="l"/>
              </a:tabLst>
            </a:pPr>
            <a:endParaRPr lang="en-US" sz="3000" dirty="0" smtClean="0">
              <a:solidFill>
                <a:srgbClr val="2E4F7E"/>
              </a:solidFill>
              <a:latin typeface="Arial Narrow"/>
              <a:cs typeface="Arial Narrow"/>
            </a:endParaRPr>
          </a:p>
          <a:p>
            <a:pPr>
              <a:spcBef>
                <a:spcPts val="0"/>
              </a:spcBef>
              <a:spcAft>
                <a:spcPts val="2000"/>
              </a:spcAft>
              <a:tabLst>
                <a:tab pos="341313" algn="l"/>
              </a:tabLst>
            </a:pPr>
            <a:endParaRPr lang="en-US" sz="3200" dirty="0" smtClean="0">
              <a:solidFill>
                <a:srgbClr val="2E4F7E"/>
              </a:solidFill>
              <a:latin typeface="Arial Narrow"/>
              <a:cs typeface="Arial Narrow"/>
            </a:endParaRPr>
          </a:p>
        </p:txBody>
      </p:sp>
      <p:pic>
        <p:nvPicPr>
          <p:cNvPr id="12" name="NCO Vision Figure for Header [04Mar2015a]-01.png" descr="/Users/mozart/Dropbox/*ACTIVE PROJECTS/NHERI NCO PRESENTATION [Julio]/NCO Vision Figure for Header [04Mar2015a]-01.png"/>
          <p:cNvPicPr>
            <a:picLocks noChangeAspect="1"/>
          </p:cNvPicPr>
          <p:nvPr/>
        </p:nvPicPr>
        <p:blipFill>
          <a:blip r:embed="rId5" r:link="rId6">
            <a:alphaModFix amt="50000"/>
            <a:extLst>
              <a:ext uri="{28A0092B-C50C-407E-A947-70E740481C1C}">
                <a14:useLocalDpi xmlns:a14="http://schemas.microsoft.com/office/drawing/2010/main" val="0"/>
              </a:ext>
            </a:extLst>
          </a:blip>
          <a:stretch>
            <a:fillRect/>
          </a:stretch>
        </p:blipFill>
        <p:spPr>
          <a:xfrm>
            <a:off x="7965310" y="5657849"/>
            <a:ext cx="1477374" cy="1479551"/>
          </a:xfrm>
          <a:prstGeom prst="rect">
            <a:avLst/>
          </a:prstGeom>
        </p:spPr>
      </p:pic>
    </p:spTree>
    <p:extLst>
      <p:ext uri="{BB962C8B-B14F-4D97-AF65-F5344CB8AC3E}">
        <p14:creationId xmlns:p14="http://schemas.microsoft.com/office/powerpoint/2010/main" val="2772032186"/>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xmlns:p14="http://schemas.microsoft.com/office/powerpoint/2010/main">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rot="16200000">
            <a:off x="3956050" y="-4083051"/>
            <a:ext cx="1231899" cy="9398000"/>
          </a:xfrm>
          <a:prstGeom prst="rect">
            <a:avLst/>
          </a:prstGeom>
          <a:gradFill flip="none" rotWithShape="1">
            <a:gsLst>
              <a:gs pos="100000">
                <a:srgbClr val="BFCF72"/>
              </a:gs>
              <a:gs pos="0">
                <a:schemeClr val="accent4">
                  <a:lumMod val="40000"/>
                  <a:lumOff val="60000"/>
                </a:schemeClr>
              </a:gs>
            </a:gsLst>
            <a:lin ang="10800000" scaled="0"/>
            <a:tileRect/>
          </a:gradFill>
          <a:ln>
            <a:noFill/>
          </a:ln>
          <a:effectLst>
            <a:outerShdw blurRad="76200" dist="63500" dir="2700000" algn="tl"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n>
                <a:noFill/>
              </a:ln>
            </a:endParaRPr>
          </a:p>
        </p:txBody>
      </p:sp>
      <p:sp>
        <p:nvSpPr>
          <p:cNvPr id="19" name="Title 10"/>
          <p:cNvSpPr txBox="1">
            <a:spLocks/>
          </p:cNvSpPr>
          <p:nvPr/>
        </p:nvSpPr>
        <p:spPr>
          <a:xfrm>
            <a:off x="713858" y="250454"/>
            <a:ext cx="8235950" cy="748782"/>
          </a:xfrm>
          <a:prstGeom prst="rect">
            <a:avLst/>
          </a:prstGeom>
        </p:spPr>
        <p:txBody>
          <a:bodyPr lIns="0" rIns="0">
            <a:noAutofit/>
          </a:bodyPr>
          <a:lstStyle>
            <a:lvl1pPr algn="l" defTabSz="457200" rtl="0" eaLnBrk="1" latinLnBrk="0" hangingPunct="1">
              <a:spcBef>
                <a:spcPct val="0"/>
              </a:spcBef>
              <a:buNone/>
              <a:defRPr sz="4400" kern="1200" cap="all">
                <a:solidFill>
                  <a:schemeClr val="tx2"/>
                </a:solidFill>
                <a:latin typeface="Impact"/>
                <a:ea typeface="+mj-ea"/>
                <a:cs typeface="Impact"/>
              </a:defRPr>
            </a:lvl1pPr>
          </a:lstStyle>
          <a:p>
            <a:r>
              <a:rPr lang="en-US" cap="none" spc="100" dirty="0" smtClean="0">
                <a:solidFill>
                  <a:srgbClr val="2E4F7E"/>
                </a:solidFill>
              </a:rPr>
              <a:t>Research Paper: </a:t>
            </a:r>
            <a:r>
              <a:rPr lang="en-US" cap="none" spc="100" dirty="0" smtClean="0">
                <a:solidFill>
                  <a:srgbClr val="2E4F7E"/>
                </a:solidFill>
              </a:rPr>
              <a:t>Peer Review</a:t>
            </a:r>
            <a:endParaRPr lang="en-US" cap="none" spc="100" dirty="0">
              <a:solidFill>
                <a:srgbClr val="2E4F7E"/>
              </a:solidFill>
            </a:endParaRPr>
          </a:p>
        </p:txBody>
      </p:sp>
      <p:pic>
        <p:nvPicPr>
          <p:cNvPr id="20" name="People Icon-01.png" descr="/Users/mozart/Dropbox/*ACTIVE PROJECTS/NHERI NCO PRESENTATION [Julio]/IMAGES FOR PRESENTATION/People Icon-01.png"/>
          <p:cNvPicPr>
            <a:picLocks noChangeAspect="1"/>
          </p:cNvPicPr>
          <p:nvPr/>
        </p:nvPicPr>
        <p:blipFill>
          <a:blip r:embed="rId3" r:link="rId4">
            <a:extLst>
              <a:ext uri="{28A0092B-C50C-407E-A947-70E740481C1C}">
                <a14:useLocalDpi xmlns:a14="http://schemas.microsoft.com/office/drawing/2010/main" val="0"/>
              </a:ext>
            </a:extLst>
          </a:blip>
          <a:stretch>
            <a:fillRect/>
          </a:stretch>
        </p:blipFill>
        <p:spPr>
          <a:xfrm>
            <a:off x="7914503" y="206374"/>
            <a:ext cx="921005" cy="921005"/>
          </a:xfrm>
          <a:prstGeom prst="rect">
            <a:avLst/>
          </a:prstGeom>
        </p:spPr>
      </p:pic>
      <p:sp>
        <p:nvSpPr>
          <p:cNvPr id="13" name="Rectangle 12"/>
          <p:cNvSpPr/>
          <p:nvPr/>
        </p:nvSpPr>
        <p:spPr>
          <a:xfrm>
            <a:off x="342900" y="231774"/>
            <a:ext cx="127000" cy="6321425"/>
          </a:xfrm>
          <a:prstGeom prst="rect">
            <a:avLst/>
          </a:prstGeom>
          <a:solidFill>
            <a:schemeClr val="accent2"/>
          </a:solidFill>
          <a:ln>
            <a:noFill/>
          </a:ln>
          <a:effectLst>
            <a:outerShdw blurRad="76200" dist="50800" dir="2700000" algn="tl" rotWithShape="0">
              <a:srgbClr val="000000">
                <a:alpha val="2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n>
                <a:noFill/>
              </a:ln>
            </a:endParaRPr>
          </a:p>
        </p:txBody>
      </p:sp>
      <p:sp>
        <p:nvSpPr>
          <p:cNvPr id="28" name="Content Placeholder 27"/>
          <p:cNvSpPr>
            <a:spLocks noGrp="1"/>
          </p:cNvSpPr>
          <p:nvPr>
            <p:ph sz="half" idx="4294967295"/>
          </p:nvPr>
        </p:nvSpPr>
        <p:spPr>
          <a:xfrm>
            <a:off x="642134" y="1412549"/>
            <a:ext cx="8059414" cy="3725338"/>
          </a:xfrm>
          <a:prstGeom prst="rect">
            <a:avLst/>
          </a:prstGeom>
        </p:spPr>
        <p:txBody>
          <a:bodyPr lIns="0" tIns="0" rIns="0" bIns="0">
            <a:noAutofit/>
          </a:bodyPr>
          <a:lstStyle/>
          <a:p>
            <a:pPr marL="457200" indent="-457200">
              <a:spcBef>
                <a:spcPts val="0"/>
              </a:spcBef>
              <a:buFont typeface="Arial" panose="020B0604020202020204" pitchFamily="34" charset="0"/>
              <a:buChar char="•"/>
              <a:tabLst>
                <a:tab pos="341313" algn="l"/>
              </a:tabLst>
            </a:pPr>
            <a:r>
              <a:rPr lang="en-US" sz="3200" dirty="0" smtClean="0">
                <a:solidFill>
                  <a:srgbClr val="2E4F7E"/>
                </a:solidFill>
                <a:latin typeface="Arial Narrow"/>
                <a:cs typeface="Arial Narrow"/>
              </a:rPr>
              <a:t>Put all sections of your paper together (double-spaced, 12 point Times New Roman, 1-inch margins)  </a:t>
            </a:r>
          </a:p>
          <a:p>
            <a:pPr marL="1028700" lvl="1" indent="-457200">
              <a:spcBef>
                <a:spcPts val="0"/>
              </a:spcBef>
              <a:buFont typeface="Arial" panose="020B0604020202020204" pitchFamily="34" charset="0"/>
              <a:buChar char="•"/>
              <a:tabLst>
                <a:tab pos="341313" algn="l"/>
              </a:tabLst>
            </a:pPr>
            <a:r>
              <a:rPr lang="en-US" sz="3000" dirty="0" smtClean="0">
                <a:solidFill>
                  <a:srgbClr val="2E4F7E"/>
                </a:solidFill>
                <a:latin typeface="Arial Narrow"/>
                <a:cs typeface="Arial Narrow"/>
              </a:rPr>
              <a:t>Cover page</a:t>
            </a:r>
          </a:p>
          <a:p>
            <a:pPr marL="1028700" lvl="1" indent="-457200">
              <a:spcBef>
                <a:spcPts val="0"/>
              </a:spcBef>
              <a:buFont typeface="Arial" panose="020B0604020202020204" pitchFamily="34" charset="0"/>
              <a:buChar char="•"/>
              <a:tabLst>
                <a:tab pos="341313" algn="l"/>
              </a:tabLst>
            </a:pPr>
            <a:r>
              <a:rPr lang="en-US" sz="3000" dirty="0" smtClean="0">
                <a:solidFill>
                  <a:srgbClr val="2E4F7E"/>
                </a:solidFill>
                <a:latin typeface="Arial Narrow"/>
                <a:cs typeface="Arial Narrow"/>
              </a:rPr>
              <a:t>Introduction (Background/Research questions/Purpose)</a:t>
            </a:r>
          </a:p>
          <a:p>
            <a:pPr marL="1028700" lvl="1" indent="-457200">
              <a:spcBef>
                <a:spcPts val="0"/>
              </a:spcBef>
              <a:buFont typeface="Arial" panose="020B0604020202020204" pitchFamily="34" charset="0"/>
              <a:buChar char="•"/>
              <a:tabLst>
                <a:tab pos="341313" algn="l"/>
              </a:tabLst>
            </a:pPr>
            <a:r>
              <a:rPr lang="en-US" sz="3000" dirty="0" smtClean="0">
                <a:solidFill>
                  <a:srgbClr val="2E4F7E"/>
                </a:solidFill>
                <a:latin typeface="Arial Narrow"/>
                <a:cs typeface="Arial Narrow"/>
              </a:rPr>
              <a:t>(Materials and) Methodology</a:t>
            </a:r>
          </a:p>
          <a:p>
            <a:pPr marL="1028700" lvl="1" indent="-457200">
              <a:spcBef>
                <a:spcPts val="0"/>
              </a:spcBef>
              <a:buFont typeface="Arial" panose="020B0604020202020204" pitchFamily="34" charset="0"/>
              <a:buChar char="•"/>
              <a:tabLst>
                <a:tab pos="341313" algn="l"/>
              </a:tabLst>
            </a:pPr>
            <a:r>
              <a:rPr lang="en-US" sz="3000" dirty="0" smtClean="0">
                <a:solidFill>
                  <a:srgbClr val="2E4F7E"/>
                </a:solidFill>
                <a:latin typeface="Arial Narrow"/>
                <a:cs typeface="Arial Narrow"/>
              </a:rPr>
              <a:t>References </a:t>
            </a:r>
          </a:p>
          <a:p>
            <a:pPr marL="1028700" lvl="1" indent="-457200">
              <a:spcBef>
                <a:spcPts val="0"/>
              </a:spcBef>
              <a:buFont typeface="Arial" panose="020B0604020202020204" pitchFamily="34" charset="0"/>
              <a:buChar char="•"/>
              <a:tabLst>
                <a:tab pos="341313" algn="l"/>
              </a:tabLst>
            </a:pPr>
            <a:endParaRPr lang="en-US" sz="3000" dirty="0" smtClean="0">
              <a:solidFill>
                <a:srgbClr val="2E4F7E"/>
              </a:solidFill>
              <a:latin typeface="Arial Narrow"/>
              <a:cs typeface="Arial Narrow"/>
            </a:endParaRPr>
          </a:p>
          <a:p>
            <a:pPr marL="457200" indent="-457200">
              <a:spcBef>
                <a:spcPts val="0"/>
              </a:spcBef>
              <a:buFont typeface="Arial" panose="020B0604020202020204" pitchFamily="34" charset="0"/>
              <a:buChar char="•"/>
              <a:tabLst>
                <a:tab pos="341313" algn="l"/>
              </a:tabLst>
            </a:pPr>
            <a:r>
              <a:rPr lang="en-US" sz="3200" dirty="0">
                <a:solidFill>
                  <a:srgbClr val="2E4F7E"/>
                </a:solidFill>
                <a:latin typeface="Arial Narrow"/>
                <a:cs typeface="Arial Narrow"/>
              </a:rPr>
              <a:t>A</a:t>
            </a:r>
            <a:r>
              <a:rPr lang="en-US" sz="3200" dirty="0" smtClean="0">
                <a:solidFill>
                  <a:srgbClr val="2E4F7E"/>
                </a:solidFill>
                <a:latin typeface="Arial Narrow"/>
                <a:cs typeface="Arial Narrow"/>
              </a:rPr>
              <a:t>dd page numbers (when you submit to a journal, you will have line numbers assigned to your text)</a:t>
            </a:r>
          </a:p>
          <a:p>
            <a:pPr marL="457200" indent="-457200">
              <a:spcBef>
                <a:spcPts val="0"/>
              </a:spcBef>
              <a:spcAft>
                <a:spcPts val="2000"/>
              </a:spcAft>
              <a:buFont typeface="Arial" panose="020B0604020202020204" pitchFamily="34" charset="0"/>
              <a:buChar char="•"/>
              <a:tabLst>
                <a:tab pos="341313" algn="l"/>
              </a:tabLst>
            </a:pPr>
            <a:endParaRPr lang="en-US" sz="2000" dirty="0" smtClean="0">
              <a:solidFill>
                <a:srgbClr val="2E4F7E"/>
              </a:solidFill>
              <a:latin typeface="Arial Narrow"/>
              <a:cs typeface="Arial Narrow"/>
            </a:endParaRPr>
          </a:p>
          <a:p>
            <a:pPr marL="1028700" lvl="1" indent="-457200">
              <a:spcBef>
                <a:spcPts val="0"/>
              </a:spcBef>
              <a:spcAft>
                <a:spcPts val="2000"/>
              </a:spcAft>
              <a:buFont typeface="Arial" panose="020B0604020202020204" pitchFamily="34" charset="0"/>
              <a:buChar char="•"/>
              <a:tabLst>
                <a:tab pos="341313" algn="l"/>
              </a:tabLst>
            </a:pPr>
            <a:endParaRPr lang="en-US" sz="1800" dirty="0" smtClean="0">
              <a:solidFill>
                <a:srgbClr val="2E4F7E"/>
              </a:solidFill>
              <a:latin typeface="Arial Narrow"/>
              <a:cs typeface="Arial Narrow"/>
            </a:endParaRPr>
          </a:p>
        </p:txBody>
      </p:sp>
      <p:pic>
        <p:nvPicPr>
          <p:cNvPr id="12" name="NCO Vision Figure for Header [04Mar2015a]-01.png" descr="/Users/mozart/Dropbox/*ACTIVE PROJECTS/NHERI NCO PRESENTATION [Julio]/NCO Vision Figure for Header [04Mar2015a]-01.png"/>
          <p:cNvPicPr>
            <a:picLocks noChangeAspect="1"/>
          </p:cNvPicPr>
          <p:nvPr/>
        </p:nvPicPr>
        <p:blipFill>
          <a:blip r:embed="rId5" r:link="rId6">
            <a:alphaModFix amt="50000"/>
            <a:extLst>
              <a:ext uri="{28A0092B-C50C-407E-A947-70E740481C1C}">
                <a14:useLocalDpi xmlns:a14="http://schemas.microsoft.com/office/drawing/2010/main" val="0"/>
              </a:ext>
            </a:extLst>
          </a:blip>
          <a:stretch>
            <a:fillRect/>
          </a:stretch>
        </p:blipFill>
        <p:spPr>
          <a:xfrm>
            <a:off x="8375005" y="5073648"/>
            <a:ext cx="1477374" cy="1479551"/>
          </a:xfrm>
          <a:prstGeom prst="rect">
            <a:avLst/>
          </a:prstGeom>
        </p:spPr>
      </p:pic>
    </p:spTree>
    <p:extLst>
      <p:ext uri="{BB962C8B-B14F-4D97-AF65-F5344CB8AC3E}">
        <p14:creationId xmlns:p14="http://schemas.microsoft.com/office/powerpoint/2010/main" val="2964880446"/>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xmlns:p14="http://schemas.microsoft.com/office/powerpoint/2010/main">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rot="16200000">
            <a:off x="3956050" y="-4083051"/>
            <a:ext cx="1231899" cy="9398000"/>
          </a:xfrm>
          <a:prstGeom prst="rect">
            <a:avLst/>
          </a:prstGeom>
          <a:gradFill flip="none" rotWithShape="1">
            <a:gsLst>
              <a:gs pos="100000">
                <a:srgbClr val="BFCF72"/>
              </a:gs>
              <a:gs pos="0">
                <a:schemeClr val="accent4">
                  <a:lumMod val="40000"/>
                  <a:lumOff val="60000"/>
                </a:schemeClr>
              </a:gs>
            </a:gsLst>
            <a:lin ang="10800000" scaled="0"/>
            <a:tileRect/>
          </a:gradFill>
          <a:ln>
            <a:noFill/>
          </a:ln>
          <a:effectLst>
            <a:outerShdw blurRad="76200" dist="63500" dir="2700000" algn="tl"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n>
                <a:noFill/>
              </a:ln>
            </a:endParaRPr>
          </a:p>
        </p:txBody>
      </p:sp>
      <p:sp>
        <p:nvSpPr>
          <p:cNvPr id="19" name="Title 10"/>
          <p:cNvSpPr txBox="1">
            <a:spLocks/>
          </p:cNvSpPr>
          <p:nvPr/>
        </p:nvSpPr>
        <p:spPr>
          <a:xfrm>
            <a:off x="713858" y="250454"/>
            <a:ext cx="8235950" cy="748782"/>
          </a:xfrm>
          <a:prstGeom prst="rect">
            <a:avLst/>
          </a:prstGeom>
        </p:spPr>
        <p:txBody>
          <a:bodyPr lIns="0" rIns="0">
            <a:noAutofit/>
          </a:bodyPr>
          <a:lstStyle>
            <a:lvl1pPr algn="l" defTabSz="457200" rtl="0" eaLnBrk="1" latinLnBrk="0" hangingPunct="1">
              <a:spcBef>
                <a:spcPct val="0"/>
              </a:spcBef>
              <a:buNone/>
              <a:defRPr sz="4400" kern="1200" cap="all">
                <a:solidFill>
                  <a:schemeClr val="tx2"/>
                </a:solidFill>
                <a:latin typeface="Impact"/>
                <a:ea typeface="+mj-ea"/>
                <a:cs typeface="Impact"/>
              </a:defRPr>
            </a:lvl1pPr>
          </a:lstStyle>
          <a:p>
            <a:r>
              <a:rPr lang="en-US" cap="none" spc="100" dirty="0" smtClean="0">
                <a:solidFill>
                  <a:srgbClr val="2E4F7E"/>
                </a:solidFill>
              </a:rPr>
              <a:t>Title Page</a:t>
            </a:r>
            <a:endParaRPr lang="en-US" cap="none" spc="100" dirty="0">
              <a:solidFill>
                <a:srgbClr val="2E4F7E"/>
              </a:solidFill>
            </a:endParaRPr>
          </a:p>
        </p:txBody>
      </p:sp>
      <p:pic>
        <p:nvPicPr>
          <p:cNvPr id="20" name="People Icon-01.png" descr="/Users/mozart/Dropbox/*ACTIVE PROJECTS/NHERI NCO PRESENTATION [Julio]/IMAGES FOR PRESENTATION/People Icon-01.png"/>
          <p:cNvPicPr>
            <a:picLocks noChangeAspect="1"/>
          </p:cNvPicPr>
          <p:nvPr/>
        </p:nvPicPr>
        <p:blipFill>
          <a:blip r:embed="rId3" r:link="rId4">
            <a:extLst>
              <a:ext uri="{28A0092B-C50C-407E-A947-70E740481C1C}">
                <a14:useLocalDpi xmlns:a14="http://schemas.microsoft.com/office/drawing/2010/main" val="0"/>
              </a:ext>
            </a:extLst>
          </a:blip>
          <a:stretch>
            <a:fillRect/>
          </a:stretch>
        </p:blipFill>
        <p:spPr>
          <a:xfrm>
            <a:off x="7914503" y="206374"/>
            <a:ext cx="921005" cy="921005"/>
          </a:xfrm>
          <a:prstGeom prst="rect">
            <a:avLst/>
          </a:prstGeom>
        </p:spPr>
      </p:pic>
      <p:sp>
        <p:nvSpPr>
          <p:cNvPr id="13" name="Rectangle 12"/>
          <p:cNvSpPr/>
          <p:nvPr/>
        </p:nvSpPr>
        <p:spPr>
          <a:xfrm>
            <a:off x="342900" y="231774"/>
            <a:ext cx="127000" cy="6321425"/>
          </a:xfrm>
          <a:prstGeom prst="rect">
            <a:avLst/>
          </a:prstGeom>
          <a:solidFill>
            <a:schemeClr val="accent2"/>
          </a:solidFill>
          <a:ln>
            <a:noFill/>
          </a:ln>
          <a:effectLst>
            <a:outerShdw blurRad="76200" dist="50800" dir="2700000" algn="tl" rotWithShape="0">
              <a:srgbClr val="000000">
                <a:alpha val="2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n>
                <a:noFill/>
              </a:ln>
            </a:endParaRPr>
          </a:p>
        </p:txBody>
      </p:sp>
      <p:sp>
        <p:nvSpPr>
          <p:cNvPr id="28" name="Content Placeholder 27"/>
          <p:cNvSpPr>
            <a:spLocks noGrp="1"/>
          </p:cNvSpPr>
          <p:nvPr>
            <p:ph sz="half" idx="4294967295"/>
          </p:nvPr>
        </p:nvSpPr>
        <p:spPr>
          <a:xfrm>
            <a:off x="642134" y="1412549"/>
            <a:ext cx="8059414" cy="3725338"/>
          </a:xfrm>
          <a:prstGeom prst="rect">
            <a:avLst/>
          </a:prstGeom>
        </p:spPr>
        <p:txBody>
          <a:bodyPr lIns="0" tIns="0" rIns="0" bIns="0">
            <a:noAutofit/>
          </a:bodyPr>
          <a:lstStyle/>
          <a:p>
            <a:pPr algn="ctr">
              <a:spcBef>
                <a:spcPts val="0"/>
              </a:spcBef>
              <a:spcAft>
                <a:spcPts val="2000"/>
              </a:spcAft>
              <a:tabLst>
                <a:tab pos="341313" algn="l"/>
              </a:tabLst>
            </a:pPr>
            <a:r>
              <a:rPr lang="en-US" sz="3200" dirty="0" smtClean="0">
                <a:solidFill>
                  <a:srgbClr val="2E4F7E"/>
                </a:solidFill>
                <a:latin typeface="Arial Narrow"/>
                <a:cs typeface="Arial Narrow"/>
              </a:rPr>
              <a:t>TITLE OF THE PAPER</a:t>
            </a:r>
          </a:p>
          <a:p>
            <a:pPr algn="ctr">
              <a:spcBef>
                <a:spcPts val="0"/>
              </a:spcBef>
              <a:spcAft>
                <a:spcPts val="2000"/>
              </a:spcAft>
              <a:tabLst>
                <a:tab pos="341313" algn="l"/>
              </a:tabLst>
            </a:pPr>
            <a:r>
              <a:rPr lang="en-US" sz="3200" dirty="0" smtClean="0">
                <a:solidFill>
                  <a:srgbClr val="2E4F7E"/>
                </a:solidFill>
                <a:latin typeface="Arial Narrow"/>
                <a:cs typeface="Arial Narrow"/>
              </a:rPr>
              <a:t>Your Name</a:t>
            </a:r>
          </a:p>
          <a:p>
            <a:pPr algn="ctr">
              <a:spcBef>
                <a:spcPts val="0"/>
              </a:spcBef>
              <a:spcAft>
                <a:spcPts val="2000"/>
              </a:spcAft>
              <a:tabLst>
                <a:tab pos="341313" algn="l"/>
              </a:tabLst>
            </a:pPr>
            <a:r>
              <a:rPr lang="en-US" sz="3200" dirty="0" smtClean="0">
                <a:solidFill>
                  <a:srgbClr val="2E4F7E"/>
                </a:solidFill>
                <a:latin typeface="Arial Narrow"/>
                <a:cs typeface="Arial Narrow"/>
              </a:rPr>
              <a:t>Other Authors (If you are writing this paper with others, include their names in a new line.)</a:t>
            </a:r>
            <a:endParaRPr lang="en-US" sz="3200" dirty="0" smtClean="0">
              <a:solidFill>
                <a:srgbClr val="2E4F7E"/>
              </a:solidFill>
              <a:latin typeface="Arial Narrow"/>
              <a:cs typeface="Arial Narrow"/>
            </a:endParaRPr>
          </a:p>
          <a:p>
            <a:pPr algn="ctr">
              <a:spcBef>
                <a:spcPts val="0"/>
              </a:spcBef>
              <a:spcAft>
                <a:spcPts val="2000"/>
              </a:spcAft>
              <a:tabLst>
                <a:tab pos="341313" algn="l"/>
              </a:tabLst>
            </a:pPr>
            <a:r>
              <a:rPr lang="en-US" sz="3200" dirty="0" smtClean="0">
                <a:solidFill>
                  <a:srgbClr val="2E4F7E"/>
                </a:solidFill>
                <a:latin typeface="Arial Narrow"/>
                <a:cs typeface="Arial Narrow"/>
              </a:rPr>
              <a:t>University Name and NHERI Facility</a:t>
            </a:r>
          </a:p>
          <a:p>
            <a:pPr algn="ctr">
              <a:spcBef>
                <a:spcPts val="0"/>
              </a:spcBef>
              <a:spcAft>
                <a:spcPts val="2000"/>
              </a:spcAft>
              <a:tabLst>
                <a:tab pos="341313" algn="l"/>
              </a:tabLst>
            </a:pPr>
            <a:endParaRPr lang="en-US" sz="3200" dirty="0" smtClean="0">
              <a:solidFill>
                <a:srgbClr val="2E4F7E"/>
              </a:solidFill>
              <a:latin typeface="Arial Narrow"/>
              <a:cs typeface="Arial Narrow"/>
            </a:endParaRPr>
          </a:p>
          <a:p>
            <a:pPr algn="ctr">
              <a:spcBef>
                <a:spcPts val="0"/>
              </a:spcBef>
              <a:spcAft>
                <a:spcPts val="2000"/>
              </a:spcAft>
              <a:tabLst>
                <a:tab pos="341313" algn="l"/>
              </a:tabLst>
            </a:pPr>
            <a:endParaRPr lang="en-US" dirty="0" smtClean="0">
              <a:solidFill>
                <a:srgbClr val="2E4F7E"/>
              </a:solidFill>
              <a:latin typeface="Arial Narrow"/>
              <a:cs typeface="Arial Narrow"/>
            </a:endParaRPr>
          </a:p>
          <a:p>
            <a:pPr algn="ctr">
              <a:spcBef>
                <a:spcPts val="0"/>
              </a:spcBef>
              <a:spcAft>
                <a:spcPts val="2000"/>
              </a:spcAft>
              <a:tabLst>
                <a:tab pos="341313" algn="l"/>
              </a:tabLst>
            </a:pPr>
            <a:r>
              <a:rPr lang="en-US" dirty="0" smtClean="0">
                <a:solidFill>
                  <a:srgbClr val="2E4F7E"/>
                </a:solidFill>
                <a:latin typeface="Arial Narrow"/>
                <a:cs typeface="Arial Narrow"/>
              </a:rPr>
              <a:t>(At the bottom of your title page, include the </a:t>
            </a:r>
            <a:r>
              <a:rPr lang="en-US" dirty="0">
                <a:solidFill>
                  <a:srgbClr val="2E4F7E"/>
                </a:solidFill>
                <a:latin typeface="Arial Narrow"/>
                <a:cs typeface="Arial Narrow"/>
              </a:rPr>
              <a:t>citation format </a:t>
            </a:r>
            <a:r>
              <a:rPr lang="en-US" dirty="0" smtClean="0">
                <a:solidFill>
                  <a:srgbClr val="2E4F7E"/>
                </a:solidFill>
                <a:latin typeface="Arial Narrow"/>
                <a:cs typeface="Arial Narrow"/>
              </a:rPr>
              <a:t>that you are using in this paper i.e. MLA</a:t>
            </a:r>
            <a:r>
              <a:rPr lang="en-US" dirty="0">
                <a:solidFill>
                  <a:srgbClr val="2E4F7E"/>
                </a:solidFill>
                <a:latin typeface="Arial Narrow"/>
                <a:cs typeface="Arial Narrow"/>
              </a:rPr>
              <a:t>, APA, ASA, Chicago, </a:t>
            </a:r>
            <a:r>
              <a:rPr lang="en-US" dirty="0" smtClean="0">
                <a:solidFill>
                  <a:srgbClr val="2E4F7E"/>
                </a:solidFill>
                <a:latin typeface="Arial Narrow"/>
                <a:cs typeface="Arial Narrow"/>
              </a:rPr>
              <a:t>etc.) </a:t>
            </a:r>
            <a:endParaRPr lang="en-US" dirty="0" smtClean="0">
              <a:solidFill>
                <a:srgbClr val="2E4F7E"/>
              </a:solidFill>
              <a:latin typeface="Arial Narrow"/>
              <a:cs typeface="Arial Narrow"/>
            </a:endParaRPr>
          </a:p>
          <a:p>
            <a:pPr>
              <a:spcBef>
                <a:spcPts val="0"/>
              </a:spcBef>
              <a:spcAft>
                <a:spcPts val="2000"/>
              </a:spcAft>
              <a:tabLst>
                <a:tab pos="341313" algn="l"/>
              </a:tabLst>
            </a:pPr>
            <a:endParaRPr lang="en-US" sz="3200" dirty="0" smtClean="0">
              <a:solidFill>
                <a:srgbClr val="2E4F7E"/>
              </a:solidFill>
              <a:latin typeface="Arial Narrow"/>
              <a:cs typeface="Arial Narrow"/>
            </a:endParaRPr>
          </a:p>
        </p:txBody>
      </p:sp>
      <p:pic>
        <p:nvPicPr>
          <p:cNvPr id="12" name="NCO Vision Figure for Header [04Mar2015a]-01.png" descr="/Users/mozart/Dropbox/*ACTIVE PROJECTS/NHERI NCO PRESENTATION [Julio]/NCO Vision Figure for Header [04Mar2015a]-01.png"/>
          <p:cNvPicPr>
            <a:picLocks noChangeAspect="1"/>
          </p:cNvPicPr>
          <p:nvPr/>
        </p:nvPicPr>
        <p:blipFill>
          <a:blip r:embed="rId5" r:link="rId6">
            <a:alphaModFix amt="50000"/>
            <a:extLst>
              <a:ext uri="{28A0092B-C50C-407E-A947-70E740481C1C}">
                <a14:useLocalDpi xmlns:a14="http://schemas.microsoft.com/office/drawing/2010/main" val="0"/>
              </a:ext>
            </a:extLst>
          </a:blip>
          <a:stretch>
            <a:fillRect/>
          </a:stretch>
        </p:blipFill>
        <p:spPr>
          <a:xfrm>
            <a:off x="8318315" y="5915024"/>
            <a:ext cx="1477374" cy="1479551"/>
          </a:xfrm>
          <a:prstGeom prst="rect">
            <a:avLst/>
          </a:prstGeom>
        </p:spPr>
      </p:pic>
    </p:spTree>
    <p:extLst>
      <p:ext uri="{BB962C8B-B14F-4D97-AF65-F5344CB8AC3E}">
        <p14:creationId xmlns:p14="http://schemas.microsoft.com/office/powerpoint/2010/main" val="2851927857"/>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xmlns:p14="http://schemas.microsoft.com/office/powerpoint/2010/main">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rot="16200000">
            <a:off x="3956050" y="-4083051"/>
            <a:ext cx="1231899" cy="9398000"/>
          </a:xfrm>
          <a:prstGeom prst="rect">
            <a:avLst/>
          </a:prstGeom>
          <a:gradFill flip="none" rotWithShape="1">
            <a:gsLst>
              <a:gs pos="100000">
                <a:srgbClr val="BFCF72"/>
              </a:gs>
              <a:gs pos="0">
                <a:schemeClr val="accent4">
                  <a:lumMod val="40000"/>
                  <a:lumOff val="60000"/>
                </a:schemeClr>
              </a:gs>
            </a:gsLst>
            <a:lin ang="10800000" scaled="0"/>
            <a:tileRect/>
          </a:gradFill>
          <a:ln>
            <a:noFill/>
          </a:ln>
          <a:effectLst>
            <a:outerShdw blurRad="76200" dist="63500" dir="2700000" algn="tl"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n>
                <a:noFill/>
              </a:ln>
            </a:endParaRPr>
          </a:p>
        </p:txBody>
      </p:sp>
      <p:sp>
        <p:nvSpPr>
          <p:cNvPr id="19" name="Title 10"/>
          <p:cNvSpPr txBox="1">
            <a:spLocks/>
          </p:cNvSpPr>
          <p:nvPr/>
        </p:nvSpPr>
        <p:spPr>
          <a:xfrm>
            <a:off x="713858" y="250454"/>
            <a:ext cx="8235950" cy="748782"/>
          </a:xfrm>
          <a:prstGeom prst="rect">
            <a:avLst/>
          </a:prstGeom>
        </p:spPr>
        <p:txBody>
          <a:bodyPr lIns="0" rIns="0">
            <a:noAutofit/>
          </a:bodyPr>
          <a:lstStyle>
            <a:lvl1pPr algn="l" defTabSz="457200" rtl="0" eaLnBrk="1" latinLnBrk="0" hangingPunct="1">
              <a:spcBef>
                <a:spcPct val="0"/>
              </a:spcBef>
              <a:buNone/>
              <a:defRPr sz="4400" kern="1200" cap="all">
                <a:solidFill>
                  <a:schemeClr val="tx2"/>
                </a:solidFill>
                <a:latin typeface="Impact"/>
                <a:ea typeface="+mj-ea"/>
                <a:cs typeface="Impact"/>
              </a:defRPr>
            </a:lvl1pPr>
          </a:lstStyle>
          <a:p>
            <a:r>
              <a:rPr lang="en-US" sz="3600" cap="none" spc="100" dirty="0" smtClean="0">
                <a:solidFill>
                  <a:srgbClr val="2E4F7E"/>
                </a:solidFill>
              </a:rPr>
              <a:t>Peer Review</a:t>
            </a:r>
            <a:endParaRPr lang="en-US" sz="3600" cap="none" spc="100" dirty="0">
              <a:solidFill>
                <a:srgbClr val="2E4F7E"/>
              </a:solidFill>
            </a:endParaRPr>
          </a:p>
        </p:txBody>
      </p:sp>
      <p:pic>
        <p:nvPicPr>
          <p:cNvPr id="20" name="People Icon-01.png" descr="/Users/mozart/Dropbox/*ACTIVE PROJECTS/NHERI NCO PRESENTATION [Julio]/IMAGES FOR PRESENTATION/People Icon-01.png"/>
          <p:cNvPicPr>
            <a:picLocks noChangeAspect="1"/>
          </p:cNvPicPr>
          <p:nvPr/>
        </p:nvPicPr>
        <p:blipFill>
          <a:blip r:embed="rId3" r:link="rId4">
            <a:extLst>
              <a:ext uri="{28A0092B-C50C-407E-A947-70E740481C1C}">
                <a14:useLocalDpi xmlns:a14="http://schemas.microsoft.com/office/drawing/2010/main" val="0"/>
              </a:ext>
            </a:extLst>
          </a:blip>
          <a:stretch>
            <a:fillRect/>
          </a:stretch>
        </p:blipFill>
        <p:spPr>
          <a:xfrm>
            <a:off x="8436112" y="798715"/>
            <a:ext cx="921005" cy="921005"/>
          </a:xfrm>
          <a:prstGeom prst="rect">
            <a:avLst/>
          </a:prstGeom>
        </p:spPr>
      </p:pic>
      <p:sp>
        <p:nvSpPr>
          <p:cNvPr id="13" name="Rectangle 12"/>
          <p:cNvSpPr/>
          <p:nvPr/>
        </p:nvSpPr>
        <p:spPr>
          <a:xfrm>
            <a:off x="342900" y="231774"/>
            <a:ext cx="127000" cy="6321425"/>
          </a:xfrm>
          <a:prstGeom prst="rect">
            <a:avLst/>
          </a:prstGeom>
          <a:solidFill>
            <a:schemeClr val="accent2"/>
          </a:solidFill>
          <a:ln>
            <a:noFill/>
          </a:ln>
          <a:effectLst>
            <a:outerShdw blurRad="76200" dist="50800" dir="2700000" algn="tl" rotWithShape="0">
              <a:srgbClr val="000000">
                <a:alpha val="2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n>
                <a:noFill/>
              </a:ln>
            </a:endParaRPr>
          </a:p>
        </p:txBody>
      </p:sp>
      <p:sp>
        <p:nvSpPr>
          <p:cNvPr id="28" name="Content Placeholder 27"/>
          <p:cNvSpPr>
            <a:spLocks noGrp="1"/>
          </p:cNvSpPr>
          <p:nvPr>
            <p:ph sz="half" idx="4294967295"/>
          </p:nvPr>
        </p:nvSpPr>
        <p:spPr>
          <a:xfrm>
            <a:off x="713858" y="1264665"/>
            <a:ext cx="8059414" cy="3725338"/>
          </a:xfrm>
          <a:prstGeom prst="rect">
            <a:avLst/>
          </a:prstGeom>
        </p:spPr>
        <p:txBody>
          <a:bodyPr lIns="0" tIns="0" rIns="0" bIns="0">
            <a:noAutofit/>
          </a:bodyPr>
          <a:lstStyle/>
          <a:p>
            <a:pPr marL="457200" indent="-457200">
              <a:spcBef>
                <a:spcPts val="0"/>
              </a:spcBef>
              <a:spcAft>
                <a:spcPts val="2000"/>
              </a:spcAft>
              <a:buFont typeface="Arial" panose="020B0604020202020204" pitchFamily="34" charset="0"/>
              <a:buChar char="•"/>
              <a:tabLst>
                <a:tab pos="341313" algn="l"/>
              </a:tabLst>
            </a:pPr>
            <a:r>
              <a:rPr lang="en-US" sz="3200" dirty="0" smtClean="0">
                <a:solidFill>
                  <a:srgbClr val="2E4F7E"/>
                </a:solidFill>
                <a:latin typeface="Arial Narrow"/>
                <a:cs typeface="Arial Narrow"/>
              </a:rPr>
              <a:t>Send your paper to your assigned partner and copy me (</a:t>
            </a:r>
            <a:r>
              <a:rPr lang="en-US" sz="3200" dirty="0" smtClean="0">
                <a:solidFill>
                  <a:srgbClr val="2E4F7E"/>
                </a:solidFill>
                <a:latin typeface="Arial Narrow"/>
                <a:cs typeface="Arial Narrow"/>
                <a:hlinkClick r:id="rId5"/>
              </a:rPr>
              <a:t>karina.vielma@utsa.edu</a:t>
            </a:r>
            <a:r>
              <a:rPr lang="en-US" sz="3200" dirty="0" smtClean="0">
                <a:solidFill>
                  <a:srgbClr val="2E4F7E"/>
                </a:solidFill>
                <a:latin typeface="Arial Narrow"/>
                <a:cs typeface="Arial Narrow"/>
              </a:rPr>
              <a:t>) on the email.</a:t>
            </a:r>
          </a:p>
          <a:p>
            <a:pPr marL="457200" indent="-457200">
              <a:spcBef>
                <a:spcPts val="0"/>
              </a:spcBef>
              <a:spcAft>
                <a:spcPts val="2000"/>
              </a:spcAft>
              <a:buFont typeface="Arial" panose="020B0604020202020204" pitchFamily="34" charset="0"/>
              <a:buChar char="•"/>
              <a:tabLst>
                <a:tab pos="341313" algn="l"/>
              </a:tabLst>
            </a:pPr>
            <a:r>
              <a:rPr lang="en-US" sz="3200" dirty="0" smtClean="0">
                <a:solidFill>
                  <a:srgbClr val="2E4F7E"/>
                </a:solidFill>
                <a:latin typeface="Arial Narrow"/>
                <a:cs typeface="Arial Narrow"/>
              </a:rPr>
              <a:t>Review your peer’s paper using track changes in MS Word.</a:t>
            </a:r>
          </a:p>
          <a:p>
            <a:pPr marL="457200" indent="-457200">
              <a:spcBef>
                <a:spcPts val="0"/>
              </a:spcBef>
              <a:spcAft>
                <a:spcPts val="2000"/>
              </a:spcAft>
              <a:buFont typeface="Arial" panose="020B0604020202020204" pitchFamily="34" charset="0"/>
              <a:buChar char="•"/>
              <a:tabLst>
                <a:tab pos="341313" algn="l"/>
              </a:tabLst>
            </a:pPr>
            <a:r>
              <a:rPr lang="en-US" sz="3200" dirty="0" smtClean="0">
                <a:solidFill>
                  <a:srgbClr val="2E4F7E"/>
                </a:solidFill>
                <a:latin typeface="Arial Narrow"/>
                <a:cs typeface="Arial Narrow"/>
              </a:rPr>
              <a:t>Add comments using comment boxes.</a:t>
            </a:r>
          </a:p>
          <a:p>
            <a:pPr marL="457200" indent="-457200">
              <a:spcBef>
                <a:spcPts val="0"/>
              </a:spcBef>
              <a:spcAft>
                <a:spcPts val="2000"/>
              </a:spcAft>
              <a:buFont typeface="Arial" panose="020B0604020202020204" pitchFamily="34" charset="0"/>
              <a:buChar char="•"/>
              <a:tabLst>
                <a:tab pos="341313" algn="l"/>
              </a:tabLst>
            </a:pPr>
            <a:endParaRPr lang="en-US" sz="3200" dirty="0">
              <a:solidFill>
                <a:srgbClr val="2E4F7E"/>
              </a:solidFill>
              <a:latin typeface="Arial Narrow"/>
              <a:cs typeface="Arial Narrow"/>
            </a:endParaRPr>
          </a:p>
          <a:p>
            <a:pPr marL="285750" indent="-285750">
              <a:spcBef>
                <a:spcPts val="0"/>
              </a:spcBef>
              <a:spcAft>
                <a:spcPts val="2000"/>
              </a:spcAft>
              <a:buFont typeface="Wingdings" panose="05000000000000000000" pitchFamily="2" charset="2"/>
              <a:buChar char="Ø"/>
              <a:tabLst>
                <a:tab pos="341313" algn="l"/>
              </a:tabLst>
            </a:pPr>
            <a:r>
              <a:rPr lang="en-US" sz="3200" dirty="0" smtClean="0">
                <a:solidFill>
                  <a:srgbClr val="2E4F7E"/>
                </a:solidFill>
                <a:latin typeface="Arial Narrow"/>
                <a:cs typeface="Arial Narrow"/>
              </a:rPr>
              <a:t>Bonus: Ask your faculty mentor or graduate student mentor to review the paper. </a:t>
            </a:r>
            <a:endParaRPr lang="en-US" sz="1800" dirty="0" smtClean="0">
              <a:solidFill>
                <a:srgbClr val="2E4F7E"/>
              </a:solidFill>
              <a:latin typeface="Arial Narrow"/>
              <a:cs typeface="Arial Narrow"/>
            </a:endParaRPr>
          </a:p>
        </p:txBody>
      </p:sp>
      <p:pic>
        <p:nvPicPr>
          <p:cNvPr id="12" name="NCO Vision Figure for Header [04Mar2015a]-01.png" descr="/Users/mozart/Dropbox/*ACTIVE PROJECTS/NHERI NCO PRESENTATION [Julio]/NCO Vision Figure for Header [04Mar2015a]-01.png"/>
          <p:cNvPicPr>
            <a:picLocks noChangeAspect="1"/>
          </p:cNvPicPr>
          <p:nvPr/>
        </p:nvPicPr>
        <p:blipFill>
          <a:blip r:embed="rId6" r:link="rId7">
            <a:alphaModFix amt="50000"/>
            <a:extLst>
              <a:ext uri="{28A0092B-C50C-407E-A947-70E740481C1C}">
                <a14:useLocalDpi xmlns:a14="http://schemas.microsoft.com/office/drawing/2010/main" val="0"/>
              </a:ext>
            </a:extLst>
          </a:blip>
          <a:stretch>
            <a:fillRect/>
          </a:stretch>
        </p:blipFill>
        <p:spPr>
          <a:xfrm>
            <a:off x="7965310" y="5657849"/>
            <a:ext cx="1477374" cy="1479551"/>
          </a:xfrm>
          <a:prstGeom prst="rect">
            <a:avLst/>
          </a:prstGeom>
        </p:spPr>
      </p:pic>
    </p:spTree>
    <p:extLst>
      <p:ext uri="{BB962C8B-B14F-4D97-AF65-F5344CB8AC3E}">
        <p14:creationId xmlns:p14="http://schemas.microsoft.com/office/powerpoint/2010/main" val="2050264783"/>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xmlns:p14="http://schemas.microsoft.com/office/powerpoint/2010/main">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rot="16200000">
            <a:off x="3956050" y="-4083051"/>
            <a:ext cx="1231899" cy="9398000"/>
          </a:xfrm>
          <a:prstGeom prst="rect">
            <a:avLst/>
          </a:prstGeom>
          <a:gradFill flip="none" rotWithShape="1">
            <a:gsLst>
              <a:gs pos="100000">
                <a:srgbClr val="BFCF72"/>
              </a:gs>
              <a:gs pos="0">
                <a:schemeClr val="accent4">
                  <a:lumMod val="40000"/>
                  <a:lumOff val="60000"/>
                </a:schemeClr>
              </a:gs>
            </a:gsLst>
            <a:lin ang="10800000" scaled="0"/>
            <a:tileRect/>
          </a:gradFill>
          <a:ln>
            <a:noFill/>
          </a:ln>
          <a:effectLst>
            <a:outerShdw blurRad="76200" dist="63500" dir="2700000" algn="tl"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n>
                <a:noFill/>
              </a:ln>
            </a:endParaRPr>
          </a:p>
        </p:txBody>
      </p:sp>
      <p:sp>
        <p:nvSpPr>
          <p:cNvPr id="19" name="Title 10"/>
          <p:cNvSpPr txBox="1">
            <a:spLocks/>
          </p:cNvSpPr>
          <p:nvPr/>
        </p:nvSpPr>
        <p:spPr>
          <a:xfrm>
            <a:off x="713858" y="250454"/>
            <a:ext cx="8235950" cy="748782"/>
          </a:xfrm>
          <a:prstGeom prst="rect">
            <a:avLst/>
          </a:prstGeom>
        </p:spPr>
        <p:txBody>
          <a:bodyPr lIns="0" rIns="0">
            <a:noAutofit/>
          </a:bodyPr>
          <a:lstStyle>
            <a:lvl1pPr algn="l" defTabSz="457200" rtl="0" eaLnBrk="1" latinLnBrk="0" hangingPunct="1">
              <a:spcBef>
                <a:spcPct val="0"/>
              </a:spcBef>
              <a:buNone/>
              <a:defRPr sz="4400" kern="1200" cap="all">
                <a:solidFill>
                  <a:schemeClr val="tx2"/>
                </a:solidFill>
                <a:latin typeface="Impact"/>
                <a:ea typeface="+mj-ea"/>
                <a:cs typeface="Impact"/>
              </a:defRPr>
            </a:lvl1pPr>
          </a:lstStyle>
          <a:p>
            <a:r>
              <a:rPr lang="en-US" sz="3600" cap="none" spc="100" dirty="0" smtClean="0">
                <a:solidFill>
                  <a:srgbClr val="2E4F7E"/>
                </a:solidFill>
              </a:rPr>
              <a:t>Peer Review</a:t>
            </a:r>
            <a:endParaRPr lang="en-US" sz="3600" cap="none" spc="100" dirty="0">
              <a:solidFill>
                <a:srgbClr val="2E4F7E"/>
              </a:solidFill>
            </a:endParaRPr>
          </a:p>
        </p:txBody>
      </p:sp>
      <p:pic>
        <p:nvPicPr>
          <p:cNvPr id="20" name="People Icon-01.png" descr="/Users/mozart/Dropbox/*ACTIVE PROJECTS/NHERI NCO PRESENTATION [Julio]/IMAGES FOR PRESENTATION/People Icon-01.png"/>
          <p:cNvPicPr>
            <a:picLocks noChangeAspect="1"/>
          </p:cNvPicPr>
          <p:nvPr/>
        </p:nvPicPr>
        <p:blipFill>
          <a:blip r:embed="rId3" r:link="rId4">
            <a:extLst>
              <a:ext uri="{28A0092B-C50C-407E-A947-70E740481C1C}">
                <a14:useLocalDpi xmlns:a14="http://schemas.microsoft.com/office/drawing/2010/main" val="0"/>
              </a:ext>
            </a:extLst>
          </a:blip>
          <a:stretch>
            <a:fillRect/>
          </a:stretch>
        </p:blipFill>
        <p:spPr>
          <a:xfrm>
            <a:off x="8436112" y="798715"/>
            <a:ext cx="921005" cy="921005"/>
          </a:xfrm>
          <a:prstGeom prst="rect">
            <a:avLst/>
          </a:prstGeom>
        </p:spPr>
      </p:pic>
      <p:sp>
        <p:nvSpPr>
          <p:cNvPr id="13" name="Rectangle 12"/>
          <p:cNvSpPr/>
          <p:nvPr/>
        </p:nvSpPr>
        <p:spPr>
          <a:xfrm>
            <a:off x="342900" y="231774"/>
            <a:ext cx="127000" cy="6321425"/>
          </a:xfrm>
          <a:prstGeom prst="rect">
            <a:avLst/>
          </a:prstGeom>
          <a:solidFill>
            <a:schemeClr val="accent2"/>
          </a:solidFill>
          <a:ln>
            <a:noFill/>
          </a:ln>
          <a:effectLst>
            <a:outerShdw blurRad="76200" dist="50800" dir="2700000" algn="tl" rotWithShape="0">
              <a:srgbClr val="000000">
                <a:alpha val="2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n>
                <a:noFill/>
              </a:ln>
            </a:endParaRPr>
          </a:p>
        </p:txBody>
      </p:sp>
      <p:sp>
        <p:nvSpPr>
          <p:cNvPr id="28" name="Content Placeholder 27"/>
          <p:cNvSpPr>
            <a:spLocks noGrp="1"/>
          </p:cNvSpPr>
          <p:nvPr>
            <p:ph sz="half" idx="4294967295"/>
          </p:nvPr>
        </p:nvSpPr>
        <p:spPr>
          <a:xfrm>
            <a:off x="713858" y="1264665"/>
            <a:ext cx="8059414" cy="3725338"/>
          </a:xfrm>
          <a:prstGeom prst="rect">
            <a:avLst/>
          </a:prstGeom>
        </p:spPr>
        <p:txBody>
          <a:bodyPr lIns="0" tIns="0" rIns="0" bIns="0">
            <a:noAutofit/>
          </a:bodyPr>
          <a:lstStyle/>
          <a:p>
            <a:pPr marL="457200" indent="-457200">
              <a:spcBef>
                <a:spcPts val="0"/>
              </a:spcBef>
              <a:spcAft>
                <a:spcPts val="2000"/>
              </a:spcAft>
              <a:buFont typeface="Arial" panose="020B0604020202020204" pitchFamily="34" charset="0"/>
              <a:buChar char="•"/>
              <a:tabLst>
                <a:tab pos="341313" algn="l"/>
              </a:tabLst>
            </a:pPr>
            <a:r>
              <a:rPr lang="en-US" sz="3200" dirty="0" smtClean="0">
                <a:solidFill>
                  <a:srgbClr val="2E4F7E"/>
                </a:solidFill>
                <a:latin typeface="Arial Narrow"/>
                <a:cs typeface="Arial Narrow"/>
              </a:rPr>
              <a:t>When you review a peer’s paper, provide constructive criticism for improvement</a:t>
            </a:r>
          </a:p>
          <a:p>
            <a:pPr marL="1028700" lvl="1" indent="-457200">
              <a:spcBef>
                <a:spcPts val="0"/>
              </a:spcBef>
              <a:spcAft>
                <a:spcPts val="2000"/>
              </a:spcAft>
              <a:buFont typeface="Arial" panose="020B0604020202020204" pitchFamily="34" charset="0"/>
              <a:buChar char="•"/>
              <a:tabLst>
                <a:tab pos="341313" algn="l"/>
              </a:tabLst>
            </a:pPr>
            <a:r>
              <a:rPr lang="en-US" sz="2400" b="1" dirty="0" smtClean="0">
                <a:solidFill>
                  <a:srgbClr val="2E4F7E"/>
                </a:solidFill>
                <a:latin typeface="Arial Narrow"/>
                <a:cs typeface="Arial Narrow"/>
              </a:rPr>
              <a:t>Introduction</a:t>
            </a:r>
            <a:r>
              <a:rPr lang="en-US" sz="2400" dirty="0" smtClean="0">
                <a:solidFill>
                  <a:srgbClr val="2E4F7E"/>
                </a:solidFill>
                <a:latin typeface="Arial Narrow"/>
                <a:cs typeface="Arial Narrow"/>
              </a:rPr>
              <a:t> – What is the background of the study? What is the motivation (problem/s being addressed) for the study? Are these components clearly stated? Are there references to support the background of the study, problems, and the motivation for the research? What is the purpose of the study? Is the purpose clearly stated?  </a:t>
            </a:r>
          </a:p>
          <a:p>
            <a:pPr marL="1028700" lvl="1" indent="-457200">
              <a:spcBef>
                <a:spcPts val="0"/>
              </a:spcBef>
              <a:spcAft>
                <a:spcPts val="2000"/>
              </a:spcAft>
              <a:buFont typeface="Arial" panose="020B0604020202020204" pitchFamily="34" charset="0"/>
              <a:buChar char="•"/>
              <a:tabLst>
                <a:tab pos="341313" algn="l"/>
              </a:tabLst>
            </a:pPr>
            <a:r>
              <a:rPr lang="en-US" sz="2400" dirty="0" smtClean="0">
                <a:solidFill>
                  <a:srgbClr val="2E4F7E"/>
                </a:solidFill>
                <a:latin typeface="Arial Narrow"/>
                <a:cs typeface="Arial Narrow"/>
              </a:rPr>
              <a:t>What can be explained better?  </a:t>
            </a:r>
            <a:r>
              <a:rPr lang="en-US" sz="2400" dirty="0" smtClean="0">
                <a:solidFill>
                  <a:srgbClr val="2E4F7E"/>
                </a:solidFill>
                <a:latin typeface="Arial Narrow"/>
                <a:cs typeface="Arial Narrow"/>
              </a:rPr>
              <a:t>Is ther</a:t>
            </a:r>
            <a:r>
              <a:rPr lang="en-US" sz="2400" dirty="0" smtClean="0">
                <a:solidFill>
                  <a:srgbClr val="2E4F7E"/>
                </a:solidFill>
                <a:latin typeface="Arial Narrow"/>
                <a:cs typeface="Arial Narrow"/>
              </a:rPr>
              <a:t>e a reference that may be useful?  </a:t>
            </a:r>
            <a:r>
              <a:rPr lang="en-US" sz="2400" dirty="0" smtClean="0">
                <a:solidFill>
                  <a:srgbClr val="2E4F7E"/>
                </a:solidFill>
                <a:latin typeface="Arial Narrow"/>
                <a:cs typeface="Arial Narrow"/>
              </a:rPr>
              <a:t>Is the language clear? Can you understand the rationale for the study?</a:t>
            </a:r>
            <a:endParaRPr lang="en-US" sz="2400" dirty="0" smtClean="0">
              <a:solidFill>
                <a:srgbClr val="2E4F7E"/>
              </a:solidFill>
              <a:latin typeface="Arial Narrow"/>
              <a:cs typeface="Arial Narrow"/>
            </a:endParaRPr>
          </a:p>
        </p:txBody>
      </p:sp>
      <p:pic>
        <p:nvPicPr>
          <p:cNvPr id="12" name="NCO Vision Figure for Header [04Mar2015a]-01.png" descr="/Users/mozart/Dropbox/*ACTIVE PROJECTS/NHERI NCO PRESENTATION [Julio]/NCO Vision Figure for Header [04Mar2015a]-01.png"/>
          <p:cNvPicPr>
            <a:picLocks noChangeAspect="1"/>
          </p:cNvPicPr>
          <p:nvPr/>
        </p:nvPicPr>
        <p:blipFill>
          <a:blip r:embed="rId5" r:link="rId6">
            <a:alphaModFix amt="50000"/>
            <a:extLst>
              <a:ext uri="{28A0092B-C50C-407E-A947-70E740481C1C}">
                <a14:useLocalDpi xmlns:a14="http://schemas.microsoft.com/office/drawing/2010/main" val="0"/>
              </a:ext>
            </a:extLst>
          </a:blip>
          <a:stretch>
            <a:fillRect/>
          </a:stretch>
        </p:blipFill>
        <p:spPr>
          <a:xfrm>
            <a:off x="7965310" y="5657849"/>
            <a:ext cx="1477374" cy="1479551"/>
          </a:xfrm>
          <a:prstGeom prst="rect">
            <a:avLst/>
          </a:prstGeom>
        </p:spPr>
      </p:pic>
    </p:spTree>
    <p:extLst>
      <p:ext uri="{BB962C8B-B14F-4D97-AF65-F5344CB8AC3E}">
        <p14:creationId xmlns:p14="http://schemas.microsoft.com/office/powerpoint/2010/main" val="952911476"/>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xmlns:p14="http://schemas.microsoft.com/office/powerpoint/2010/main">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rot="16200000">
            <a:off x="3956050" y="-4083051"/>
            <a:ext cx="1231899" cy="9398000"/>
          </a:xfrm>
          <a:prstGeom prst="rect">
            <a:avLst/>
          </a:prstGeom>
          <a:gradFill flip="none" rotWithShape="1">
            <a:gsLst>
              <a:gs pos="100000">
                <a:srgbClr val="BFCF72"/>
              </a:gs>
              <a:gs pos="0">
                <a:schemeClr val="accent4">
                  <a:lumMod val="40000"/>
                  <a:lumOff val="60000"/>
                </a:schemeClr>
              </a:gs>
            </a:gsLst>
            <a:lin ang="10800000" scaled="0"/>
            <a:tileRect/>
          </a:gradFill>
          <a:ln>
            <a:noFill/>
          </a:ln>
          <a:effectLst>
            <a:outerShdw blurRad="76200" dist="63500" dir="2700000" algn="tl"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n>
                <a:noFill/>
              </a:ln>
            </a:endParaRPr>
          </a:p>
        </p:txBody>
      </p:sp>
      <p:sp>
        <p:nvSpPr>
          <p:cNvPr id="19" name="Title 10"/>
          <p:cNvSpPr txBox="1">
            <a:spLocks/>
          </p:cNvSpPr>
          <p:nvPr/>
        </p:nvSpPr>
        <p:spPr>
          <a:xfrm>
            <a:off x="713858" y="250454"/>
            <a:ext cx="8235950" cy="748782"/>
          </a:xfrm>
          <a:prstGeom prst="rect">
            <a:avLst/>
          </a:prstGeom>
        </p:spPr>
        <p:txBody>
          <a:bodyPr lIns="0" rIns="0">
            <a:noAutofit/>
          </a:bodyPr>
          <a:lstStyle>
            <a:lvl1pPr algn="l" defTabSz="457200" rtl="0" eaLnBrk="1" latinLnBrk="0" hangingPunct="1">
              <a:spcBef>
                <a:spcPct val="0"/>
              </a:spcBef>
              <a:buNone/>
              <a:defRPr sz="4400" kern="1200" cap="all">
                <a:solidFill>
                  <a:schemeClr val="tx2"/>
                </a:solidFill>
                <a:latin typeface="Impact"/>
                <a:ea typeface="+mj-ea"/>
                <a:cs typeface="Impact"/>
              </a:defRPr>
            </a:lvl1pPr>
          </a:lstStyle>
          <a:p>
            <a:r>
              <a:rPr lang="en-US" sz="3600" cap="none" spc="100" dirty="0" smtClean="0">
                <a:solidFill>
                  <a:srgbClr val="2E4F7E"/>
                </a:solidFill>
              </a:rPr>
              <a:t>Peer Review</a:t>
            </a:r>
            <a:endParaRPr lang="en-US" sz="3600" cap="none" spc="100" dirty="0">
              <a:solidFill>
                <a:srgbClr val="2E4F7E"/>
              </a:solidFill>
            </a:endParaRPr>
          </a:p>
        </p:txBody>
      </p:sp>
      <p:pic>
        <p:nvPicPr>
          <p:cNvPr id="20" name="People Icon-01.png" descr="/Users/mozart/Dropbox/*ACTIVE PROJECTS/NHERI NCO PRESENTATION [Julio]/IMAGES FOR PRESENTATION/People Icon-01.png"/>
          <p:cNvPicPr>
            <a:picLocks noChangeAspect="1"/>
          </p:cNvPicPr>
          <p:nvPr/>
        </p:nvPicPr>
        <p:blipFill>
          <a:blip r:embed="rId3" r:link="rId4">
            <a:extLst>
              <a:ext uri="{28A0092B-C50C-407E-A947-70E740481C1C}">
                <a14:useLocalDpi xmlns:a14="http://schemas.microsoft.com/office/drawing/2010/main" val="0"/>
              </a:ext>
            </a:extLst>
          </a:blip>
          <a:stretch>
            <a:fillRect/>
          </a:stretch>
        </p:blipFill>
        <p:spPr>
          <a:xfrm>
            <a:off x="8436112" y="798715"/>
            <a:ext cx="921005" cy="921005"/>
          </a:xfrm>
          <a:prstGeom prst="rect">
            <a:avLst/>
          </a:prstGeom>
        </p:spPr>
      </p:pic>
      <p:sp>
        <p:nvSpPr>
          <p:cNvPr id="13" name="Rectangle 12"/>
          <p:cNvSpPr/>
          <p:nvPr/>
        </p:nvSpPr>
        <p:spPr>
          <a:xfrm>
            <a:off x="342900" y="231774"/>
            <a:ext cx="127000" cy="6321425"/>
          </a:xfrm>
          <a:prstGeom prst="rect">
            <a:avLst/>
          </a:prstGeom>
          <a:solidFill>
            <a:schemeClr val="accent2"/>
          </a:solidFill>
          <a:ln>
            <a:noFill/>
          </a:ln>
          <a:effectLst>
            <a:outerShdw blurRad="76200" dist="50800" dir="2700000" algn="tl" rotWithShape="0">
              <a:srgbClr val="000000">
                <a:alpha val="2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n>
                <a:noFill/>
              </a:ln>
            </a:endParaRPr>
          </a:p>
        </p:txBody>
      </p:sp>
      <p:sp>
        <p:nvSpPr>
          <p:cNvPr id="28" name="Content Placeholder 27"/>
          <p:cNvSpPr>
            <a:spLocks noGrp="1"/>
          </p:cNvSpPr>
          <p:nvPr>
            <p:ph sz="half" idx="4294967295"/>
          </p:nvPr>
        </p:nvSpPr>
        <p:spPr>
          <a:xfrm>
            <a:off x="713858" y="1264665"/>
            <a:ext cx="8059414" cy="3725338"/>
          </a:xfrm>
          <a:prstGeom prst="rect">
            <a:avLst/>
          </a:prstGeom>
        </p:spPr>
        <p:txBody>
          <a:bodyPr lIns="0" tIns="0" rIns="0" bIns="0">
            <a:noAutofit/>
          </a:bodyPr>
          <a:lstStyle/>
          <a:p>
            <a:pPr marL="457200" indent="-457200">
              <a:spcBef>
                <a:spcPts val="0"/>
              </a:spcBef>
              <a:spcAft>
                <a:spcPts val="2000"/>
              </a:spcAft>
              <a:buFont typeface="Arial" panose="020B0604020202020204" pitchFamily="34" charset="0"/>
              <a:buChar char="•"/>
              <a:tabLst>
                <a:tab pos="341313" algn="l"/>
              </a:tabLst>
            </a:pPr>
            <a:r>
              <a:rPr lang="en-US" sz="3200" dirty="0" smtClean="0">
                <a:solidFill>
                  <a:srgbClr val="2E4F7E"/>
                </a:solidFill>
                <a:latin typeface="Arial Narrow"/>
                <a:cs typeface="Arial Narrow"/>
              </a:rPr>
              <a:t>The methodology should be clear. You should be able to replicate the study if needed.</a:t>
            </a:r>
          </a:p>
          <a:p>
            <a:pPr marL="1028700" lvl="1" indent="-457200">
              <a:spcBef>
                <a:spcPts val="0"/>
              </a:spcBef>
              <a:spcAft>
                <a:spcPts val="2000"/>
              </a:spcAft>
              <a:buFont typeface="Arial" panose="020B0604020202020204" pitchFamily="34" charset="0"/>
              <a:buChar char="•"/>
              <a:tabLst>
                <a:tab pos="341313" algn="l"/>
              </a:tabLst>
            </a:pPr>
            <a:r>
              <a:rPr lang="en-US" sz="2400" b="1" dirty="0" smtClean="0">
                <a:solidFill>
                  <a:srgbClr val="2E4F7E"/>
                </a:solidFill>
                <a:latin typeface="Arial Narrow"/>
                <a:cs typeface="Arial Narrow"/>
              </a:rPr>
              <a:t>(Materials and) Methodology</a:t>
            </a:r>
            <a:r>
              <a:rPr lang="en-US" sz="2400" dirty="0" smtClean="0">
                <a:solidFill>
                  <a:srgbClr val="2E4F7E"/>
                </a:solidFill>
                <a:latin typeface="Arial Narrow"/>
                <a:cs typeface="Arial Narrow"/>
              </a:rPr>
              <a:t> – If your paper includes materials, is it clear what was used and how it was used?  What methods were used to complete this study? Are the methods clear?  Does the paper include references to support the methodology (and materials) used in this study?  Is there a broad discussion of how data was analyzed? (In this section, do not provide results from your study.)</a:t>
            </a:r>
          </a:p>
          <a:p>
            <a:pPr marL="1028700" lvl="1" indent="-457200">
              <a:spcBef>
                <a:spcPts val="0"/>
              </a:spcBef>
              <a:spcAft>
                <a:spcPts val="2000"/>
              </a:spcAft>
              <a:buFont typeface="Arial" panose="020B0604020202020204" pitchFamily="34" charset="0"/>
              <a:buChar char="•"/>
              <a:tabLst>
                <a:tab pos="341313" algn="l"/>
              </a:tabLst>
            </a:pPr>
            <a:r>
              <a:rPr lang="en-US" sz="2400" dirty="0" smtClean="0">
                <a:solidFill>
                  <a:srgbClr val="2E4F7E"/>
                </a:solidFill>
                <a:latin typeface="Arial Narrow"/>
                <a:cs typeface="Arial Narrow"/>
              </a:rPr>
              <a:t>What can be explained better (with images, tables, figures, etc.)?  </a:t>
            </a:r>
            <a:r>
              <a:rPr lang="en-US" sz="2400" dirty="0" smtClean="0">
                <a:solidFill>
                  <a:srgbClr val="2E4F7E"/>
                </a:solidFill>
                <a:latin typeface="Arial Narrow"/>
                <a:cs typeface="Arial Narrow"/>
              </a:rPr>
              <a:t>Is ther</a:t>
            </a:r>
            <a:r>
              <a:rPr lang="en-US" sz="2400" dirty="0" smtClean="0">
                <a:solidFill>
                  <a:srgbClr val="2E4F7E"/>
                </a:solidFill>
                <a:latin typeface="Arial Narrow"/>
                <a:cs typeface="Arial Narrow"/>
              </a:rPr>
              <a:t>e a reference that may be useful?  </a:t>
            </a:r>
            <a:r>
              <a:rPr lang="en-US" sz="2400" dirty="0" smtClean="0">
                <a:solidFill>
                  <a:srgbClr val="2E4F7E"/>
                </a:solidFill>
                <a:latin typeface="Arial Narrow"/>
                <a:cs typeface="Arial Narrow"/>
              </a:rPr>
              <a:t>Is the language clear? Would you be able to replicate this study if needed?</a:t>
            </a:r>
            <a:endParaRPr lang="en-US" sz="2400" dirty="0" smtClean="0">
              <a:solidFill>
                <a:srgbClr val="2E4F7E"/>
              </a:solidFill>
              <a:latin typeface="Arial Narrow"/>
              <a:cs typeface="Arial Narrow"/>
            </a:endParaRPr>
          </a:p>
        </p:txBody>
      </p:sp>
      <p:pic>
        <p:nvPicPr>
          <p:cNvPr id="12" name="NCO Vision Figure for Header [04Mar2015a]-01.png" descr="/Users/mozart/Dropbox/*ACTIVE PROJECTS/NHERI NCO PRESENTATION [Julio]/NCO Vision Figure for Header [04Mar2015a]-01.png"/>
          <p:cNvPicPr>
            <a:picLocks noChangeAspect="1"/>
          </p:cNvPicPr>
          <p:nvPr/>
        </p:nvPicPr>
        <p:blipFill>
          <a:blip r:embed="rId5" r:link="rId6">
            <a:alphaModFix amt="50000"/>
            <a:extLst>
              <a:ext uri="{28A0092B-C50C-407E-A947-70E740481C1C}">
                <a14:useLocalDpi xmlns:a14="http://schemas.microsoft.com/office/drawing/2010/main" val="0"/>
              </a:ext>
            </a:extLst>
          </a:blip>
          <a:stretch>
            <a:fillRect/>
          </a:stretch>
        </p:blipFill>
        <p:spPr>
          <a:xfrm>
            <a:off x="-127001" y="5543549"/>
            <a:ext cx="1477374" cy="1479551"/>
          </a:xfrm>
          <a:prstGeom prst="rect">
            <a:avLst/>
          </a:prstGeom>
        </p:spPr>
      </p:pic>
    </p:spTree>
    <p:extLst>
      <p:ext uri="{BB962C8B-B14F-4D97-AF65-F5344CB8AC3E}">
        <p14:creationId xmlns:p14="http://schemas.microsoft.com/office/powerpoint/2010/main" val="3277920315"/>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xmlns:p14="http://schemas.microsoft.com/office/powerpoint/2010/main">
        <p:fad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NHERI NCO Colors">
      <a:dk1>
        <a:sysClr val="windowText" lastClr="000000"/>
      </a:dk1>
      <a:lt1>
        <a:sysClr val="window" lastClr="FFFFFF"/>
      </a:lt1>
      <a:dk2>
        <a:srgbClr val="213B52"/>
      </a:dk2>
      <a:lt2>
        <a:srgbClr val="EEECE1"/>
      </a:lt2>
      <a:accent1>
        <a:srgbClr val="0E5D6E"/>
      </a:accent1>
      <a:accent2>
        <a:srgbClr val="1B818B"/>
      </a:accent2>
      <a:accent3>
        <a:srgbClr val="97D0C8"/>
      </a:accent3>
      <a:accent4>
        <a:srgbClr val="B6C663"/>
      </a:accent4>
      <a:accent5>
        <a:srgbClr val="83271F"/>
      </a:accent5>
      <a:accent6>
        <a:srgbClr val="CB482F"/>
      </a:accent6>
      <a:hlink>
        <a:srgbClr val="D46B3D"/>
      </a:hlink>
      <a:folHlink>
        <a:srgbClr val="D46B3D"/>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Hardcover.thmx</Template>
  <TotalTime>40773</TotalTime>
  <Words>771</Words>
  <Application>Microsoft Office PowerPoint</Application>
  <PresentationFormat>On-screen Show (4:3)</PresentationFormat>
  <Paragraphs>87</Paragraphs>
  <Slides>13</Slides>
  <Notes>13</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13</vt:i4>
      </vt:variant>
    </vt:vector>
  </HeadingPairs>
  <TitlesOfParts>
    <vt:vector size="23" baseType="lpstr">
      <vt:lpstr>Adobe Gothic Std B</vt:lpstr>
      <vt:lpstr>Arial</vt:lpstr>
      <vt:lpstr>Arial Black</vt:lpstr>
      <vt:lpstr>Arial Narrow</vt:lpstr>
      <vt:lpstr>Calibri</vt:lpstr>
      <vt:lpstr>Courier New</vt:lpstr>
      <vt:lpstr>Impact</vt:lpstr>
      <vt:lpstr>Lucida Grande</vt:lpstr>
      <vt:lpstr>Wingdings</vt:lpstr>
      <vt:lpstr>Office Theme</vt:lpstr>
      <vt:lpstr>PowerPoint Presentation</vt:lpstr>
      <vt:lpstr>Overview</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Purdue University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DOCUMENT TITLE SECOND LINE AND THIRD LINE</dc:title>
  <dc:creator>Purdue Marketing Communications</dc:creator>
  <cp:lastModifiedBy>Karina Vielma-Cumpian</cp:lastModifiedBy>
  <cp:revision>1039</cp:revision>
  <cp:lastPrinted>2016-07-19T15:29:55Z</cp:lastPrinted>
  <dcterms:created xsi:type="dcterms:W3CDTF">2011-09-20T15:44:26Z</dcterms:created>
  <dcterms:modified xsi:type="dcterms:W3CDTF">2017-06-23T20:00:52Z</dcterms:modified>
</cp:coreProperties>
</file>