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64" r:id="rId2"/>
    <p:sldId id="356" r:id="rId3"/>
    <p:sldId id="379" r:id="rId4"/>
    <p:sldId id="371" r:id="rId5"/>
    <p:sldId id="381" r:id="rId6"/>
    <p:sldId id="370" r:id="rId7"/>
    <p:sldId id="380" r:id="rId8"/>
    <p:sldId id="383" r:id="rId9"/>
    <p:sldId id="376" r:id="rId10"/>
    <p:sldId id="385" r:id="rId11"/>
    <p:sldId id="340"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02">
          <p15:clr>
            <a:srgbClr val="A4A3A4"/>
          </p15:clr>
        </p15:guide>
        <p15:guide id="2" pos="5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F7E"/>
    <a:srgbClr val="0F8C99"/>
    <a:srgbClr val="B7322D"/>
    <a:srgbClr val="4173A1"/>
    <a:srgbClr val="89E9F3"/>
    <a:srgbClr val="16CDE0"/>
    <a:srgbClr val="1A7E88"/>
    <a:srgbClr val="104E54"/>
    <a:srgbClr val="BFCF72"/>
    <a:srgbClr val="243A5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791" autoAdjust="0"/>
  </p:normalViewPr>
  <p:slideViewPr>
    <p:cSldViewPr snapToGrid="0" snapToObjects="1">
      <p:cViewPr varScale="1">
        <p:scale>
          <a:sx n="68" d="100"/>
          <a:sy n="68" d="100"/>
        </p:scale>
        <p:origin x="1008" y="53"/>
      </p:cViewPr>
      <p:guideLst>
        <p:guide orient="horz" pos="2702"/>
        <p:guide pos="55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846EF80-D09A-2A41-8FA0-1CCBA44B0D39}" type="datetimeFigureOut">
              <a:rPr lang="en-US" smtClean="0"/>
              <a:t>7/11/2017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567C0E4-6FAA-EA47-BD2A-A644AF486EDA}" type="slidenum">
              <a:rPr lang="en-US" smtClean="0"/>
              <a:t>‹#›</a:t>
            </a:fld>
            <a:endParaRPr lang="en-US"/>
          </a:p>
        </p:txBody>
      </p:sp>
    </p:spTree>
    <p:extLst>
      <p:ext uri="{BB962C8B-B14F-4D97-AF65-F5344CB8AC3E}">
        <p14:creationId xmlns:p14="http://schemas.microsoft.com/office/powerpoint/2010/main" val="9746526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AE9AF-5B02-A343-87BA-BF97CE0E58AE}" type="datetimeFigureOut">
              <a:rPr lang="en-US" smtClean="0"/>
              <a:t>7/11/2017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C696C59-4C62-F748-9189-0658811B1DC6}" type="slidenum">
              <a:rPr lang="en-US" smtClean="0"/>
              <a:t>‹#›</a:t>
            </a:fld>
            <a:endParaRPr lang="en-US"/>
          </a:p>
        </p:txBody>
      </p:sp>
    </p:spTree>
    <p:extLst>
      <p:ext uri="{BB962C8B-B14F-4D97-AF65-F5344CB8AC3E}">
        <p14:creationId xmlns:p14="http://schemas.microsoft.com/office/powerpoint/2010/main" val="19750174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a:t>
            </a:fld>
            <a:endParaRPr lang="en-US"/>
          </a:p>
        </p:txBody>
      </p:sp>
    </p:spTree>
    <p:extLst>
      <p:ext uri="{BB962C8B-B14F-4D97-AF65-F5344CB8AC3E}">
        <p14:creationId xmlns:p14="http://schemas.microsoft.com/office/powerpoint/2010/main" val="680122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10</a:t>
            </a:fld>
            <a:endParaRPr lang="en-US"/>
          </a:p>
        </p:txBody>
      </p:sp>
    </p:spTree>
    <p:extLst>
      <p:ext uri="{BB962C8B-B14F-4D97-AF65-F5344CB8AC3E}">
        <p14:creationId xmlns:p14="http://schemas.microsoft.com/office/powerpoint/2010/main" val="395111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11</a:t>
            </a:fld>
            <a:endParaRPr lang="en-US"/>
          </a:p>
        </p:txBody>
      </p:sp>
    </p:spTree>
    <p:extLst>
      <p:ext uri="{BB962C8B-B14F-4D97-AF65-F5344CB8AC3E}">
        <p14:creationId xmlns:p14="http://schemas.microsoft.com/office/powerpoint/2010/main" val="110935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endParaRPr lang="en-US" baseline="0" dirty="0" smtClean="0"/>
          </a:p>
        </p:txBody>
      </p:sp>
      <p:sp>
        <p:nvSpPr>
          <p:cNvPr id="4" name="Slide Number Placeholder 3"/>
          <p:cNvSpPr>
            <a:spLocks noGrp="1"/>
          </p:cNvSpPr>
          <p:nvPr>
            <p:ph type="sldNum" sz="quarter" idx="10"/>
          </p:nvPr>
        </p:nvSpPr>
        <p:spPr/>
        <p:txBody>
          <a:bodyPr/>
          <a:lstStyle/>
          <a:p>
            <a:fld id="{3C696C59-4C62-F748-9189-0658811B1DC6}" type="slidenum">
              <a:rPr lang="en-US" smtClean="0"/>
              <a:t>2</a:t>
            </a:fld>
            <a:endParaRPr lang="en-US"/>
          </a:p>
        </p:txBody>
      </p:sp>
    </p:spTree>
    <p:extLst>
      <p:ext uri="{BB962C8B-B14F-4D97-AF65-F5344CB8AC3E}">
        <p14:creationId xmlns:p14="http://schemas.microsoft.com/office/powerpoint/2010/main" val="3857061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3</a:t>
            </a:fld>
            <a:endParaRPr lang="en-US"/>
          </a:p>
        </p:txBody>
      </p:sp>
    </p:spTree>
    <p:extLst>
      <p:ext uri="{BB962C8B-B14F-4D97-AF65-F5344CB8AC3E}">
        <p14:creationId xmlns:p14="http://schemas.microsoft.com/office/powerpoint/2010/main" val="3758057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4</a:t>
            </a:fld>
            <a:endParaRPr lang="en-US"/>
          </a:p>
        </p:txBody>
      </p:sp>
    </p:spTree>
    <p:extLst>
      <p:ext uri="{BB962C8B-B14F-4D97-AF65-F5344CB8AC3E}">
        <p14:creationId xmlns:p14="http://schemas.microsoft.com/office/powerpoint/2010/main" val="269936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5</a:t>
            </a:fld>
            <a:endParaRPr lang="en-US"/>
          </a:p>
        </p:txBody>
      </p:sp>
    </p:spTree>
    <p:extLst>
      <p:ext uri="{BB962C8B-B14F-4D97-AF65-F5344CB8AC3E}">
        <p14:creationId xmlns:p14="http://schemas.microsoft.com/office/powerpoint/2010/main" val="1539793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6</a:t>
            </a:fld>
            <a:endParaRPr lang="en-US"/>
          </a:p>
        </p:txBody>
      </p:sp>
    </p:spTree>
    <p:extLst>
      <p:ext uri="{BB962C8B-B14F-4D97-AF65-F5344CB8AC3E}">
        <p14:creationId xmlns:p14="http://schemas.microsoft.com/office/powerpoint/2010/main" val="2288607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7</a:t>
            </a:fld>
            <a:endParaRPr lang="en-US"/>
          </a:p>
        </p:txBody>
      </p:sp>
    </p:spTree>
    <p:extLst>
      <p:ext uri="{BB962C8B-B14F-4D97-AF65-F5344CB8AC3E}">
        <p14:creationId xmlns:p14="http://schemas.microsoft.com/office/powerpoint/2010/main" val="2170705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8</a:t>
            </a:fld>
            <a:endParaRPr lang="en-US"/>
          </a:p>
        </p:txBody>
      </p:sp>
    </p:spTree>
    <p:extLst>
      <p:ext uri="{BB962C8B-B14F-4D97-AF65-F5344CB8AC3E}">
        <p14:creationId xmlns:p14="http://schemas.microsoft.com/office/powerpoint/2010/main" val="2198490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9</a:t>
            </a:fld>
            <a:endParaRPr lang="en-US"/>
          </a:p>
        </p:txBody>
      </p:sp>
    </p:spTree>
    <p:extLst>
      <p:ext uri="{BB962C8B-B14F-4D97-AF65-F5344CB8AC3E}">
        <p14:creationId xmlns:p14="http://schemas.microsoft.com/office/powerpoint/2010/main" val="45125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p:cNvSpPr/>
          <p:nvPr userDrawn="1"/>
        </p:nvSpPr>
        <p:spPr>
          <a:xfrm>
            <a:off x="204260" y="5974797"/>
            <a:ext cx="2053467" cy="8702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98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6" name="Title 1"/>
          <p:cNvSpPr txBox="1">
            <a:spLocks/>
          </p:cNvSpPr>
          <p:nvPr userDrawn="1"/>
        </p:nvSpPr>
        <p:spPr>
          <a:xfrm>
            <a:off x="796576" y="4303767"/>
            <a:ext cx="6111373"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dirty="0">
              <a:solidFill>
                <a:schemeClr val="bg1"/>
              </a:solidFill>
              <a:latin typeface="Impact"/>
              <a:cs typeface="Impact"/>
            </a:endParaRPr>
          </a:p>
        </p:txBody>
      </p:sp>
    </p:spTree>
    <p:extLst>
      <p:ext uri="{BB962C8B-B14F-4D97-AF65-F5344CB8AC3E}">
        <p14:creationId xmlns:p14="http://schemas.microsoft.com/office/powerpoint/2010/main" val="16506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02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77933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85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7" r:id="rId4"/>
  </p:sldLayoutIdLst>
  <p:hf hdr="0" ftr="0" dt="0"/>
  <p:txStyles>
    <p:titleStyle>
      <a:lvl1pPr algn="l" defTabSz="457200" rtl="0" eaLnBrk="1" latinLnBrk="0" hangingPunct="1">
        <a:spcBef>
          <a:spcPct val="0"/>
        </a:spcBef>
        <a:buNone/>
        <a:defRPr sz="4400" kern="1200" cap="all">
          <a:solidFill>
            <a:schemeClr val="tx2"/>
          </a:solidFill>
          <a:latin typeface="Impact"/>
          <a:ea typeface="+mj-ea"/>
          <a:cs typeface="Impact"/>
        </a:defRPr>
      </a:lvl1pPr>
    </p:titleStyle>
    <p:body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file://localhost/Users/mozart/Dropbox/*ACTIVE%20PROJECTS/NHERI%20NCO%20PRESENTATION%20%5BJulio%5D/NCO%20Vision%20Figure%20for%20Header%20%5B04Mar2015a%5D-01.pn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Karina.Vielma@utsa.edu"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file://localhost/Users/mozart/Dropbox/*ACTIVE%20PROJECTS/NHERI%20NCO%20PRESENTATION%20%5BJulio%5D/NCO%20Vision%20Figure%20for%20Header%20%5B04Mar2015a%5D-01.png" TargetMode="External"/><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Karina.Vielma@utsa.edu" TargetMode="External"/><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
            <a:ext cx="9144000" cy="6858001"/>
          </a:xfrm>
          <a:prstGeom prst="rect">
            <a:avLst/>
          </a:prstGeom>
          <a:gradFill flip="none" rotWithShape="1">
            <a:gsLst>
              <a:gs pos="100000">
                <a:srgbClr val="BFCF72">
                  <a:alpha val="93000"/>
                </a:srgbClr>
              </a:gs>
              <a:gs pos="0">
                <a:schemeClr val="accent4">
                  <a:lumMod val="40000"/>
                  <a:lumOff val="60000"/>
                </a:schemeClr>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0" name="Rectangle 9"/>
          <p:cNvSpPr/>
          <p:nvPr/>
        </p:nvSpPr>
        <p:spPr>
          <a:xfrm>
            <a:off x="-139700" y="1520179"/>
            <a:ext cx="9448799" cy="1527822"/>
          </a:xfrm>
          <a:prstGeom prst="rect">
            <a:avLst/>
          </a:prstGeom>
          <a:solidFill>
            <a:schemeClr val="accent6"/>
          </a:solidFill>
          <a:ln>
            <a:noFill/>
          </a:ln>
          <a:effectLst>
            <a:outerShdw blurRad="101600" dist="76200" dir="2700000" algn="tl" rotWithShape="0">
              <a:srgbClr val="000000">
                <a:alpha val="3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1" name="Title 14"/>
          <p:cNvSpPr txBox="1">
            <a:spLocks/>
          </p:cNvSpPr>
          <p:nvPr/>
        </p:nvSpPr>
        <p:spPr>
          <a:xfrm>
            <a:off x="638173" y="1635396"/>
            <a:ext cx="7857002" cy="1655878"/>
          </a:xfrm>
          <a:prstGeom prst="rect">
            <a:avLst/>
          </a:prstGeom>
        </p:spPr>
        <p:txBody>
          <a:bodyPr anchor="t">
            <a:noAutofit/>
          </a:bodyPr>
          <a:lstStyle>
            <a:lvl1pPr algn="l" defTabSz="457200" rtl="0" eaLnBrk="1" latinLnBrk="0" hangingPunct="1">
              <a:lnSpc>
                <a:spcPct val="80000"/>
              </a:lnSpc>
              <a:spcBef>
                <a:spcPct val="0"/>
              </a:spcBef>
              <a:buNone/>
              <a:defRPr sz="7000" kern="1200" cap="all" baseline="0">
                <a:solidFill>
                  <a:schemeClr val="bg1"/>
                </a:solidFill>
                <a:effectLst>
                  <a:outerShdw blurRad="50800" dist="38100" dir="2700000" algn="tl" rotWithShape="0">
                    <a:prstClr val="black">
                      <a:alpha val="40000"/>
                    </a:prstClr>
                  </a:outerShdw>
                </a:effectLst>
                <a:latin typeface="Impact"/>
                <a:ea typeface="+mj-ea"/>
                <a:cs typeface="Impact"/>
              </a:defRPr>
            </a:lvl1pPr>
          </a:lstStyle>
          <a:p>
            <a:pPr>
              <a:lnSpc>
                <a:spcPct val="90000"/>
              </a:lnSpc>
            </a:pPr>
            <a:r>
              <a:rPr lang="en-US" sz="3200" cap="none" spc="100" dirty="0" smtClean="0">
                <a:effectLst>
                  <a:outerShdw blurRad="88900" dist="50800" dir="2700000" algn="tl" rotWithShape="0">
                    <a:prstClr val="black">
                      <a:alpha val="50000"/>
                    </a:prstClr>
                  </a:outerShdw>
                </a:effectLst>
              </a:rPr>
              <a:t>2017 REU – Research Opportunities for Undergraduates</a:t>
            </a:r>
            <a:endParaRPr lang="en-US" sz="6000" cap="none" spc="100" dirty="0" smtClean="0">
              <a:effectLst>
                <a:outerShdw blurRad="88900" dist="50800" dir="2700000" algn="tl" rotWithShape="0">
                  <a:prstClr val="black">
                    <a:alpha val="50000"/>
                  </a:prstClr>
                </a:outerShdw>
              </a:effectLst>
            </a:endParaRPr>
          </a:p>
        </p:txBody>
      </p:sp>
      <p:pic>
        <p:nvPicPr>
          <p:cNvPr id="15" name="NCO Vision Figure for Header [04Mar2015a]-01.png" descr="/Users/mozart/Dropbox/*ACTIVE PROJECTS/NHERI NCO PRESENTATION [Julio]/NCO Vision Figure for Header [04Mar2015a]-01.png"/>
          <p:cNvPicPr>
            <a:picLocks noChangeAspect="1"/>
          </p:cNvPicPr>
          <p:nvPr/>
        </p:nvPicPr>
        <p:blipFill>
          <a:blip r:embed="rId3" r:link="rId4">
            <a:alphaModFix amt="78000"/>
            <a:extLst>
              <a:ext uri="{28A0092B-C50C-407E-A947-70E740481C1C}">
                <a14:useLocalDpi xmlns:a14="http://schemas.microsoft.com/office/drawing/2010/main" val="0"/>
              </a:ext>
            </a:extLst>
          </a:blip>
          <a:stretch>
            <a:fillRect/>
          </a:stretch>
        </p:blipFill>
        <p:spPr>
          <a:xfrm>
            <a:off x="4408426" y="2476500"/>
            <a:ext cx="5561073" cy="5569270"/>
          </a:xfrm>
          <a:prstGeom prst="rect">
            <a:avLst/>
          </a:prstGeom>
        </p:spPr>
      </p:pic>
      <p:sp>
        <p:nvSpPr>
          <p:cNvPr id="17" name="Title 1"/>
          <p:cNvSpPr txBox="1">
            <a:spLocks/>
          </p:cNvSpPr>
          <p:nvPr/>
        </p:nvSpPr>
        <p:spPr>
          <a:xfrm>
            <a:off x="638173" y="266700"/>
            <a:ext cx="8848727" cy="1089025"/>
          </a:xfrm>
          <a:prstGeom prst="rect">
            <a:avLst/>
          </a:prstGeom>
        </p:spPr>
        <p:txBody>
          <a:bodyPr anchor="t">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nSpc>
                <a:spcPct val="90000"/>
              </a:lnSpc>
            </a:pPr>
            <a:r>
              <a:rPr lang="en-US" sz="3600" cap="none" spc="100" dirty="0" smtClean="0">
                <a:solidFill>
                  <a:srgbClr val="2E4F7E"/>
                </a:solidFill>
                <a:ea typeface="Adobe Gothic Std B" pitchFamily="34" charset="-128"/>
              </a:rPr>
              <a:t>Natural Hazards Engineering Research</a:t>
            </a:r>
          </a:p>
          <a:p>
            <a:pPr>
              <a:lnSpc>
                <a:spcPct val="90000"/>
              </a:lnSpc>
            </a:pPr>
            <a:r>
              <a:rPr lang="en-US" sz="3600" cap="none" spc="100" dirty="0" smtClean="0">
                <a:solidFill>
                  <a:srgbClr val="2E4F7E"/>
                </a:solidFill>
                <a:ea typeface="Adobe Gothic Std B" pitchFamily="34" charset="-128"/>
              </a:rPr>
              <a:t>Infrastructure  </a:t>
            </a:r>
            <a:r>
              <a:rPr lang="en-US" sz="3000" cap="none" spc="100" dirty="0" smtClean="0">
                <a:solidFill>
                  <a:srgbClr val="2E4F7E"/>
                </a:solidFill>
                <a:latin typeface="Arial Narrow"/>
                <a:ea typeface="Adobe Gothic Std B" pitchFamily="34" charset="-128"/>
                <a:cs typeface="Arial Narrow"/>
              </a:rPr>
              <a:t>(NHERI)</a:t>
            </a:r>
            <a:endParaRPr lang="en-US" sz="3000" cap="none" spc="100" dirty="0">
              <a:solidFill>
                <a:srgbClr val="2E4F7E"/>
              </a:solidFill>
              <a:latin typeface="Arial Narrow"/>
              <a:ea typeface="Adobe Gothic Std B" pitchFamily="34" charset="-128"/>
              <a:cs typeface="Arial Narrow"/>
            </a:endParaRPr>
          </a:p>
        </p:txBody>
      </p:sp>
      <p:sp>
        <p:nvSpPr>
          <p:cNvPr id="19" name="Subtitle 2"/>
          <p:cNvSpPr txBox="1">
            <a:spLocks/>
          </p:cNvSpPr>
          <p:nvPr/>
        </p:nvSpPr>
        <p:spPr>
          <a:xfrm>
            <a:off x="638174" y="3839830"/>
            <a:ext cx="3605154" cy="1784493"/>
          </a:xfrm>
          <a:prstGeom prst="rect">
            <a:avLst/>
          </a:prstGeom>
        </p:spPr>
        <p:txBody>
          <a:bodyPr vert="horz" wrap="none" lIns="91440" tIns="0" rIns="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90000"/>
              </a:lnSpc>
              <a:spcBef>
                <a:spcPts val="0"/>
              </a:spcBef>
            </a:pPr>
            <a:r>
              <a:rPr lang="en-US" sz="2800" dirty="0" smtClean="0">
                <a:solidFill>
                  <a:srgbClr val="2E4F7E"/>
                </a:solidFill>
              </a:rPr>
              <a:t>Results &amp; Discussion</a:t>
            </a:r>
            <a:endParaRPr lang="en-US" sz="2800" dirty="0" smtClean="0">
              <a:solidFill>
                <a:srgbClr val="2E4F7E"/>
              </a:solidFill>
            </a:endParaRPr>
          </a:p>
          <a:p>
            <a:pPr algn="l">
              <a:lnSpc>
                <a:spcPct val="90000"/>
              </a:lnSpc>
              <a:spcBef>
                <a:spcPts val="0"/>
              </a:spcBef>
            </a:pPr>
            <a:endParaRPr lang="en-US" sz="2800" b="1" i="1" spc="40" dirty="0">
              <a:solidFill>
                <a:srgbClr val="2E4F7E"/>
              </a:solidFill>
              <a:latin typeface="Arial Narrow"/>
              <a:cs typeface="Arial Narrow"/>
            </a:endParaRPr>
          </a:p>
        </p:txBody>
      </p:sp>
      <p:sp>
        <p:nvSpPr>
          <p:cNvPr id="21" name="Subtitle 2"/>
          <p:cNvSpPr txBox="1">
            <a:spLocks/>
          </p:cNvSpPr>
          <p:nvPr/>
        </p:nvSpPr>
        <p:spPr>
          <a:xfrm>
            <a:off x="652363" y="5253551"/>
            <a:ext cx="8001000" cy="741545"/>
          </a:xfrm>
          <a:prstGeom prst="rect">
            <a:avLst/>
          </a:prstGeom>
        </p:spPr>
        <p:txBody>
          <a:bodyPr vert="horz" lIns="91440" tIns="0" rIns="9144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pPr>
            <a:r>
              <a:rPr lang="en-US" sz="2800" dirty="0" smtClean="0">
                <a:solidFill>
                  <a:schemeClr val="accent6"/>
                </a:solidFill>
                <a:latin typeface="Arial Narrow"/>
                <a:cs typeface="Arial Narrow"/>
              </a:rPr>
              <a:t>Summer 2017</a:t>
            </a:r>
            <a:endParaRPr lang="en-US" sz="2800" dirty="0">
              <a:solidFill>
                <a:schemeClr val="accent6"/>
              </a:solidFill>
              <a:latin typeface="Arial Narrow"/>
              <a:cs typeface="Arial Narrow"/>
            </a:endParaRPr>
          </a:p>
        </p:txBody>
      </p:sp>
      <p:sp>
        <p:nvSpPr>
          <p:cNvPr id="28" name="Rectangle 27"/>
          <p:cNvSpPr/>
          <p:nvPr/>
        </p:nvSpPr>
        <p:spPr>
          <a:xfrm>
            <a:off x="342900" y="231774"/>
            <a:ext cx="155574"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cxnSp>
        <p:nvCxnSpPr>
          <p:cNvPr id="3" name="Straight Connector 2"/>
          <p:cNvCxnSpPr/>
          <p:nvPr/>
        </p:nvCxnSpPr>
        <p:spPr>
          <a:xfrm>
            <a:off x="736600" y="4637612"/>
            <a:ext cx="3581400" cy="0"/>
          </a:xfrm>
          <a:prstGeom prst="line">
            <a:avLst/>
          </a:prstGeom>
          <a:ln w="63500" cmpd="sng">
            <a:solidFill>
              <a:schemeClr val="accent6"/>
            </a:solidFill>
          </a:ln>
          <a:effectLst>
            <a:outerShdw blurRad="40000" dist="20000" dir="5400000" rotWithShape="0">
              <a:srgbClr val="000000">
                <a:alpha val="18000"/>
              </a:srgbClr>
            </a:outerShdw>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628650" y="187325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38527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Events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a:spcBef>
                <a:spcPts val="0"/>
              </a:spcBef>
              <a:tabLst>
                <a:tab pos="341313" algn="l"/>
              </a:tabLst>
            </a:pPr>
            <a:r>
              <a:rPr lang="en-US" sz="3200" dirty="0" smtClean="0">
                <a:solidFill>
                  <a:srgbClr val="2E4F7E"/>
                </a:solidFill>
                <a:latin typeface="Arial Narrow"/>
                <a:cs typeface="Arial Narrow"/>
              </a:rPr>
              <a:t>Reminder:</a:t>
            </a:r>
          </a:p>
          <a:p>
            <a:pPr marL="1028700" lvl="1" indent="-457200">
              <a:spcBef>
                <a:spcPts val="0"/>
              </a:spcBef>
              <a:buFont typeface="Wingdings" panose="05000000000000000000" pitchFamily="2" charset="2"/>
              <a:buChar char="q"/>
              <a:tabLst>
                <a:tab pos="341313" algn="l"/>
              </a:tabLst>
            </a:pPr>
            <a:r>
              <a:rPr lang="en-US" sz="3000" dirty="0" smtClean="0">
                <a:solidFill>
                  <a:srgbClr val="2E4F7E"/>
                </a:solidFill>
                <a:latin typeface="Arial Narrow"/>
                <a:cs typeface="Arial Narrow"/>
              </a:rPr>
              <a:t>Monday meeting </a:t>
            </a:r>
            <a:r>
              <a:rPr lang="en-US" sz="3000" dirty="0" smtClean="0">
                <a:solidFill>
                  <a:srgbClr val="2E4F7E"/>
                </a:solidFill>
                <a:latin typeface="Arial Narrow"/>
                <a:cs typeface="Arial Narrow"/>
              </a:rPr>
              <a:t>at 11am with all REU students</a:t>
            </a:r>
            <a:endParaRPr lang="en-US" sz="2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1486829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0" name="Rectangle 9"/>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Rectangle 10"/>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3"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gn="ctr"/>
            <a:r>
              <a:rPr lang="en-US" cap="none" spc="100" dirty="0" smtClean="0">
                <a:solidFill>
                  <a:srgbClr val="2E4F7E"/>
                </a:solidFill>
              </a:rPr>
              <a:t>Questions?</a:t>
            </a:r>
            <a:endParaRPr lang="en-US" cap="none" spc="100" dirty="0">
              <a:solidFill>
                <a:srgbClr val="2E4F7E"/>
              </a:solidFill>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8" name="Text Placeholder 2"/>
          <p:cNvSpPr txBox="1">
            <a:spLocks/>
          </p:cNvSpPr>
          <p:nvPr/>
        </p:nvSpPr>
        <p:spPr>
          <a:xfrm>
            <a:off x="6769099" y="6582830"/>
            <a:ext cx="1208903" cy="224370"/>
          </a:xfrm>
          <a:prstGeom prst="rect">
            <a:avLst/>
          </a:prstGeom>
        </p:spPr>
        <p:txBody>
          <a:bodyPr lIns="0" tIns="0" rIns="0" bIns="0"/>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292100" algn="r">
              <a:lnSpc>
                <a:spcPct val="90000"/>
              </a:lnSpc>
              <a:spcBef>
                <a:spcPts val="0"/>
              </a:spcBef>
              <a:tabLst>
                <a:tab pos="292100" algn="l"/>
              </a:tabLst>
            </a:pPr>
            <a:r>
              <a:rPr lang="en-US" sz="1200" dirty="0" smtClean="0">
                <a:solidFill>
                  <a:schemeClr val="bg1">
                    <a:lumMod val="65000"/>
                  </a:schemeClr>
                </a:solidFill>
                <a:latin typeface="Arial"/>
                <a:cs typeface="Arial"/>
              </a:rPr>
              <a:t>Slide 22</a:t>
            </a:r>
            <a:endParaRPr lang="en-US" sz="1200" dirty="0">
              <a:solidFill>
                <a:schemeClr val="bg1">
                  <a:lumMod val="65000"/>
                </a:schemeClr>
              </a:solidFill>
              <a:latin typeface="Arial"/>
              <a:cs typeface="Arial"/>
            </a:endParaRPr>
          </a:p>
        </p:txBody>
      </p:sp>
      <p:sp>
        <p:nvSpPr>
          <p:cNvPr id="14" name="Content Placeholder 27"/>
          <p:cNvSpPr txBox="1">
            <a:spLocks/>
          </p:cNvSpPr>
          <p:nvPr/>
        </p:nvSpPr>
        <p:spPr>
          <a:xfrm>
            <a:off x="642134" y="1412549"/>
            <a:ext cx="8061863" cy="3725338"/>
          </a:xfrm>
          <a:prstGeom prst="rect">
            <a:avLst/>
          </a:prstGeom>
        </p:spPr>
        <p:txBody>
          <a:bodyPr lIns="0" tIns="0" rIns="0" bIns="0">
            <a:noAutofit/>
          </a:bodyPr>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spcAft>
                <a:spcPts val="2000"/>
              </a:spcAft>
              <a:tabLst>
                <a:tab pos="341313" algn="l"/>
              </a:tabLst>
            </a:pPr>
            <a:r>
              <a:rPr lang="en-US" sz="3200" dirty="0" smtClean="0">
                <a:solidFill>
                  <a:srgbClr val="2E4F7E"/>
                </a:solidFill>
                <a:latin typeface="Arial Narrow"/>
                <a:cs typeface="Arial Narrow"/>
              </a:rPr>
              <a:t>Please feel free to contact me if you have any questions or concerns. We are here to help all REU students have the best summer research experience possible.</a:t>
            </a:r>
          </a:p>
          <a:p>
            <a:pPr lvl="1" indent="0">
              <a:spcBef>
                <a:spcPts val="0"/>
              </a:spcBef>
              <a:buNone/>
              <a:tabLst>
                <a:tab pos="341313" algn="l"/>
              </a:tabLst>
            </a:pPr>
            <a:r>
              <a:rPr lang="en-US" sz="2400" dirty="0" smtClean="0">
                <a:solidFill>
                  <a:srgbClr val="2E4F7E"/>
                </a:solidFill>
                <a:latin typeface="Arial Narrow"/>
                <a:cs typeface="Arial Narrow"/>
              </a:rPr>
              <a:t>		Karina I. Vielma, </a:t>
            </a:r>
            <a:r>
              <a:rPr lang="en-US" sz="2400" dirty="0" err="1" smtClean="0">
                <a:solidFill>
                  <a:srgbClr val="2E4F7E"/>
                </a:solidFill>
                <a:latin typeface="Arial Narrow"/>
                <a:cs typeface="Arial Narrow"/>
              </a:rPr>
              <a:t>Ed.D</a:t>
            </a:r>
            <a:r>
              <a:rPr lang="en-US" sz="2400" dirty="0" smtClean="0">
                <a:solidFill>
                  <a:srgbClr val="2E4F7E"/>
                </a:solidFill>
                <a:latin typeface="Arial Narrow"/>
                <a:cs typeface="Arial Narrow"/>
              </a:rPr>
              <a:t>.</a:t>
            </a: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NHERI Research Fellow and Education Specialist</a:t>
            </a:r>
          </a:p>
          <a:p>
            <a:pPr lvl="1" indent="0">
              <a:spcBef>
                <a:spcPts val="0"/>
              </a:spcBef>
              <a:buNone/>
              <a:tabLst>
                <a:tab pos="341313" algn="l"/>
              </a:tabLst>
            </a:pPr>
            <a:r>
              <a:rPr lang="en-US" sz="2400" dirty="0" smtClean="0">
                <a:solidFill>
                  <a:srgbClr val="2E4F7E"/>
                </a:solidFill>
                <a:latin typeface="Arial Narrow"/>
                <a:cs typeface="Arial Narrow"/>
              </a:rPr>
              <a:t>		(210) 458-5596</a:t>
            </a:r>
          </a:p>
          <a:p>
            <a:pPr lvl="1" indent="0">
              <a:spcBef>
                <a:spcPts val="0"/>
              </a:spcBef>
              <a:buNone/>
              <a:tabLst>
                <a:tab pos="341313" algn="l"/>
              </a:tabLst>
            </a:pPr>
            <a:r>
              <a:rPr lang="en-US" sz="2400" dirty="0" smtClean="0">
                <a:solidFill>
                  <a:srgbClr val="2E4F7E"/>
                </a:solidFill>
                <a:latin typeface="Arial Narrow"/>
                <a:cs typeface="Arial Narrow"/>
              </a:rPr>
              <a:t>		</a:t>
            </a:r>
            <a:r>
              <a:rPr lang="en-US" sz="2400" dirty="0" smtClean="0">
                <a:solidFill>
                  <a:srgbClr val="2E4F7E"/>
                </a:solidFill>
                <a:latin typeface="Arial Narrow"/>
                <a:cs typeface="Arial Narrow"/>
                <a:hlinkClick r:id="rId7"/>
              </a:rPr>
              <a:t>Karina.Vielma@utsa.edu</a:t>
            </a:r>
            <a:endParaRPr lang="en-US" sz="2400" dirty="0" smtClean="0">
              <a:solidFill>
                <a:srgbClr val="2E4F7E"/>
              </a:solidFill>
              <a:latin typeface="Arial Narrow"/>
              <a:cs typeface="Arial Narrow"/>
            </a:endParaRP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Cell phone number: (830) 752-5455</a:t>
            </a:r>
          </a:p>
        </p:txBody>
      </p:sp>
    </p:spTree>
    <p:extLst>
      <p:ext uri="{BB962C8B-B14F-4D97-AF65-F5344CB8AC3E}">
        <p14:creationId xmlns:p14="http://schemas.microsoft.com/office/powerpoint/2010/main" val="2325723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Title 10"/>
          <p:cNvSpPr>
            <a:spLocks noGrp="1"/>
          </p:cNvSpPr>
          <p:nvPr>
            <p:ph type="title" idx="4294967295"/>
          </p:nvPr>
        </p:nvSpPr>
        <p:spPr>
          <a:xfrm>
            <a:off x="713858" y="250454"/>
            <a:ext cx="8235950" cy="748782"/>
          </a:xfrm>
          <a:prstGeom prst="rect">
            <a:avLst/>
          </a:prstGeom>
        </p:spPr>
        <p:txBody>
          <a:bodyPr lIns="0" rIns="0">
            <a:noAutofit/>
          </a:bodyPr>
          <a:lstStyle/>
          <a:p>
            <a:r>
              <a:rPr lang="en-US" cap="none" spc="100" dirty="0" smtClean="0">
                <a:solidFill>
                  <a:srgbClr val="2E4F7E"/>
                </a:solidFill>
              </a:rPr>
              <a:t>Overview</a:t>
            </a:r>
            <a:endParaRPr lang="en-US" cap="none" spc="100" dirty="0">
              <a:solidFill>
                <a:srgbClr val="2E4F7E"/>
              </a:solidFill>
            </a:endParaRPr>
          </a:p>
        </p:txBody>
      </p:sp>
      <p:sp>
        <p:nvSpPr>
          <p:cNvPr id="7" name="Rectangle 6"/>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14"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pic>
        <p:nvPicPr>
          <p:cNvPr id="9"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2" name="TextBox 1"/>
          <p:cNvSpPr txBox="1"/>
          <p:nvPr/>
        </p:nvSpPr>
        <p:spPr>
          <a:xfrm>
            <a:off x="602958" y="1482354"/>
            <a:ext cx="8346850" cy="4893647"/>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solidFill>
                  <a:srgbClr val="2E4F7E"/>
                </a:solidFill>
              </a:rPr>
              <a:t>Discuss research progress, update</a:t>
            </a:r>
          </a:p>
          <a:p>
            <a:pPr marL="285750"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Analyze sample </a:t>
            </a:r>
            <a:r>
              <a:rPr lang="en-US" sz="3200" dirty="0" smtClean="0">
                <a:solidFill>
                  <a:srgbClr val="2E4F7E"/>
                </a:solidFill>
              </a:rPr>
              <a:t>publication</a:t>
            </a:r>
          </a:p>
          <a:p>
            <a:pPr marL="285750" indent="-285750">
              <a:buFont typeface="Arial" panose="020B0604020202020204" pitchFamily="34" charset="0"/>
              <a:buChar char="•"/>
            </a:pPr>
            <a:endParaRPr lang="en-US" sz="3200" dirty="0">
              <a:solidFill>
                <a:srgbClr val="2E4F7E"/>
              </a:solidFill>
            </a:endParaRPr>
          </a:p>
          <a:p>
            <a:pPr marL="285750" indent="-285750">
              <a:buFont typeface="Arial" panose="020B0604020202020204" pitchFamily="34" charset="0"/>
              <a:buChar char="•"/>
            </a:pPr>
            <a:r>
              <a:rPr lang="en-US" sz="3200" dirty="0" smtClean="0">
                <a:solidFill>
                  <a:srgbClr val="2E4F7E"/>
                </a:solidFill>
              </a:rPr>
              <a:t>Results, Discussion, and Acknowledgements sections of your final paper</a:t>
            </a:r>
            <a:endParaRPr lang="en-US" sz="3200" dirty="0" smtClean="0">
              <a:solidFill>
                <a:srgbClr val="2E4F7E"/>
              </a:solidFill>
            </a:endParaRPr>
          </a:p>
          <a:p>
            <a:pPr marL="742950" lvl="1" indent="-285750">
              <a:buFont typeface="Arial" panose="020B0604020202020204" pitchFamily="34" charset="0"/>
              <a:buChar char="•"/>
            </a:pPr>
            <a:endParaRPr lang="en-US" sz="3200" dirty="0" smtClean="0">
              <a:solidFill>
                <a:srgbClr val="2E4F7E"/>
              </a:solidFill>
            </a:endParaRPr>
          </a:p>
          <a:p>
            <a:pPr marL="285750" indent="-285750">
              <a:buFont typeface="Arial" panose="020B0604020202020204" pitchFamily="34" charset="0"/>
              <a:buChar char="•"/>
            </a:pPr>
            <a:r>
              <a:rPr lang="en-US" sz="3200" dirty="0" smtClean="0">
                <a:solidFill>
                  <a:srgbClr val="2E4F7E"/>
                </a:solidFill>
              </a:rPr>
              <a:t>Review upcoming deadlines &amp; events</a:t>
            </a:r>
          </a:p>
          <a:p>
            <a:pPr marL="742950" lvl="1" indent="-285750">
              <a:buFont typeface="Arial" panose="020B0604020202020204" pitchFamily="34" charset="0"/>
              <a:buChar char="•"/>
            </a:pPr>
            <a:endParaRPr lang="en-US" sz="2400" dirty="0">
              <a:solidFill>
                <a:srgbClr val="2E4F7E"/>
              </a:solidFill>
            </a:endParaRPr>
          </a:p>
        </p:txBody>
      </p:sp>
    </p:spTree>
    <p:extLst>
      <p:ext uri="{BB962C8B-B14F-4D97-AF65-F5344CB8AC3E}">
        <p14:creationId xmlns:p14="http://schemas.microsoft.com/office/powerpoint/2010/main" val="8341545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Materials Needed for Today</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Research paper </a:t>
            </a:r>
            <a:r>
              <a:rPr lang="en-US" sz="3200" dirty="0" smtClean="0">
                <a:solidFill>
                  <a:srgbClr val="2E4F7E"/>
                </a:solidFill>
                <a:latin typeface="Arial Narrow"/>
                <a:cs typeface="Arial Narrow"/>
              </a:rPr>
              <a:t>draft</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Sample publication</a:t>
            </a:r>
            <a:endParaRPr lang="en-US" sz="3200"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7124210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REU Research Project Update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Name &amp; Research Site</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Mentor &amp; Research Project Title</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How far along are you in the results for your study?</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What have you learned from </a:t>
            </a:r>
            <a:r>
              <a:rPr lang="en-US" sz="3000" smtClean="0">
                <a:solidFill>
                  <a:srgbClr val="2E4F7E"/>
                </a:solidFill>
                <a:latin typeface="Arial Narrow"/>
                <a:cs typeface="Arial Narrow"/>
              </a:rPr>
              <a:t>your study?</a:t>
            </a:r>
            <a:endParaRPr lang="en-US" sz="3000" dirty="0" smtClean="0">
              <a:solidFill>
                <a:srgbClr val="2E4F7E"/>
              </a:solidFill>
              <a:latin typeface="Arial Narrow"/>
              <a:cs typeface="Arial Narrow"/>
            </a:endParaRP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What have you learned from the ACTUAL research process and how it connects to the engineering design process?</a:t>
            </a:r>
            <a:endParaRPr lang="en-US" sz="3000" dirty="0" smtClean="0">
              <a:solidFill>
                <a:srgbClr val="2E4F7E"/>
              </a:solidFill>
              <a:latin typeface="Arial Narrow"/>
              <a:cs typeface="Arial Narrow"/>
            </a:endParaRPr>
          </a:p>
          <a:p>
            <a:pPr lvl="1" indent="0">
              <a:spcBef>
                <a:spcPts val="0"/>
              </a:spcBef>
              <a:spcAft>
                <a:spcPts val="2000"/>
              </a:spcAft>
              <a:buNone/>
              <a:tabLst>
                <a:tab pos="341313" algn="l"/>
              </a:tabLst>
            </a:pPr>
            <a:endParaRPr lang="en-US" sz="3000" dirty="0" smtClean="0">
              <a:solidFill>
                <a:srgbClr val="2E4F7E"/>
              </a:solidFill>
              <a:latin typeface="Arial Narrow"/>
              <a:cs typeface="Arial Narrow"/>
            </a:endParaRP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77203218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Analyze Sample Publication</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a:spcBef>
                <a:spcPts val="0"/>
              </a:spcBef>
              <a:spcAft>
                <a:spcPts val="600"/>
              </a:spcAft>
              <a:tabLst>
                <a:tab pos="341313" algn="l"/>
              </a:tabLst>
            </a:pPr>
            <a:r>
              <a:rPr lang="en-US" sz="3200" dirty="0" smtClean="0">
                <a:solidFill>
                  <a:srgbClr val="2E4F7E"/>
                </a:solidFill>
                <a:latin typeface="Arial Narrow"/>
                <a:cs typeface="Arial Narrow"/>
              </a:rPr>
              <a:t>How are the results presented in your sample publication?</a:t>
            </a:r>
          </a:p>
          <a:p>
            <a:pPr marL="914400" lvl="1" indent="-342900">
              <a:spcBef>
                <a:spcPts val="0"/>
              </a:spcBef>
              <a:spcAft>
                <a:spcPts val="6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Citations</a:t>
            </a:r>
          </a:p>
          <a:p>
            <a:pPr marL="914400" lvl="1" indent="-342900">
              <a:spcBef>
                <a:spcPts val="0"/>
              </a:spcBef>
              <a:spcAft>
                <a:spcPts val="6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Graphs, tables</a:t>
            </a:r>
          </a:p>
          <a:p>
            <a:pPr>
              <a:spcBef>
                <a:spcPts val="0"/>
              </a:spcBef>
              <a:spcAft>
                <a:spcPts val="600"/>
              </a:spcAft>
              <a:tabLst>
                <a:tab pos="341313" algn="l"/>
              </a:tabLst>
            </a:pPr>
            <a:r>
              <a:rPr lang="en-US" sz="3200" dirty="0" smtClean="0">
                <a:solidFill>
                  <a:srgbClr val="2E4F7E"/>
                </a:solidFill>
                <a:latin typeface="Arial Narrow"/>
                <a:cs typeface="Arial Narrow"/>
              </a:rPr>
              <a:t>How are the results discussed at the end of the publication?</a:t>
            </a:r>
          </a:p>
          <a:p>
            <a:pPr marL="914400" lvl="1" indent="-342900">
              <a:spcBef>
                <a:spcPts val="0"/>
              </a:spcBef>
              <a:spcAft>
                <a:spcPts val="6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What is assumed from the results?</a:t>
            </a:r>
          </a:p>
          <a:p>
            <a:pPr marL="914400" lvl="1" indent="-342900">
              <a:spcBef>
                <a:spcPts val="0"/>
              </a:spcBef>
              <a:spcAft>
                <a:spcPts val="6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Is there a summary of the findings? </a:t>
            </a:r>
          </a:p>
          <a:p>
            <a:pPr marL="914400" lvl="1" indent="-342900">
              <a:spcBef>
                <a:spcPts val="0"/>
              </a:spcBef>
              <a:spcAft>
                <a:spcPts val="600"/>
              </a:spcAft>
              <a:buFont typeface="Arial" panose="020B0604020202020204" pitchFamily="34" charset="0"/>
              <a:buChar char="•"/>
              <a:tabLst>
                <a:tab pos="341313" algn="l"/>
              </a:tabLst>
            </a:pPr>
            <a:r>
              <a:rPr lang="en-US" sz="2400" dirty="0" smtClean="0">
                <a:solidFill>
                  <a:srgbClr val="2E4F7E"/>
                </a:solidFill>
                <a:latin typeface="Arial Narrow"/>
                <a:cs typeface="Arial Narrow"/>
              </a:rPr>
              <a:t>How does the publication end/wrap up this section?</a:t>
            </a:r>
          </a:p>
          <a:p>
            <a:pPr>
              <a:spcBef>
                <a:spcPts val="0"/>
              </a:spcBef>
              <a:spcAft>
                <a:spcPts val="600"/>
              </a:spcAft>
              <a:tabLst>
                <a:tab pos="341313" algn="l"/>
              </a:tabLst>
            </a:pPr>
            <a:r>
              <a:rPr lang="en-US" sz="3200" dirty="0" smtClean="0">
                <a:solidFill>
                  <a:srgbClr val="2E4F7E"/>
                </a:solidFill>
                <a:latin typeface="Arial Narrow"/>
                <a:cs typeface="Arial Narrow"/>
              </a:rPr>
              <a:t>Create an outline to model your paper after. </a:t>
            </a:r>
            <a:r>
              <a:rPr lang="en-US" sz="3200" dirty="0" smtClean="0">
                <a:solidFill>
                  <a:srgbClr val="2E4F7E"/>
                </a:solidFill>
                <a:latin typeface="Arial Narrow"/>
                <a:cs typeface="Arial Narrow"/>
              </a:rPr>
              <a:t> </a:t>
            </a:r>
            <a:endParaRPr lang="en-US" sz="3200" dirty="0" smtClean="0">
              <a:solidFill>
                <a:srgbClr val="2E4F7E"/>
              </a:solidFill>
              <a:latin typeface="Arial Narrow"/>
              <a:cs typeface="Arial Narrow"/>
            </a:endParaRPr>
          </a:p>
          <a:p>
            <a:pPr>
              <a:spcBef>
                <a:spcPts val="0"/>
              </a:spcBef>
              <a:spcAft>
                <a:spcPts val="6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18315" y="5915024"/>
            <a:ext cx="1477374" cy="1479551"/>
          </a:xfrm>
          <a:prstGeom prst="rect">
            <a:avLst/>
          </a:prstGeom>
        </p:spPr>
      </p:pic>
    </p:spTree>
    <p:extLst>
      <p:ext uri="{BB962C8B-B14F-4D97-AF65-F5344CB8AC3E}">
        <p14:creationId xmlns:p14="http://schemas.microsoft.com/office/powerpoint/2010/main" val="285192785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Research Paper: </a:t>
            </a:r>
            <a:r>
              <a:rPr lang="en-US" cap="none" spc="100" dirty="0" smtClean="0">
                <a:solidFill>
                  <a:srgbClr val="2E4F7E"/>
                </a:solidFill>
              </a:rPr>
              <a:t>Results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buFont typeface="Arial" panose="020B0604020202020204" pitchFamily="34" charset="0"/>
              <a:buChar char="•"/>
              <a:tabLst>
                <a:tab pos="341313" algn="l"/>
              </a:tabLst>
            </a:pPr>
            <a:r>
              <a:rPr lang="en-US" sz="3200" dirty="0" smtClean="0">
                <a:solidFill>
                  <a:srgbClr val="2E4F7E"/>
                </a:solidFill>
                <a:latin typeface="Arial Narrow"/>
                <a:cs typeface="Arial Narrow"/>
              </a:rPr>
              <a:t>What results have you gotten from your study?</a:t>
            </a:r>
          </a:p>
          <a:p>
            <a:pPr marL="1028700" lvl="1" indent="-457200">
              <a:spcBef>
                <a:spcPts val="0"/>
              </a:spcBef>
              <a:buFont typeface="Arial" panose="020B0604020202020204" pitchFamily="34" charset="0"/>
              <a:buChar char="•"/>
              <a:tabLst>
                <a:tab pos="341313" algn="l"/>
              </a:tabLst>
            </a:pPr>
            <a:r>
              <a:rPr lang="en-US" sz="3000" i="1" dirty="0" smtClean="0">
                <a:solidFill>
                  <a:srgbClr val="2E4F7E"/>
                </a:solidFill>
                <a:latin typeface="Arial Narrow"/>
                <a:cs typeface="Arial Narrow"/>
              </a:rPr>
              <a:t>Do not speculate as to why you got these results. The “speculations” will go in the discussion section of your research paper.</a:t>
            </a:r>
            <a:endParaRPr lang="en-US" sz="3000" i="1" dirty="0" smtClean="0">
              <a:solidFill>
                <a:srgbClr val="2E4F7E"/>
              </a:solidFill>
              <a:latin typeface="Arial Narrow"/>
              <a:cs typeface="Arial Narrow"/>
            </a:endParaRPr>
          </a:p>
          <a:p>
            <a:pPr marL="457200" indent="-457200">
              <a:spcBef>
                <a:spcPts val="0"/>
              </a:spcBef>
              <a:buFont typeface="Arial" panose="020B0604020202020204" pitchFamily="34" charset="0"/>
              <a:buChar char="•"/>
              <a:tabLst>
                <a:tab pos="341313" algn="l"/>
              </a:tabLst>
            </a:pPr>
            <a:r>
              <a:rPr lang="en-US" sz="3200" dirty="0" smtClean="0">
                <a:solidFill>
                  <a:srgbClr val="2E4F7E"/>
                </a:solidFill>
                <a:latin typeface="Arial Narrow"/>
                <a:cs typeface="Arial Narrow"/>
              </a:rPr>
              <a:t>Use graphs and tables to present RELEVANT data.</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Provide titles for all graphs and tables, and label your axes.</a:t>
            </a:r>
          </a:p>
          <a:p>
            <a:pPr marL="1028700" lvl="1" indent="-457200">
              <a:spcBef>
                <a:spcPts val="0"/>
              </a:spcBef>
              <a:buFont typeface="Arial" panose="020B0604020202020204" pitchFamily="34" charset="0"/>
              <a:buChar char="•"/>
              <a:tabLst>
                <a:tab pos="341313" algn="l"/>
              </a:tabLst>
            </a:pPr>
            <a:r>
              <a:rPr lang="en-US" sz="3000" dirty="0" smtClean="0">
                <a:solidFill>
                  <a:srgbClr val="2E4F7E"/>
                </a:solidFill>
                <a:latin typeface="Arial Narrow"/>
                <a:cs typeface="Arial Narrow"/>
              </a:rPr>
              <a:t>Do not include ALL your data.</a:t>
            </a:r>
          </a:p>
          <a:p>
            <a:pPr marL="457200" indent="-457200">
              <a:spcBef>
                <a:spcPts val="0"/>
              </a:spcBef>
              <a:buFont typeface="Arial" panose="020B0604020202020204" pitchFamily="34" charset="0"/>
              <a:buChar char="•"/>
              <a:tabLst>
                <a:tab pos="341313" algn="l"/>
              </a:tabLst>
            </a:pPr>
            <a:r>
              <a:rPr lang="en-US" sz="3200" dirty="0" smtClean="0">
                <a:solidFill>
                  <a:srgbClr val="2E4F7E"/>
                </a:solidFill>
                <a:latin typeface="Arial Narrow"/>
                <a:cs typeface="Arial Narrow"/>
              </a:rPr>
              <a:t>Summarize information whenever possible.</a:t>
            </a:r>
            <a:endParaRPr lang="en-US" sz="3200" dirty="0" smtClean="0">
              <a:solidFill>
                <a:srgbClr val="2E4F7E"/>
              </a:solidFill>
              <a:latin typeface="Arial Narrow"/>
              <a:cs typeface="Arial Narrow"/>
            </a:endParaRPr>
          </a:p>
          <a:p>
            <a:pPr marL="457200" indent="-457200">
              <a:spcBef>
                <a:spcPts val="0"/>
              </a:spcBef>
              <a:spcAft>
                <a:spcPts val="2000"/>
              </a:spcAft>
              <a:buFont typeface="Arial" panose="020B0604020202020204" pitchFamily="34" charset="0"/>
              <a:buChar char="•"/>
              <a:tabLst>
                <a:tab pos="341313" algn="l"/>
              </a:tabLst>
            </a:pPr>
            <a:endParaRPr lang="en-US" sz="2000" dirty="0" smtClean="0">
              <a:solidFill>
                <a:srgbClr val="2E4F7E"/>
              </a:solidFill>
              <a:latin typeface="Arial Narrow"/>
              <a:cs typeface="Arial Narrow"/>
            </a:endParaRPr>
          </a:p>
          <a:p>
            <a:pPr marL="1028700" lvl="1" indent="-457200">
              <a:spcBef>
                <a:spcPts val="0"/>
              </a:spcBef>
              <a:spcAft>
                <a:spcPts val="2000"/>
              </a:spcAft>
              <a:buFont typeface="Arial" panose="020B0604020202020204" pitchFamily="34" charset="0"/>
              <a:buChar char="•"/>
              <a:tabLst>
                <a:tab pos="341313" algn="l"/>
              </a:tabLst>
            </a:pP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375005" y="5073648"/>
            <a:ext cx="1477374" cy="1479551"/>
          </a:xfrm>
          <a:prstGeom prst="rect">
            <a:avLst/>
          </a:prstGeom>
        </p:spPr>
      </p:pic>
    </p:spTree>
    <p:extLst>
      <p:ext uri="{BB962C8B-B14F-4D97-AF65-F5344CB8AC3E}">
        <p14:creationId xmlns:p14="http://schemas.microsoft.com/office/powerpoint/2010/main" val="296488044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Research Paper: Discussion</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2800" dirty="0" smtClean="0">
                <a:solidFill>
                  <a:srgbClr val="2E4F7E"/>
                </a:solidFill>
                <a:latin typeface="Arial Narrow"/>
                <a:cs typeface="Arial Narrow"/>
              </a:rPr>
              <a:t>What were the most significant results?</a:t>
            </a:r>
          </a:p>
          <a:p>
            <a:pPr marL="457200" indent="-457200">
              <a:spcBef>
                <a:spcPts val="0"/>
              </a:spcBef>
              <a:spcAft>
                <a:spcPts val="2000"/>
              </a:spcAft>
              <a:buFont typeface="Arial" panose="020B0604020202020204" pitchFamily="34" charset="0"/>
              <a:buChar char="•"/>
              <a:tabLst>
                <a:tab pos="341313" algn="l"/>
              </a:tabLst>
            </a:pPr>
            <a:r>
              <a:rPr lang="en-US" sz="2800" dirty="0" smtClean="0">
                <a:solidFill>
                  <a:srgbClr val="2E4F7E"/>
                </a:solidFill>
                <a:latin typeface="Arial Narrow"/>
                <a:cs typeface="Arial Narrow"/>
              </a:rPr>
              <a:t>How did you address your problem (from the Introduction)?</a:t>
            </a:r>
          </a:p>
          <a:p>
            <a:pPr marL="457200" indent="-457200">
              <a:spcBef>
                <a:spcPts val="0"/>
              </a:spcBef>
              <a:spcAft>
                <a:spcPts val="2000"/>
              </a:spcAft>
              <a:buFont typeface="Arial" panose="020B0604020202020204" pitchFamily="34" charset="0"/>
              <a:buChar char="•"/>
              <a:tabLst>
                <a:tab pos="341313" algn="l"/>
              </a:tabLst>
            </a:pPr>
            <a:r>
              <a:rPr lang="en-US" sz="2800" dirty="0" smtClean="0">
                <a:solidFill>
                  <a:srgbClr val="2E4F7E"/>
                </a:solidFill>
                <a:latin typeface="Arial Narrow"/>
                <a:cs typeface="Arial Narrow"/>
              </a:rPr>
              <a:t>How do your results</a:t>
            </a:r>
            <a:r>
              <a:rPr lang="en-US" sz="2800" dirty="0" smtClean="0">
                <a:solidFill>
                  <a:srgbClr val="2E4F7E"/>
                </a:solidFill>
                <a:latin typeface="Arial Narrow"/>
                <a:cs typeface="Arial Narrow"/>
              </a:rPr>
              <a:t> contribute to the purpose of the study? And to the general knowledge about the subject.</a:t>
            </a:r>
          </a:p>
          <a:p>
            <a:pPr marL="457200" indent="-457200">
              <a:spcBef>
                <a:spcPts val="0"/>
              </a:spcBef>
              <a:spcAft>
                <a:spcPts val="2000"/>
              </a:spcAft>
              <a:buFont typeface="Arial" panose="020B0604020202020204" pitchFamily="34" charset="0"/>
              <a:buChar char="•"/>
              <a:tabLst>
                <a:tab pos="341313" algn="l"/>
              </a:tabLst>
            </a:pPr>
            <a:r>
              <a:rPr lang="en-US" sz="2800" dirty="0" smtClean="0">
                <a:solidFill>
                  <a:srgbClr val="2E4F7E"/>
                </a:solidFill>
                <a:latin typeface="Arial Narrow"/>
                <a:cs typeface="Arial Narrow"/>
              </a:rPr>
              <a:t>Are your results similar or different to what others have found? Explain how.</a:t>
            </a:r>
          </a:p>
          <a:p>
            <a:pPr marL="457200" indent="-457200">
              <a:spcBef>
                <a:spcPts val="0"/>
              </a:spcBef>
              <a:spcAft>
                <a:spcPts val="2000"/>
              </a:spcAft>
              <a:buFont typeface="Arial" panose="020B0604020202020204" pitchFamily="34" charset="0"/>
              <a:buChar char="•"/>
              <a:tabLst>
                <a:tab pos="341313" algn="l"/>
              </a:tabLst>
            </a:pPr>
            <a:r>
              <a:rPr lang="en-US" sz="2800" dirty="0" smtClean="0">
                <a:solidFill>
                  <a:srgbClr val="2E4F7E"/>
                </a:solidFill>
                <a:latin typeface="Arial Narrow"/>
                <a:cs typeface="Arial Narrow"/>
              </a:rPr>
              <a:t>What further research is needed to address the problem in consideration? To address the results from your study?</a:t>
            </a: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05026478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4042166" y="-410218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Research Paper: Acknowledgements</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436112" y="798715"/>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713858" y="1264665"/>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This is an optional section where you can thank those who helped with experimentation, learning, discussing or reviewing data, editing your paper, or just helped morally support you during the phases of research and writing.</a:t>
            </a:r>
            <a:endParaRPr lang="en-US" sz="26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345975449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Deliverables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a:spcBef>
                <a:spcPts val="0"/>
              </a:spcBef>
              <a:tabLst>
                <a:tab pos="341313" algn="l"/>
              </a:tabLst>
            </a:pPr>
            <a:r>
              <a:rPr lang="en-US" sz="3200" dirty="0" smtClean="0">
                <a:solidFill>
                  <a:srgbClr val="2E4F7E"/>
                </a:solidFill>
                <a:latin typeface="Arial Narrow"/>
                <a:cs typeface="Arial Narrow"/>
              </a:rPr>
              <a:t>Due </a:t>
            </a:r>
            <a:r>
              <a:rPr lang="en-US" sz="3200" dirty="0" smtClean="0">
                <a:solidFill>
                  <a:srgbClr val="2E4F7E"/>
                </a:solidFill>
                <a:latin typeface="Arial Narrow"/>
                <a:cs typeface="Arial Narrow"/>
              </a:rPr>
              <a:t>Tuesday, </a:t>
            </a:r>
            <a:r>
              <a:rPr lang="en-US" sz="3200" dirty="0" smtClean="0">
                <a:solidFill>
                  <a:srgbClr val="2E4F7E"/>
                </a:solidFill>
                <a:latin typeface="Arial Narrow"/>
                <a:cs typeface="Arial Narrow"/>
              </a:rPr>
              <a:t>July 18 at 12noon:</a:t>
            </a:r>
            <a:endParaRPr lang="en-US" sz="2400" dirty="0" smtClean="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Your </a:t>
            </a:r>
            <a:r>
              <a:rPr lang="en-US" sz="2400" b="1" dirty="0" smtClean="0">
                <a:solidFill>
                  <a:srgbClr val="2E4F7E"/>
                </a:solidFill>
                <a:latin typeface="Arial Narrow"/>
                <a:cs typeface="Arial Narrow"/>
              </a:rPr>
              <a:t>results and discussion sections of your final paper:  </a:t>
            </a:r>
            <a:r>
              <a:rPr lang="en-US" sz="2400" dirty="0" smtClean="0">
                <a:solidFill>
                  <a:srgbClr val="2E4F7E"/>
                </a:solidFill>
                <a:latin typeface="Arial Narrow"/>
                <a:cs typeface="Arial Narrow"/>
              </a:rPr>
              <a:t>S</a:t>
            </a:r>
            <a:r>
              <a:rPr lang="en-US" sz="2400" dirty="0" smtClean="0">
                <a:solidFill>
                  <a:srgbClr val="2E4F7E"/>
                </a:solidFill>
                <a:latin typeface="Arial Narrow"/>
                <a:cs typeface="Arial Narrow"/>
              </a:rPr>
              <a:t>end in your outline and the draft sections of your research paper to </a:t>
            </a:r>
            <a:r>
              <a:rPr lang="en-US" sz="2400" dirty="0" smtClean="0">
                <a:solidFill>
                  <a:srgbClr val="2E4F7E"/>
                </a:solidFill>
                <a:latin typeface="Arial Narrow"/>
                <a:cs typeface="Arial Narrow"/>
                <a:hlinkClick r:id="rId5"/>
              </a:rPr>
              <a:t>karina.vielma@utsa.edu</a:t>
            </a:r>
            <a:r>
              <a:rPr lang="en-US" sz="2400" dirty="0" smtClean="0">
                <a:solidFill>
                  <a:srgbClr val="2E4F7E"/>
                </a:solidFill>
                <a:latin typeface="Arial Narrow"/>
                <a:cs typeface="Arial Narrow"/>
              </a:rPr>
              <a:t>.</a:t>
            </a:r>
          </a:p>
          <a:p>
            <a:pPr lvl="2">
              <a:spcBef>
                <a:spcPts val="0"/>
              </a:spcBef>
              <a:tabLst>
                <a:tab pos="341313" algn="l"/>
              </a:tabLst>
            </a:pPr>
            <a:endParaRPr lang="en-US" sz="2400" dirty="0" smtClean="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Weekly evaluation:</a:t>
            </a:r>
            <a:r>
              <a:rPr lang="en-US" sz="2400" dirty="0" smtClean="0">
                <a:solidFill>
                  <a:srgbClr val="2E4F7E"/>
                </a:solidFill>
                <a:latin typeface="Arial Narrow"/>
                <a:cs typeface="Arial Narrow"/>
              </a:rPr>
              <a:t> Reflect on this week’s experiences. Fill out evaluation and send to </a:t>
            </a:r>
            <a:r>
              <a:rPr lang="en-US" sz="2400" dirty="0" smtClean="0">
                <a:solidFill>
                  <a:srgbClr val="2E4F7E"/>
                </a:solidFill>
                <a:latin typeface="Arial Narrow"/>
                <a:cs typeface="Arial Narrow"/>
                <a:hlinkClick r:id="rId6"/>
              </a:rPr>
              <a:t>Karina.Vielma@utsa.edu</a:t>
            </a:r>
            <a:r>
              <a:rPr lang="en-US" sz="2400" dirty="0" smtClean="0">
                <a:solidFill>
                  <a:srgbClr val="2E4F7E"/>
                </a:solidFill>
                <a:latin typeface="Arial Narrow"/>
                <a:cs typeface="Arial Narrow"/>
              </a:rPr>
              <a:t> via email</a:t>
            </a:r>
            <a:r>
              <a:rPr lang="en-US" sz="2400" dirty="0" smtClean="0">
                <a:solidFill>
                  <a:srgbClr val="2E4F7E"/>
                </a:solidFill>
                <a:latin typeface="Arial Narrow"/>
                <a:cs typeface="Arial Narrow"/>
              </a:rPr>
              <a:t>.</a:t>
            </a:r>
          </a:p>
          <a:p>
            <a:pPr lvl="2">
              <a:spcBef>
                <a:spcPts val="0"/>
              </a:spcBef>
              <a:tabLst>
                <a:tab pos="341313" algn="l"/>
              </a:tabLst>
            </a:pPr>
            <a:endParaRPr lang="en-US" sz="2400" dirty="0" smtClean="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Timesheet: </a:t>
            </a:r>
            <a:r>
              <a:rPr lang="en-US" sz="2400" dirty="0" smtClean="0">
                <a:solidFill>
                  <a:srgbClr val="2E4F7E"/>
                </a:solidFill>
                <a:latin typeface="Arial Narrow"/>
                <a:cs typeface="Arial Narrow"/>
              </a:rPr>
              <a:t>Record all research activities from Saturday (</a:t>
            </a:r>
            <a:r>
              <a:rPr lang="en-US" sz="2400" dirty="0" smtClean="0">
                <a:solidFill>
                  <a:srgbClr val="2E4F7E"/>
                </a:solidFill>
                <a:latin typeface="Arial Narrow"/>
                <a:cs typeface="Arial Narrow"/>
              </a:rPr>
              <a:t>July 8)-</a:t>
            </a:r>
            <a:r>
              <a:rPr lang="en-US" sz="2400" dirty="0" smtClean="0">
                <a:solidFill>
                  <a:srgbClr val="2E4F7E"/>
                </a:solidFill>
                <a:latin typeface="Arial Narrow"/>
                <a:cs typeface="Arial Narrow"/>
              </a:rPr>
              <a:t>Friday (</a:t>
            </a:r>
            <a:r>
              <a:rPr lang="en-US" sz="2400" dirty="0" smtClean="0">
                <a:solidFill>
                  <a:srgbClr val="2E4F7E"/>
                </a:solidFill>
                <a:latin typeface="Arial Narrow"/>
                <a:cs typeface="Arial Narrow"/>
              </a:rPr>
              <a:t>July 14).  </a:t>
            </a:r>
            <a:r>
              <a:rPr lang="en-US" sz="2400" dirty="0" smtClean="0">
                <a:solidFill>
                  <a:srgbClr val="2E4F7E"/>
                </a:solidFill>
                <a:latin typeface="Arial Narrow"/>
                <a:cs typeface="Arial Narrow"/>
              </a:rPr>
              <a:t>Must be signed by your faculty mentor (or proxy</a:t>
            </a:r>
            <a:r>
              <a:rPr lang="en-US" sz="2400" dirty="0" smtClean="0">
                <a:solidFill>
                  <a:srgbClr val="2E4F7E"/>
                </a:solidFill>
                <a:latin typeface="Arial Narrow"/>
                <a:cs typeface="Arial Narrow"/>
              </a:rPr>
              <a:t>).</a:t>
            </a:r>
          </a:p>
          <a:p>
            <a:pPr lvl="2">
              <a:spcBef>
                <a:spcPts val="0"/>
              </a:spcBef>
              <a:tabLst>
                <a:tab pos="341313" algn="l"/>
              </a:tabLst>
            </a:pPr>
            <a:endParaRPr lang="en-US" sz="2400" dirty="0">
              <a:solidFill>
                <a:srgbClr val="2E4F7E"/>
              </a:solidFill>
              <a:latin typeface="Arial Narrow"/>
              <a:cs typeface="Arial Narrow"/>
            </a:endParaRPr>
          </a:p>
          <a:p>
            <a:pPr lvl="2">
              <a:spcBef>
                <a:spcPts val="0"/>
              </a:spcBef>
              <a:tabLst>
                <a:tab pos="341313" algn="l"/>
              </a:tabLst>
            </a:pPr>
            <a:r>
              <a:rPr lang="en-US" sz="2400" b="1" dirty="0" smtClean="0">
                <a:solidFill>
                  <a:srgbClr val="2E4F7E"/>
                </a:solidFill>
                <a:latin typeface="Arial Narrow"/>
                <a:cs typeface="Arial Narrow"/>
              </a:rPr>
              <a:t>Travel ID: </a:t>
            </a:r>
            <a:r>
              <a:rPr lang="en-US" sz="2400" dirty="0" smtClean="0">
                <a:solidFill>
                  <a:srgbClr val="2E4F7E"/>
                </a:solidFill>
                <a:latin typeface="Arial Narrow"/>
                <a:cs typeface="Arial Narrow"/>
              </a:rPr>
              <a:t>Send your ID via fax to (210) 458-5515, airport departing from and arriving to, special travel accommodations, dietary restrictions/allergies</a:t>
            </a:r>
            <a:endParaRPr lang="en-US" sz="24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7" r:link="rId8">
            <a:alphaModFix amt="50000"/>
            <a:extLst>
              <a:ext uri="{28A0092B-C50C-407E-A947-70E740481C1C}">
                <a14:useLocalDpi xmlns:a14="http://schemas.microsoft.com/office/drawing/2010/main" val="0"/>
              </a:ext>
            </a:extLst>
          </a:blip>
          <a:stretch>
            <a:fillRect/>
          </a:stretch>
        </p:blipFill>
        <p:spPr>
          <a:xfrm>
            <a:off x="8346732" y="5525114"/>
            <a:ext cx="1477374" cy="1479551"/>
          </a:xfrm>
          <a:prstGeom prst="rect">
            <a:avLst/>
          </a:prstGeom>
        </p:spPr>
      </p:pic>
    </p:spTree>
    <p:extLst>
      <p:ext uri="{BB962C8B-B14F-4D97-AF65-F5344CB8AC3E}">
        <p14:creationId xmlns:p14="http://schemas.microsoft.com/office/powerpoint/2010/main" val="282640236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NHERI NCO Colors">
      <a:dk1>
        <a:sysClr val="windowText" lastClr="000000"/>
      </a:dk1>
      <a:lt1>
        <a:sysClr val="window" lastClr="FFFFFF"/>
      </a:lt1>
      <a:dk2>
        <a:srgbClr val="213B52"/>
      </a:dk2>
      <a:lt2>
        <a:srgbClr val="EEECE1"/>
      </a:lt2>
      <a:accent1>
        <a:srgbClr val="0E5D6E"/>
      </a:accent1>
      <a:accent2>
        <a:srgbClr val="1B818B"/>
      </a:accent2>
      <a:accent3>
        <a:srgbClr val="97D0C8"/>
      </a:accent3>
      <a:accent4>
        <a:srgbClr val="B6C663"/>
      </a:accent4>
      <a:accent5>
        <a:srgbClr val="83271F"/>
      </a:accent5>
      <a:accent6>
        <a:srgbClr val="CB482F"/>
      </a:accent6>
      <a:hlink>
        <a:srgbClr val="D46B3D"/>
      </a:hlink>
      <a:folHlink>
        <a:srgbClr val="D46B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42253</TotalTime>
  <Words>527</Words>
  <Application>Microsoft Office PowerPoint</Application>
  <PresentationFormat>On-screen Show (4:3)</PresentationFormat>
  <Paragraphs>77</Paragraphs>
  <Slides>11</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Adobe Gothic Std B</vt:lpstr>
      <vt:lpstr>Arial</vt:lpstr>
      <vt:lpstr>Arial Black</vt:lpstr>
      <vt:lpstr>Arial Narrow</vt:lpstr>
      <vt:lpstr>Calibri</vt:lpstr>
      <vt:lpstr>Courier New</vt:lpstr>
      <vt:lpstr>Impact</vt:lpstr>
      <vt:lpstr>Lucida Grande</vt:lpstr>
      <vt:lpstr>Wingdings</vt:lpstr>
      <vt:lpstr>Office Theme</vt:lpstr>
      <vt:lpstr>PowerPoint Presentation</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Purdue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 SECOND LINE AND THIRD LINE</dc:title>
  <dc:creator>Purdue Marketing Communications</dc:creator>
  <cp:lastModifiedBy>Karina Vielma-Cumpian</cp:lastModifiedBy>
  <cp:revision>1048</cp:revision>
  <cp:lastPrinted>2017-07-12T15:36:17Z</cp:lastPrinted>
  <dcterms:created xsi:type="dcterms:W3CDTF">2011-09-20T15:44:26Z</dcterms:created>
  <dcterms:modified xsi:type="dcterms:W3CDTF">2017-07-12T15:46:47Z</dcterms:modified>
</cp:coreProperties>
</file>