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handoutMasterIdLst>
    <p:handoutMasterId r:id="rId13"/>
  </p:handoutMasterIdLst>
  <p:sldIdLst>
    <p:sldId id="264" r:id="rId2"/>
    <p:sldId id="356" r:id="rId3"/>
    <p:sldId id="371" r:id="rId4"/>
    <p:sldId id="370" r:id="rId5"/>
    <p:sldId id="372" r:id="rId6"/>
    <p:sldId id="380" r:id="rId7"/>
    <p:sldId id="378" r:id="rId8"/>
    <p:sldId id="382" r:id="rId9"/>
    <p:sldId id="376" r:id="rId10"/>
    <p:sldId id="340"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02">
          <p15:clr>
            <a:srgbClr val="A4A3A4"/>
          </p15:clr>
        </p15:guide>
        <p15:guide id="2" pos="5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4F7E"/>
    <a:srgbClr val="0F8C99"/>
    <a:srgbClr val="B7322D"/>
    <a:srgbClr val="4173A1"/>
    <a:srgbClr val="89E9F3"/>
    <a:srgbClr val="16CDE0"/>
    <a:srgbClr val="1A7E88"/>
    <a:srgbClr val="104E54"/>
    <a:srgbClr val="BFCF72"/>
    <a:srgbClr val="243A5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9791" autoAdjust="0"/>
  </p:normalViewPr>
  <p:slideViewPr>
    <p:cSldViewPr snapToGrid="0" snapToObjects="1">
      <p:cViewPr varScale="1">
        <p:scale>
          <a:sx n="52" d="100"/>
          <a:sy n="52" d="100"/>
        </p:scale>
        <p:origin x="1891" y="-43"/>
      </p:cViewPr>
      <p:guideLst>
        <p:guide orient="horz" pos="2702"/>
        <p:guide pos="556"/>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846EF80-D09A-2A41-8FA0-1CCBA44B0D39}" type="datetimeFigureOut">
              <a:rPr lang="en-US" smtClean="0"/>
              <a:t>6/20/2017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567C0E4-6FAA-EA47-BD2A-A644AF486EDA}" type="slidenum">
              <a:rPr lang="en-US" smtClean="0"/>
              <a:t>‹#›</a:t>
            </a:fld>
            <a:endParaRPr lang="en-US"/>
          </a:p>
        </p:txBody>
      </p:sp>
    </p:spTree>
    <p:extLst>
      <p:ext uri="{BB962C8B-B14F-4D97-AF65-F5344CB8AC3E}">
        <p14:creationId xmlns:p14="http://schemas.microsoft.com/office/powerpoint/2010/main" val="9746526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2AE9AF-5B02-A343-87BA-BF97CE0E58AE}" type="datetimeFigureOut">
              <a:rPr lang="en-US" smtClean="0"/>
              <a:t>6/20/2017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696C59-4C62-F748-9189-0658811B1DC6}" type="slidenum">
              <a:rPr lang="en-US" smtClean="0"/>
              <a:t>‹#›</a:t>
            </a:fld>
            <a:endParaRPr lang="en-US"/>
          </a:p>
        </p:txBody>
      </p:sp>
    </p:spTree>
    <p:extLst>
      <p:ext uri="{BB962C8B-B14F-4D97-AF65-F5344CB8AC3E}">
        <p14:creationId xmlns:p14="http://schemas.microsoft.com/office/powerpoint/2010/main" val="197501746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a:t>
            </a:fld>
            <a:endParaRPr lang="en-US"/>
          </a:p>
        </p:txBody>
      </p:sp>
    </p:spTree>
    <p:extLst>
      <p:ext uri="{BB962C8B-B14F-4D97-AF65-F5344CB8AC3E}">
        <p14:creationId xmlns:p14="http://schemas.microsoft.com/office/powerpoint/2010/main" val="6801227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10</a:t>
            </a:fld>
            <a:endParaRPr lang="en-US"/>
          </a:p>
        </p:txBody>
      </p:sp>
    </p:spTree>
    <p:extLst>
      <p:ext uri="{BB962C8B-B14F-4D97-AF65-F5344CB8AC3E}">
        <p14:creationId xmlns:p14="http://schemas.microsoft.com/office/powerpoint/2010/main" val="1109352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3C696C59-4C62-F748-9189-0658811B1DC6}" type="slidenum">
              <a:rPr lang="en-US" smtClean="0"/>
              <a:t>2</a:t>
            </a:fld>
            <a:endParaRPr lang="en-US"/>
          </a:p>
        </p:txBody>
      </p:sp>
    </p:spTree>
    <p:extLst>
      <p:ext uri="{BB962C8B-B14F-4D97-AF65-F5344CB8AC3E}">
        <p14:creationId xmlns:p14="http://schemas.microsoft.com/office/powerpoint/2010/main" val="3857061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3</a:t>
            </a:fld>
            <a:endParaRPr lang="en-US"/>
          </a:p>
        </p:txBody>
      </p:sp>
    </p:spTree>
    <p:extLst>
      <p:ext uri="{BB962C8B-B14F-4D97-AF65-F5344CB8AC3E}">
        <p14:creationId xmlns:p14="http://schemas.microsoft.com/office/powerpoint/2010/main" val="2699361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4</a:t>
            </a:fld>
            <a:endParaRPr lang="en-US"/>
          </a:p>
        </p:txBody>
      </p:sp>
    </p:spTree>
    <p:extLst>
      <p:ext uri="{BB962C8B-B14F-4D97-AF65-F5344CB8AC3E}">
        <p14:creationId xmlns:p14="http://schemas.microsoft.com/office/powerpoint/2010/main" val="22886078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5</a:t>
            </a:fld>
            <a:endParaRPr lang="en-US"/>
          </a:p>
        </p:txBody>
      </p:sp>
    </p:spTree>
    <p:extLst>
      <p:ext uri="{BB962C8B-B14F-4D97-AF65-F5344CB8AC3E}">
        <p14:creationId xmlns:p14="http://schemas.microsoft.com/office/powerpoint/2010/main" val="1641343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3C696C59-4C62-F748-9189-0658811B1DC6}" type="slidenum">
              <a:rPr lang="en-US" smtClean="0"/>
              <a:t>6</a:t>
            </a:fld>
            <a:endParaRPr lang="en-US"/>
          </a:p>
        </p:txBody>
      </p:sp>
    </p:spTree>
    <p:extLst>
      <p:ext uri="{BB962C8B-B14F-4D97-AF65-F5344CB8AC3E}">
        <p14:creationId xmlns:p14="http://schemas.microsoft.com/office/powerpoint/2010/main" val="497782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7</a:t>
            </a:fld>
            <a:endParaRPr lang="en-US"/>
          </a:p>
        </p:txBody>
      </p:sp>
    </p:spTree>
    <p:extLst>
      <p:ext uri="{BB962C8B-B14F-4D97-AF65-F5344CB8AC3E}">
        <p14:creationId xmlns:p14="http://schemas.microsoft.com/office/powerpoint/2010/main" val="1164618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8</a:t>
            </a:fld>
            <a:endParaRPr lang="en-US"/>
          </a:p>
        </p:txBody>
      </p:sp>
    </p:spTree>
    <p:extLst>
      <p:ext uri="{BB962C8B-B14F-4D97-AF65-F5344CB8AC3E}">
        <p14:creationId xmlns:p14="http://schemas.microsoft.com/office/powerpoint/2010/main" val="1992002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C696C59-4C62-F748-9189-0658811B1DC6}" type="slidenum">
              <a:rPr lang="en-US" smtClean="0"/>
              <a:t>9</a:t>
            </a:fld>
            <a:endParaRPr lang="en-US"/>
          </a:p>
        </p:txBody>
      </p:sp>
    </p:spTree>
    <p:extLst>
      <p:ext uri="{BB962C8B-B14F-4D97-AF65-F5344CB8AC3E}">
        <p14:creationId xmlns:p14="http://schemas.microsoft.com/office/powerpoint/2010/main" val="45125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Rectangle 18"/>
          <p:cNvSpPr/>
          <p:nvPr userDrawn="1"/>
        </p:nvSpPr>
        <p:spPr>
          <a:xfrm>
            <a:off x="204260" y="5974797"/>
            <a:ext cx="2053467" cy="87029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0982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6" name="Title 1"/>
          <p:cNvSpPr txBox="1">
            <a:spLocks/>
          </p:cNvSpPr>
          <p:nvPr userDrawn="1"/>
        </p:nvSpPr>
        <p:spPr>
          <a:xfrm>
            <a:off x="796576" y="4303767"/>
            <a:ext cx="6111373" cy="1143000"/>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endParaRPr lang="en-US" dirty="0">
              <a:solidFill>
                <a:schemeClr val="bg1"/>
              </a:solidFill>
              <a:latin typeface="Impact"/>
              <a:cs typeface="Impact"/>
            </a:endParaRPr>
          </a:p>
        </p:txBody>
      </p:sp>
    </p:spTree>
    <p:extLst>
      <p:ext uri="{BB962C8B-B14F-4D97-AF65-F5344CB8AC3E}">
        <p14:creationId xmlns:p14="http://schemas.microsoft.com/office/powerpoint/2010/main" val="165069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0024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77933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42853661"/>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6" r:id="rId3"/>
    <p:sldLayoutId id="2147483657" r:id="rId4"/>
  </p:sldLayoutIdLst>
  <p:hf hdr="0" ftr="0" dt="0"/>
  <p:txStyles>
    <p:titleStyle>
      <a:lvl1pPr algn="l" defTabSz="457200" rtl="0" eaLnBrk="1" latinLnBrk="0" hangingPunct="1">
        <a:spcBef>
          <a:spcPct val="0"/>
        </a:spcBef>
        <a:buNone/>
        <a:defRPr sz="4400" kern="1200" cap="all">
          <a:solidFill>
            <a:schemeClr val="tx2"/>
          </a:solidFill>
          <a:latin typeface="Impact"/>
          <a:ea typeface="+mj-ea"/>
          <a:cs typeface="Impact"/>
        </a:defRPr>
      </a:lvl1pPr>
    </p:titleStyle>
    <p:body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file://localhost/Users/mozart/Dropbox/*ACTIVE%20PROJECTS/NHERI%20NCO%20PRESENTATION%20%5BJulio%5D/NCO%20Vision%20Figure%20for%20Header%20%5B04Mar2015a%5D-01.png"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mailto:Karina.Vielma@utsa.edu"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file://localhost/Users/mozart/Dropbox/*ACTIVE%20PROJECTS/NHERI%20NCO%20PRESENTATION%20%5BJulio%5D/NCO%20Vision%20Figure%20for%20Header%20%5B04Mar2015a%5D-01.png" TargetMode="External"/><Relationship Id="rId5" Type="http://schemas.openxmlformats.org/officeDocument/2006/relationships/image" Target="../media/image1.pn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3.jpg"/><Relationship Id="rId4" Type="http://schemas.openxmlformats.org/officeDocument/2006/relationships/image" Target="file://localhost/Users/mozart/Dropbox/*ACTIVE%20PROJECTS/NHERI%20NCO%20PRESENTATION%20%5BJulio%5D/IMAGES%20FOR%20PRESENTATION/People%20Icon-01.pn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file://localhost/Users/mozart/Dropbox/*ACTIVE%20PROJECTS/NHERI%20NCO%20PRESENTATION%20%5BJulio%5D/NCO%20Vision%20Figure%20for%20Header%20%5B04Mar2015a%5D-01.png"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1.png"/><Relationship Id="rId5" Type="http://schemas.openxmlformats.org/officeDocument/2006/relationships/hyperlink" Target="mailto:karina.vielma@utsa.edu" TargetMode="External"/><Relationship Id="rId4" Type="http://schemas.openxmlformats.org/officeDocument/2006/relationships/image" Target="file://localhost/Users/mozart/Dropbox/*ACTIVE%20PROJECTS/NHERI%20NCO%20PRESENTATION%20%5BJulio%5D/IMAGES%20FOR%20PRESENTATION/People%20Icon-01.p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1"/>
            <a:ext cx="9144000" cy="6858001"/>
          </a:xfrm>
          <a:prstGeom prst="rect">
            <a:avLst/>
          </a:prstGeom>
          <a:gradFill flip="none" rotWithShape="1">
            <a:gsLst>
              <a:gs pos="100000">
                <a:srgbClr val="BFCF72">
                  <a:alpha val="93000"/>
                </a:srgbClr>
              </a:gs>
              <a:gs pos="0">
                <a:schemeClr val="accent4">
                  <a:lumMod val="40000"/>
                  <a:lumOff val="60000"/>
                </a:schemeClr>
              </a:gs>
            </a:gsLst>
            <a:lin ang="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sp>
        <p:nvSpPr>
          <p:cNvPr id="10" name="Rectangle 9"/>
          <p:cNvSpPr/>
          <p:nvPr/>
        </p:nvSpPr>
        <p:spPr>
          <a:xfrm>
            <a:off x="-139700" y="1520179"/>
            <a:ext cx="9448799" cy="1527822"/>
          </a:xfrm>
          <a:prstGeom prst="rect">
            <a:avLst/>
          </a:prstGeom>
          <a:solidFill>
            <a:schemeClr val="accent6"/>
          </a:solidFill>
          <a:ln>
            <a:noFill/>
          </a:ln>
          <a:effectLst>
            <a:outerShdw blurRad="101600" dist="76200" dir="2700000" algn="tl" rotWithShape="0">
              <a:srgbClr val="000000">
                <a:alpha val="38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sp>
        <p:nvSpPr>
          <p:cNvPr id="11" name="Title 14"/>
          <p:cNvSpPr txBox="1">
            <a:spLocks/>
          </p:cNvSpPr>
          <p:nvPr/>
        </p:nvSpPr>
        <p:spPr>
          <a:xfrm>
            <a:off x="638173" y="1635396"/>
            <a:ext cx="7857002" cy="1655878"/>
          </a:xfrm>
          <a:prstGeom prst="rect">
            <a:avLst/>
          </a:prstGeom>
        </p:spPr>
        <p:txBody>
          <a:bodyPr anchor="t">
            <a:noAutofit/>
          </a:bodyPr>
          <a:lstStyle>
            <a:lvl1pPr algn="l" defTabSz="457200" rtl="0" eaLnBrk="1" latinLnBrk="0" hangingPunct="1">
              <a:lnSpc>
                <a:spcPct val="80000"/>
              </a:lnSpc>
              <a:spcBef>
                <a:spcPct val="0"/>
              </a:spcBef>
              <a:buNone/>
              <a:defRPr sz="7000" kern="1200" cap="all" baseline="0">
                <a:solidFill>
                  <a:schemeClr val="bg1"/>
                </a:solidFill>
                <a:effectLst>
                  <a:outerShdw blurRad="50800" dist="38100" dir="2700000" algn="tl" rotWithShape="0">
                    <a:prstClr val="black">
                      <a:alpha val="40000"/>
                    </a:prstClr>
                  </a:outerShdw>
                </a:effectLst>
                <a:latin typeface="Impact"/>
                <a:ea typeface="+mj-ea"/>
                <a:cs typeface="Impact"/>
              </a:defRPr>
            </a:lvl1pPr>
          </a:lstStyle>
          <a:p>
            <a:pPr>
              <a:lnSpc>
                <a:spcPct val="90000"/>
              </a:lnSpc>
            </a:pPr>
            <a:r>
              <a:rPr lang="en-US" sz="3200" cap="none" spc="100" dirty="0" smtClean="0">
                <a:effectLst>
                  <a:outerShdw blurRad="88900" dist="50800" dir="2700000" algn="tl" rotWithShape="0">
                    <a:prstClr val="black">
                      <a:alpha val="50000"/>
                    </a:prstClr>
                  </a:outerShdw>
                </a:effectLst>
              </a:rPr>
              <a:t>2017 REU – Research Opportunities for Undergraduates</a:t>
            </a:r>
            <a:endParaRPr lang="en-US" sz="6000" cap="none" spc="100" dirty="0" smtClean="0">
              <a:effectLst>
                <a:outerShdw blurRad="88900" dist="50800" dir="2700000" algn="tl" rotWithShape="0">
                  <a:prstClr val="black">
                    <a:alpha val="50000"/>
                  </a:prstClr>
                </a:outerShdw>
              </a:effectLst>
            </a:endParaRPr>
          </a:p>
        </p:txBody>
      </p:sp>
      <p:pic>
        <p:nvPicPr>
          <p:cNvPr id="15" name="NCO Vision Figure for Header [04Mar2015a]-01.png" descr="/Users/mozart/Dropbox/*ACTIVE PROJECTS/NHERI NCO PRESENTATION [Julio]/NCO Vision Figure for Header [04Mar2015a]-01.png"/>
          <p:cNvPicPr>
            <a:picLocks noChangeAspect="1"/>
          </p:cNvPicPr>
          <p:nvPr/>
        </p:nvPicPr>
        <p:blipFill>
          <a:blip r:embed="rId3" r:link="rId4">
            <a:alphaModFix amt="78000"/>
            <a:extLst>
              <a:ext uri="{28A0092B-C50C-407E-A947-70E740481C1C}">
                <a14:useLocalDpi xmlns:a14="http://schemas.microsoft.com/office/drawing/2010/main" val="0"/>
              </a:ext>
            </a:extLst>
          </a:blip>
          <a:stretch>
            <a:fillRect/>
          </a:stretch>
        </p:blipFill>
        <p:spPr>
          <a:xfrm>
            <a:off x="4408426" y="2476500"/>
            <a:ext cx="5561073" cy="5569270"/>
          </a:xfrm>
          <a:prstGeom prst="rect">
            <a:avLst/>
          </a:prstGeom>
        </p:spPr>
      </p:pic>
      <p:sp>
        <p:nvSpPr>
          <p:cNvPr id="17" name="Title 1"/>
          <p:cNvSpPr txBox="1">
            <a:spLocks/>
          </p:cNvSpPr>
          <p:nvPr/>
        </p:nvSpPr>
        <p:spPr>
          <a:xfrm>
            <a:off x="638173" y="266700"/>
            <a:ext cx="8848727" cy="1089025"/>
          </a:xfrm>
          <a:prstGeom prst="rect">
            <a:avLst/>
          </a:prstGeom>
        </p:spPr>
        <p:txBody>
          <a:bodyPr anchor="t">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pPr>
              <a:lnSpc>
                <a:spcPct val="90000"/>
              </a:lnSpc>
            </a:pPr>
            <a:r>
              <a:rPr lang="en-US" sz="3600" cap="none" spc="100" dirty="0" smtClean="0">
                <a:solidFill>
                  <a:srgbClr val="2E4F7E"/>
                </a:solidFill>
                <a:ea typeface="Adobe Gothic Std B" pitchFamily="34" charset="-128"/>
              </a:rPr>
              <a:t>Natural Hazards Engineering Research</a:t>
            </a:r>
          </a:p>
          <a:p>
            <a:pPr>
              <a:lnSpc>
                <a:spcPct val="90000"/>
              </a:lnSpc>
            </a:pPr>
            <a:r>
              <a:rPr lang="en-US" sz="3600" cap="none" spc="100" dirty="0" smtClean="0">
                <a:solidFill>
                  <a:srgbClr val="2E4F7E"/>
                </a:solidFill>
                <a:ea typeface="Adobe Gothic Std B" pitchFamily="34" charset="-128"/>
              </a:rPr>
              <a:t>Infrastructure  </a:t>
            </a:r>
            <a:r>
              <a:rPr lang="en-US" sz="3000" cap="none" spc="100" dirty="0" smtClean="0">
                <a:solidFill>
                  <a:srgbClr val="2E4F7E"/>
                </a:solidFill>
                <a:latin typeface="Arial Narrow"/>
                <a:ea typeface="Adobe Gothic Std B" pitchFamily="34" charset="-128"/>
                <a:cs typeface="Arial Narrow"/>
              </a:rPr>
              <a:t>(NHERI)</a:t>
            </a:r>
            <a:endParaRPr lang="en-US" sz="3000" cap="none" spc="100" dirty="0">
              <a:solidFill>
                <a:srgbClr val="2E4F7E"/>
              </a:solidFill>
              <a:latin typeface="Arial Narrow"/>
              <a:ea typeface="Adobe Gothic Std B" pitchFamily="34" charset="-128"/>
              <a:cs typeface="Arial Narrow"/>
            </a:endParaRPr>
          </a:p>
        </p:txBody>
      </p:sp>
      <p:sp>
        <p:nvSpPr>
          <p:cNvPr id="19" name="Subtitle 2"/>
          <p:cNvSpPr txBox="1">
            <a:spLocks/>
          </p:cNvSpPr>
          <p:nvPr/>
        </p:nvSpPr>
        <p:spPr>
          <a:xfrm>
            <a:off x="638174" y="3839830"/>
            <a:ext cx="3605154" cy="1784493"/>
          </a:xfrm>
          <a:prstGeom prst="rect">
            <a:avLst/>
          </a:prstGeom>
        </p:spPr>
        <p:txBody>
          <a:bodyPr vert="horz" wrap="none" lIns="91440" tIns="0" rIns="0" bIns="0" rtlCol="0" anchor="t">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lnSpc>
                <a:spcPct val="90000"/>
              </a:lnSpc>
              <a:spcBef>
                <a:spcPts val="0"/>
              </a:spcBef>
            </a:pPr>
            <a:r>
              <a:rPr lang="en-US" sz="2800" dirty="0" smtClean="0">
                <a:solidFill>
                  <a:srgbClr val="2E4F7E"/>
                </a:solidFill>
              </a:rPr>
              <a:t>Literature Review </a:t>
            </a:r>
            <a:endParaRPr lang="en-US" sz="2800" b="1" i="1" spc="40" dirty="0">
              <a:solidFill>
                <a:srgbClr val="2E4F7E"/>
              </a:solidFill>
              <a:latin typeface="Arial Narrow"/>
              <a:cs typeface="Arial Narrow"/>
            </a:endParaRPr>
          </a:p>
        </p:txBody>
      </p:sp>
      <p:sp>
        <p:nvSpPr>
          <p:cNvPr id="21" name="Subtitle 2"/>
          <p:cNvSpPr txBox="1">
            <a:spLocks/>
          </p:cNvSpPr>
          <p:nvPr/>
        </p:nvSpPr>
        <p:spPr>
          <a:xfrm>
            <a:off x="652363" y="5253551"/>
            <a:ext cx="8001000" cy="741545"/>
          </a:xfrm>
          <a:prstGeom prst="rect">
            <a:avLst/>
          </a:prstGeom>
        </p:spPr>
        <p:txBody>
          <a:bodyPr vert="horz" lIns="91440" tIns="0" rIns="91440" bIns="0" rtlCol="0" anchor="t">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pPr>
            <a:r>
              <a:rPr lang="en-US" sz="2800" dirty="0" smtClean="0">
                <a:solidFill>
                  <a:schemeClr val="accent6"/>
                </a:solidFill>
                <a:latin typeface="Arial Narrow"/>
                <a:cs typeface="Arial Narrow"/>
              </a:rPr>
              <a:t>Summer 2017</a:t>
            </a:r>
            <a:endParaRPr lang="en-US" sz="2800" dirty="0">
              <a:solidFill>
                <a:schemeClr val="accent6"/>
              </a:solidFill>
              <a:latin typeface="Arial Narrow"/>
              <a:cs typeface="Arial Narrow"/>
            </a:endParaRPr>
          </a:p>
        </p:txBody>
      </p:sp>
      <p:sp>
        <p:nvSpPr>
          <p:cNvPr id="28" name="Rectangle 27"/>
          <p:cNvSpPr/>
          <p:nvPr/>
        </p:nvSpPr>
        <p:spPr>
          <a:xfrm>
            <a:off x="342900" y="231774"/>
            <a:ext cx="155574"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n>
                <a:noFill/>
              </a:ln>
            </a:endParaRPr>
          </a:p>
        </p:txBody>
      </p:sp>
      <p:cxnSp>
        <p:nvCxnSpPr>
          <p:cNvPr id="3" name="Straight Connector 2"/>
          <p:cNvCxnSpPr/>
          <p:nvPr/>
        </p:nvCxnSpPr>
        <p:spPr>
          <a:xfrm>
            <a:off x="736600" y="4637612"/>
            <a:ext cx="3581400" cy="0"/>
          </a:xfrm>
          <a:prstGeom prst="line">
            <a:avLst/>
          </a:prstGeom>
          <a:ln w="63500" cmpd="sng">
            <a:solidFill>
              <a:schemeClr val="accent6"/>
            </a:solidFill>
          </a:ln>
          <a:effectLst>
            <a:outerShdw blurRad="40000" dist="20000" dir="5400000" rotWithShape="0">
              <a:srgbClr val="000000">
                <a:alpha val="18000"/>
              </a:srgbClr>
            </a:outerShdw>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628650" y="1873250"/>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938527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0" name="Rectangle 9"/>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1" name="Rectangle 10"/>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3"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pPr algn="ctr"/>
            <a:r>
              <a:rPr lang="en-US" cap="none" spc="100" dirty="0" smtClean="0">
                <a:solidFill>
                  <a:srgbClr val="2E4F7E"/>
                </a:solidFill>
              </a:rPr>
              <a:t>Questions?</a:t>
            </a:r>
            <a:endParaRPr lang="en-US" cap="none" spc="100" dirty="0">
              <a:solidFill>
                <a:srgbClr val="2E4F7E"/>
              </a:solidFill>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
        <p:nvSpPr>
          <p:cNvPr id="8" name="Text Placeholder 2"/>
          <p:cNvSpPr txBox="1">
            <a:spLocks/>
          </p:cNvSpPr>
          <p:nvPr/>
        </p:nvSpPr>
        <p:spPr>
          <a:xfrm>
            <a:off x="6769099" y="6582830"/>
            <a:ext cx="1208903" cy="224370"/>
          </a:xfrm>
          <a:prstGeom prst="rect">
            <a:avLst/>
          </a:prstGeom>
        </p:spPr>
        <p:txBody>
          <a:bodyPr lIns="0" tIns="0" rIns="0" bIns="0"/>
          <a:lst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indent="-292100" algn="r">
              <a:lnSpc>
                <a:spcPct val="90000"/>
              </a:lnSpc>
              <a:spcBef>
                <a:spcPts val="0"/>
              </a:spcBef>
              <a:tabLst>
                <a:tab pos="292100" algn="l"/>
              </a:tabLst>
            </a:pPr>
            <a:r>
              <a:rPr lang="en-US" sz="1200" dirty="0" smtClean="0">
                <a:solidFill>
                  <a:schemeClr val="bg1">
                    <a:lumMod val="65000"/>
                  </a:schemeClr>
                </a:solidFill>
                <a:latin typeface="Arial"/>
                <a:cs typeface="Arial"/>
              </a:rPr>
              <a:t>Slide 22</a:t>
            </a:r>
            <a:endParaRPr lang="en-US" sz="1200" dirty="0">
              <a:solidFill>
                <a:schemeClr val="bg1">
                  <a:lumMod val="65000"/>
                </a:schemeClr>
              </a:solidFill>
              <a:latin typeface="Arial"/>
              <a:cs typeface="Arial"/>
            </a:endParaRPr>
          </a:p>
        </p:txBody>
      </p:sp>
      <p:sp>
        <p:nvSpPr>
          <p:cNvPr id="14" name="Content Placeholder 27"/>
          <p:cNvSpPr txBox="1">
            <a:spLocks/>
          </p:cNvSpPr>
          <p:nvPr/>
        </p:nvSpPr>
        <p:spPr>
          <a:xfrm>
            <a:off x="642134" y="1412549"/>
            <a:ext cx="8061863" cy="3725338"/>
          </a:xfrm>
          <a:prstGeom prst="rect">
            <a:avLst/>
          </a:prstGeom>
        </p:spPr>
        <p:txBody>
          <a:bodyPr lIns="0" tIns="0" rIns="0" bIns="0">
            <a:noAutofit/>
          </a:bodyPr>
          <a:lstStyle>
            <a:lvl1pPr marL="0" indent="0" algn="l" defTabSz="457200" rtl="0" eaLnBrk="1" latinLnBrk="0" hangingPunct="1">
              <a:spcBef>
                <a:spcPct val="20000"/>
              </a:spcBef>
              <a:buFontTx/>
              <a:buNone/>
              <a:defRPr sz="2000" kern="1200">
                <a:solidFill>
                  <a:schemeClr val="tx1"/>
                </a:solidFill>
                <a:latin typeface="Arial Black"/>
                <a:ea typeface="+mn-ea"/>
                <a:cs typeface="Arial Black"/>
              </a:defRPr>
            </a:lvl1pPr>
            <a:lvl2pPr marL="571500" indent="-169863" algn="l" defTabSz="457200" rtl="0" eaLnBrk="1" latinLnBrk="0" hangingPunct="1">
              <a:spcBef>
                <a:spcPct val="20000"/>
              </a:spcBef>
              <a:buFont typeface="Arial"/>
              <a:buChar char="•"/>
              <a:defRPr sz="1800" kern="1200">
                <a:solidFill>
                  <a:schemeClr val="tx1"/>
                </a:solidFill>
                <a:latin typeface="Arial"/>
                <a:ea typeface="+mn-ea"/>
                <a:cs typeface="Arial"/>
              </a:defRPr>
            </a:lvl2pPr>
            <a:lvl3pPr marL="917575" indent="-173038" algn="l" defTabSz="457200" rtl="0" eaLnBrk="1" latinLnBrk="0" hangingPunct="1">
              <a:spcBef>
                <a:spcPct val="20000"/>
              </a:spcBef>
              <a:buFont typeface="Lucida Grande"/>
              <a:buChar char="–"/>
              <a:defRPr sz="1600" kern="1200">
                <a:solidFill>
                  <a:schemeClr val="tx1"/>
                </a:solidFill>
                <a:latin typeface="Arial"/>
                <a:ea typeface="+mn-ea"/>
                <a:cs typeface="Arial"/>
              </a:defRPr>
            </a:lvl3pPr>
            <a:lvl4pPr marL="1370013" indent="-17145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1712913" indent="-168275"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0"/>
              </a:spcBef>
              <a:spcAft>
                <a:spcPts val="2000"/>
              </a:spcAft>
              <a:tabLst>
                <a:tab pos="341313" algn="l"/>
              </a:tabLst>
            </a:pPr>
            <a:r>
              <a:rPr lang="en-US" sz="3200" dirty="0" smtClean="0">
                <a:solidFill>
                  <a:srgbClr val="2E4F7E"/>
                </a:solidFill>
                <a:latin typeface="Arial Narrow"/>
                <a:cs typeface="Arial Narrow"/>
              </a:rPr>
              <a:t>Please feel free to contact me if you have any questions or concerns. We are here to help all REU students have the best summer research experience possible.</a:t>
            </a:r>
          </a:p>
          <a:p>
            <a:pPr lvl="1" indent="0">
              <a:spcBef>
                <a:spcPts val="0"/>
              </a:spcBef>
              <a:buNone/>
              <a:tabLst>
                <a:tab pos="341313" algn="l"/>
              </a:tabLst>
            </a:pPr>
            <a:r>
              <a:rPr lang="en-US" sz="2400" dirty="0" smtClean="0">
                <a:solidFill>
                  <a:srgbClr val="2E4F7E"/>
                </a:solidFill>
                <a:latin typeface="Arial Narrow"/>
                <a:cs typeface="Arial Narrow"/>
              </a:rPr>
              <a:t>		Karina I. Vielma, </a:t>
            </a:r>
            <a:r>
              <a:rPr lang="en-US" sz="2400" dirty="0" err="1" smtClean="0">
                <a:solidFill>
                  <a:srgbClr val="2E4F7E"/>
                </a:solidFill>
                <a:latin typeface="Arial Narrow"/>
                <a:cs typeface="Arial Narrow"/>
              </a:rPr>
              <a:t>Ed.D</a:t>
            </a:r>
            <a:r>
              <a:rPr lang="en-US" sz="2400" dirty="0" smtClean="0">
                <a:solidFill>
                  <a:srgbClr val="2E4F7E"/>
                </a:solidFill>
                <a:latin typeface="Arial Narrow"/>
                <a:cs typeface="Arial Narrow"/>
              </a:rPr>
              <a:t>.</a:t>
            </a:r>
          </a:p>
          <a:p>
            <a:pPr lvl="1" indent="0">
              <a:spcBef>
                <a:spcPts val="0"/>
              </a:spcBef>
              <a:buNone/>
              <a:tabLst>
                <a:tab pos="341313" algn="l"/>
              </a:tabLst>
            </a:pPr>
            <a:r>
              <a:rPr lang="en-US" sz="2400" dirty="0">
                <a:solidFill>
                  <a:srgbClr val="2E4F7E"/>
                </a:solidFill>
                <a:latin typeface="Arial Narrow"/>
                <a:cs typeface="Arial Narrow"/>
              </a:rPr>
              <a:t>	</a:t>
            </a:r>
            <a:r>
              <a:rPr lang="en-US" sz="2400" dirty="0" smtClean="0">
                <a:solidFill>
                  <a:srgbClr val="2E4F7E"/>
                </a:solidFill>
                <a:latin typeface="Arial Narrow"/>
                <a:cs typeface="Arial Narrow"/>
              </a:rPr>
              <a:t>	NHERI Research Fellow and Education Specialist</a:t>
            </a:r>
          </a:p>
          <a:p>
            <a:pPr lvl="1" indent="0">
              <a:spcBef>
                <a:spcPts val="0"/>
              </a:spcBef>
              <a:buNone/>
              <a:tabLst>
                <a:tab pos="341313" algn="l"/>
              </a:tabLst>
            </a:pPr>
            <a:r>
              <a:rPr lang="en-US" sz="2400" dirty="0" smtClean="0">
                <a:solidFill>
                  <a:srgbClr val="2E4F7E"/>
                </a:solidFill>
                <a:latin typeface="Arial Narrow"/>
                <a:cs typeface="Arial Narrow"/>
              </a:rPr>
              <a:t>		(210) 458-5596</a:t>
            </a:r>
          </a:p>
          <a:p>
            <a:pPr lvl="1" indent="0">
              <a:spcBef>
                <a:spcPts val="0"/>
              </a:spcBef>
              <a:buNone/>
              <a:tabLst>
                <a:tab pos="341313" algn="l"/>
              </a:tabLst>
            </a:pPr>
            <a:r>
              <a:rPr lang="en-US" sz="2400" dirty="0" smtClean="0">
                <a:solidFill>
                  <a:srgbClr val="2E4F7E"/>
                </a:solidFill>
                <a:latin typeface="Arial Narrow"/>
                <a:cs typeface="Arial Narrow"/>
              </a:rPr>
              <a:t>		</a:t>
            </a:r>
            <a:r>
              <a:rPr lang="en-US" sz="2400" dirty="0" smtClean="0">
                <a:solidFill>
                  <a:srgbClr val="2E4F7E"/>
                </a:solidFill>
                <a:latin typeface="Arial Narrow"/>
                <a:cs typeface="Arial Narrow"/>
                <a:hlinkClick r:id="rId7"/>
              </a:rPr>
              <a:t>Karina.Vielma@utsa.edu</a:t>
            </a:r>
            <a:endParaRPr lang="en-US" sz="2400" dirty="0" smtClean="0">
              <a:solidFill>
                <a:srgbClr val="2E4F7E"/>
              </a:solidFill>
              <a:latin typeface="Arial Narrow"/>
              <a:cs typeface="Arial Narrow"/>
            </a:endParaRPr>
          </a:p>
          <a:p>
            <a:pPr lvl="1" indent="0">
              <a:spcBef>
                <a:spcPts val="0"/>
              </a:spcBef>
              <a:buNone/>
              <a:tabLst>
                <a:tab pos="341313" algn="l"/>
              </a:tabLst>
            </a:pPr>
            <a:r>
              <a:rPr lang="en-US" sz="2400" dirty="0">
                <a:solidFill>
                  <a:srgbClr val="2E4F7E"/>
                </a:solidFill>
                <a:latin typeface="Arial Narrow"/>
                <a:cs typeface="Arial Narrow"/>
              </a:rPr>
              <a:t>	</a:t>
            </a:r>
            <a:r>
              <a:rPr lang="en-US" sz="2400" dirty="0" smtClean="0">
                <a:solidFill>
                  <a:srgbClr val="2E4F7E"/>
                </a:solidFill>
                <a:latin typeface="Arial Narrow"/>
                <a:cs typeface="Arial Narrow"/>
              </a:rPr>
              <a:t>	Cell phone number: (830) 752-5455</a:t>
            </a:r>
          </a:p>
        </p:txBody>
      </p:sp>
    </p:spTree>
    <p:extLst>
      <p:ext uri="{BB962C8B-B14F-4D97-AF65-F5344CB8AC3E}">
        <p14:creationId xmlns:p14="http://schemas.microsoft.com/office/powerpoint/2010/main" val="23257232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1" name="Title 10"/>
          <p:cNvSpPr>
            <a:spLocks noGrp="1"/>
          </p:cNvSpPr>
          <p:nvPr>
            <p:ph type="title" idx="4294967295"/>
          </p:nvPr>
        </p:nvSpPr>
        <p:spPr>
          <a:xfrm>
            <a:off x="713858" y="250454"/>
            <a:ext cx="8235950" cy="748782"/>
          </a:xfrm>
          <a:prstGeom prst="rect">
            <a:avLst/>
          </a:prstGeom>
        </p:spPr>
        <p:txBody>
          <a:bodyPr lIns="0" rIns="0">
            <a:noAutofit/>
          </a:bodyPr>
          <a:lstStyle/>
          <a:p>
            <a:r>
              <a:rPr lang="en-US" cap="none" spc="100" dirty="0" smtClean="0">
                <a:solidFill>
                  <a:srgbClr val="2E4F7E"/>
                </a:solidFill>
              </a:rPr>
              <a:t>Overview</a:t>
            </a:r>
            <a:endParaRPr lang="en-US" cap="none" spc="100" dirty="0">
              <a:solidFill>
                <a:srgbClr val="2E4F7E"/>
              </a:solidFill>
            </a:endParaRPr>
          </a:p>
        </p:txBody>
      </p:sp>
      <p:sp>
        <p:nvSpPr>
          <p:cNvPr id="7" name="Rectangle 6"/>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pic>
        <p:nvPicPr>
          <p:cNvPr id="14"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pic>
        <p:nvPicPr>
          <p:cNvPr id="9"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
        <p:nvSpPr>
          <p:cNvPr id="2" name="TextBox 1"/>
          <p:cNvSpPr txBox="1"/>
          <p:nvPr/>
        </p:nvSpPr>
        <p:spPr>
          <a:xfrm>
            <a:off x="602958" y="1482354"/>
            <a:ext cx="8346850" cy="1938992"/>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solidFill>
                  <a:srgbClr val="2E4F7E"/>
                </a:solidFill>
              </a:rPr>
              <a:t>Provide research project overview</a:t>
            </a:r>
          </a:p>
          <a:p>
            <a:pPr marL="285750" indent="-285750">
              <a:buFont typeface="Arial" panose="020B0604020202020204" pitchFamily="34" charset="0"/>
              <a:buChar char="•"/>
            </a:pPr>
            <a:r>
              <a:rPr lang="en-US" sz="3200" dirty="0" smtClean="0">
                <a:solidFill>
                  <a:srgbClr val="2E4F7E"/>
                </a:solidFill>
              </a:rPr>
              <a:t>Discuss literature review</a:t>
            </a:r>
          </a:p>
          <a:p>
            <a:pPr marL="285750" indent="-285750">
              <a:buFont typeface="Arial" panose="020B0604020202020204" pitchFamily="34" charset="0"/>
              <a:buChar char="•"/>
            </a:pPr>
            <a:r>
              <a:rPr lang="en-US" sz="3200" dirty="0" smtClean="0">
                <a:solidFill>
                  <a:srgbClr val="2E4F7E"/>
                </a:solidFill>
              </a:rPr>
              <a:t>Review upcoming deadlines &amp; events</a:t>
            </a:r>
          </a:p>
          <a:p>
            <a:pPr marL="742950" lvl="1" indent="-285750">
              <a:buFont typeface="Arial" panose="020B0604020202020204" pitchFamily="34" charset="0"/>
              <a:buChar char="•"/>
            </a:pPr>
            <a:endParaRPr lang="en-US" sz="2400" dirty="0">
              <a:solidFill>
                <a:srgbClr val="2E4F7E"/>
              </a:solidFill>
            </a:endParaRPr>
          </a:p>
        </p:txBody>
      </p:sp>
    </p:spTree>
    <p:extLst>
      <p:ext uri="{BB962C8B-B14F-4D97-AF65-F5344CB8AC3E}">
        <p14:creationId xmlns:p14="http://schemas.microsoft.com/office/powerpoint/2010/main" val="83415454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Research Project Overview</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Name</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Mentor</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Research Project Description</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Research project title</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Research question</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Goals &amp; activities</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Methods used</a:t>
            </a:r>
          </a:p>
          <a:p>
            <a:pPr>
              <a:spcBef>
                <a:spcPts val="0"/>
              </a:spcBef>
              <a:spcAft>
                <a:spcPts val="2000"/>
              </a:spcAft>
              <a:tabLst>
                <a:tab pos="341313" algn="l"/>
              </a:tabLst>
            </a:pPr>
            <a:endParaRPr lang="en-US" sz="3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277203218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Literature Review</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Read your publication and highlight quoted/cited literature.</a:t>
            </a:r>
          </a:p>
          <a:p>
            <a:pPr marL="1028700" lvl="1" indent="-457200">
              <a:spcBef>
                <a:spcPts val="0"/>
              </a:spcBef>
              <a:spcAft>
                <a:spcPts val="2000"/>
              </a:spcAft>
              <a:buFont typeface="Arial" panose="020B0604020202020204" pitchFamily="34" charset="0"/>
              <a:buChar char="•"/>
              <a:tabLst>
                <a:tab pos="341313" algn="l"/>
              </a:tabLst>
            </a:pPr>
            <a:r>
              <a:rPr lang="en-US" sz="3000" dirty="0" smtClean="0">
                <a:solidFill>
                  <a:srgbClr val="2E4F7E"/>
                </a:solidFill>
                <a:latin typeface="Arial Narrow"/>
                <a:cs typeface="Arial Narrow"/>
              </a:rPr>
              <a:t>Look for last names, parenthesis (), other forms of citations</a:t>
            </a:r>
            <a:endParaRPr lang="en-US" sz="3200" dirty="0" smtClean="0">
              <a:solidFill>
                <a:srgbClr val="2E4F7E"/>
              </a:solidFill>
              <a:latin typeface="Arial Narrow"/>
              <a:cs typeface="Arial Narrow"/>
            </a:endParaRP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What is the purpose of each citation? (Write this on the side of the margin.)</a:t>
            </a:r>
            <a:endParaRPr lang="en-US" sz="20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296488044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Purpose of the Literature</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Purpose – Does the </a:t>
            </a:r>
            <a:r>
              <a:rPr lang="en-US" sz="3200" dirty="0" smtClean="0">
                <a:solidFill>
                  <a:srgbClr val="2E4F7E"/>
                </a:solidFill>
                <a:latin typeface="Arial Narrow"/>
                <a:cs typeface="Arial Narrow"/>
              </a:rPr>
              <a:t>literature/citation </a:t>
            </a:r>
            <a:r>
              <a:rPr lang="en-US" sz="3200" dirty="0" smtClean="0">
                <a:solidFill>
                  <a:srgbClr val="2E4F7E"/>
                </a:solidFill>
                <a:latin typeface="Arial Narrow"/>
                <a:cs typeface="Arial Narrow"/>
              </a:rPr>
              <a:t>report on:</a:t>
            </a:r>
          </a:p>
          <a:p>
            <a:pPr marL="1028700" lvl="1" indent="-457200">
              <a:spcBef>
                <a:spcPts val="0"/>
              </a:spcBef>
              <a:spcAft>
                <a:spcPts val="2000"/>
              </a:spcAft>
              <a:buFont typeface="Courier New" panose="02070309020205020404" pitchFamily="49" charset="0"/>
              <a:buChar char="o"/>
              <a:tabLst>
                <a:tab pos="341313" algn="l"/>
              </a:tabLst>
            </a:pPr>
            <a:r>
              <a:rPr lang="en-US" sz="3000" dirty="0">
                <a:solidFill>
                  <a:srgbClr val="2E4F7E"/>
                </a:solidFill>
                <a:latin typeface="Arial Narrow"/>
                <a:cs typeface="Arial Narrow"/>
              </a:rPr>
              <a:t>B</a:t>
            </a:r>
            <a:r>
              <a:rPr lang="en-US" sz="3000" dirty="0" smtClean="0">
                <a:solidFill>
                  <a:srgbClr val="2E4F7E"/>
                </a:solidFill>
                <a:latin typeface="Arial Narrow"/>
                <a:cs typeface="Arial Narrow"/>
              </a:rPr>
              <a:t>ackground of the study/historical event/natural hazard?</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Context of the study?</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Need for the study?</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Methodologies?</a:t>
            </a:r>
          </a:p>
          <a:p>
            <a:pPr marL="1028700" lvl="1" indent="-457200">
              <a:spcBef>
                <a:spcPts val="0"/>
              </a:spcBef>
              <a:spcAft>
                <a:spcPts val="2000"/>
              </a:spcAft>
              <a:buFont typeface="Courier New" panose="02070309020205020404" pitchFamily="49" charset="0"/>
              <a:buChar char="o"/>
              <a:tabLst>
                <a:tab pos="341313" algn="l"/>
              </a:tabLst>
            </a:pPr>
            <a:r>
              <a:rPr lang="en-US" sz="3000" dirty="0" smtClean="0">
                <a:solidFill>
                  <a:srgbClr val="2E4F7E"/>
                </a:solidFill>
                <a:latin typeface="Arial Narrow"/>
                <a:cs typeface="Arial Narrow"/>
              </a:rPr>
              <a:t>Results?</a:t>
            </a:r>
          </a:p>
          <a:p>
            <a:pPr>
              <a:spcBef>
                <a:spcPts val="0"/>
              </a:spcBef>
              <a:spcAft>
                <a:spcPts val="2000"/>
              </a:spcAft>
              <a:tabLst>
                <a:tab pos="341313" algn="l"/>
              </a:tabLst>
            </a:pPr>
            <a:endParaRPr lang="en-US" sz="18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95291147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1" name="Title 10"/>
          <p:cNvSpPr>
            <a:spLocks noGrp="1"/>
          </p:cNvSpPr>
          <p:nvPr>
            <p:ph type="title" idx="4294967295"/>
          </p:nvPr>
        </p:nvSpPr>
        <p:spPr>
          <a:xfrm>
            <a:off x="713858" y="250454"/>
            <a:ext cx="8235950" cy="748782"/>
          </a:xfrm>
          <a:prstGeom prst="rect">
            <a:avLst/>
          </a:prstGeom>
        </p:spPr>
        <p:txBody>
          <a:bodyPr lIns="0" rIns="0">
            <a:noAutofit/>
          </a:bodyPr>
          <a:lstStyle/>
          <a:p>
            <a:r>
              <a:rPr lang="en-US" cap="none" spc="100" dirty="0" smtClean="0">
                <a:solidFill>
                  <a:srgbClr val="2E4F7E"/>
                </a:solidFill>
              </a:rPr>
              <a:t>Document Sharing</a:t>
            </a:r>
            <a:endParaRPr lang="en-US" cap="none" spc="100" dirty="0">
              <a:solidFill>
                <a:srgbClr val="2E4F7E"/>
              </a:solidFill>
            </a:endParaRPr>
          </a:p>
        </p:txBody>
      </p:sp>
      <p:sp>
        <p:nvSpPr>
          <p:cNvPr id="7" name="Rectangle 6"/>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pic>
        <p:nvPicPr>
          <p:cNvPr id="14"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pic>
        <p:nvPicPr>
          <p:cNvPr id="9"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
        <p:nvSpPr>
          <p:cNvPr id="2" name="TextBox 1"/>
          <p:cNvSpPr txBox="1"/>
          <p:nvPr/>
        </p:nvSpPr>
        <p:spPr>
          <a:xfrm>
            <a:off x="602958" y="1482354"/>
            <a:ext cx="8346850" cy="3416320"/>
          </a:xfrm>
          <a:prstGeom prst="rect">
            <a:avLst/>
          </a:prstGeom>
          <a:noFill/>
        </p:spPr>
        <p:txBody>
          <a:bodyPr wrap="square" rtlCol="0">
            <a:spAutoFit/>
          </a:bodyPr>
          <a:lstStyle/>
          <a:p>
            <a:pPr marL="285750" indent="-285750">
              <a:buFont typeface="Arial" panose="020B0604020202020204" pitchFamily="34" charset="0"/>
              <a:buChar char="•"/>
            </a:pPr>
            <a:r>
              <a:rPr lang="en-US" sz="3200" dirty="0" smtClean="0">
                <a:solidFill>
                  <a:srgbClr val="2E4F7E"/>
                </a:solidFill>
              </a:rPr>
              <a:t>Take turns sharing documents over Zoom </a:t>
            </a:r>
          </a:p>
          <a:p>
            <a:pPr marL="285750" indent="-285750">
              <a:buFont typeface="Arial" panose="020B0604020202020204" pitchFamily="34" charset="0"/>
              <a:buChar char="•"/>
            </a:pPr>
            <a:endParaRPr lang="en-US" sz="3200" dirty="0">
              <a:solidFill>
                <a:srgbClr val="2E4F7E"/>
              </a:solidFill>
            </a:endParaRPr>
          </a:p>
          <a:p>
            <a:pPr marL="742950" lvl="1" indent="-285750">
              <a:buFont typeface="Arial" panose="020B0604020202020204" pitchFamily="34" charset="0"/>
              <a:buChar char="•"/>
            </a:pPr>
            <a:r>
              <a:rPr lang="en-US" sz="3200" dirty="0" smtClean="0">
                <a:solidFill>
                  <a:srgbClr val="2E4F7E"/>
                </a:solidFill>
              </a:rPr>
              <a:t>Pay close attention to the citations used in the articles.</a:t>
            </a:r>
          </a:p>
          <a:p>
            <a:pPr marL="285750" indent="-285750">
              <a:buFont typeface="Arial" panose="020B0604020202020204" pitchFamily="34" charset="0"/>
              <a:buChar char="•"/>
            </a:pPr>
            <a:endParaRPr lang="en-US" sz="3200" dirty="0" smtClean="0">
              <a:solidFill>
                <a:srgbClr val="2E4F7E"/>
              </a:solidFill>
            </a:endParaRPr>
          </a:p>
          <a:p>
            <a:pPr marL="742950" lvl="1" indent="-285750">
              <a:buFont typeface="Arial" panose="020B0604020202020204" pitchFamily="34" charset="0"/>
              <a:buChar char="•"/>
            </a:pPr>
            <a:r>
              <a:rPr lang="en-US" sz="3200" dirty="0" smtClean="0">
                <a:solidFill>
                  <a:srgbClr val="2E4F7E"/>
                </a:solidFill>
              </a:rPr>
              <a:t>What citation format is being used?</a:t>
            </a:r>
            <a:endParaRPr lang="en-US" sz="3200" dirty="0" smtClean="0">
              <a:solidFill>
                <a:srgbClr val="2E4F7E"/>
              </a:solidFill>
            </a:endParaRPr>
          </a:p>
          <a:p>
            <a:pPr marL="742950" lvl="1" indent="-285750">
              <a:buFont typeface="Arial" panose="020B0604020202020204" pitchFamily="34" charset="0"/>
              <a:buChar char="•"/>
            </a:pPr>
            <a:endParaRPr lang="en-US" sz="2400" dirty="0">
              <a:solidFill>
                <a:srgbClr val="2E4F7E"/>
              </a:solidFill>
            </a:endParaRPr>
          </a:p>
        </p:txBody>
      </p:sp>
    </p:spTree>
    <p:extLst>
      <p:ext uri="{BB962C8B-B14F-4D97-AF65-F5344CB8AC3E}">
        <p14:creationId xmlns:p14="http://schemas.microsoft.com/office/powerpoint/2010/main" val="2501448700"/>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Annotated Bibliography</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059414" cy="3725338"/>
          </a:xfrm>
          <a:prstGeom prst="rect">
            <a:avLst/>
          </a:prstGeom>
        </p:spPr>
        <p:txBody>
          <a:bodyPr lIns="0" tIns="0" rIns="0" bIns="0">
            <a:noAutofit/>
          </a:bodyPr>
          <a:lstStyle/>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Citation (in the appropriate format)</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Summary (include purpose, study, method(s), results)</a:t>
            </a:r>
          </a:p>
          <a:p>
            <a:pPr marL="457200" indent="-457200">
              <a:spcBef>
                <a:spcPts val="0"/>
              </a:spcBef>
              <a:spcAft>
                <a:spcPts val="2000"/>
              </a:spcAft>
              <a:buFont typeface="Arial" panose="020B0604020202020204" pitchFamily="34" charset="0"/>
              <a:buChar char="•"/>
              <a:tabLst>
                <a:tab pos="341313" algn="l"/>
              </a:tabLst>
            </a:pPr>
            <a:r>
              <a:rPr lang="en-US" sz="3200" dirty="0" smtClean="0">
                <a:solidFill>
                  <a:srgbClr val="2E4F7E"/>
                </a:solidFill>
                <a:latin typeface="Arial Narrow"/>
                <a:cs typeface="Arial Narrow"/>
              </a:rPr>
              <a:t>Purpose (how </a:t>
            </a:r>
            <a:r>
              <a:rPr lang="en-US" sz="3200" dirty="0">
                <a:solidFill>
                  <a:srgbClr val="2E4F7E"/>
                </a:solidFill>
                <a:latin typeface="Arial Narrow"/>
                <a:cs typeface="Arial Narrow"/>
              </a:rPr>
              <a:t>you might use the article’s contents in your research </a:t>
            </a:r>
            <a:r>
              <a:rPr lang="en-US" sz="3200" dirty="0" smtClean="0">
                <a:solidFill>
                  <a:srgbClr val="2E4F7E"/>
                </a:solidFill>
                <a:latin typeface="Arial Narrow"/>
                <a:cs typeface="Arial Narrow"/>
              </a:rPr>
              <a:t>paper)</a:t>
            </a:r>
            <a:endParaRPr lang="en-US" sz="3200" dirty="0">
              <a:solidFill>
                <a:srgbClr val="2E4F7E"/>
              </a:solidFill>
              <a:latin typeface="Arial Narrow"/>
              <a:cs typeface="Arial Narrow"/>
            </a:endParaRPr>
          </a:p>
          <a:p>
            <a:pPr>
              <a:spcBef>
                <a:spcPts val="0"/>
              </a:spcBef>
              <a:spcAft>
                <a:spcPts val="2000"/>
              </a:spcAft>
              <a:tabLst>
                <a:tab pos="341313" algn="l"/>
              </a:tabLst>
            </a:pPr>
            <a:r>
              <a:rPr lang="en-US" sz="1600" dirty="0" smtClean="0">
                <a:solidFill>
                  <a:srgbClr val="2E4F7E"/>
                </a:solidFill>
                <a:latin typeface="Arial Narrow"/>
                <a:cs typeface="Arial Narrow"/>
              </a:rPr>
              <a:t>Vielma, K. I. (2016). </a:t>
            </a:r>
            <a:r>
              <a:rPr lang="en-US" sz="1600" dirty="0" err="1" smtClean="0">
                <a:solidFill>
                  <a:srgbClr val="2E4F7E"/>
                </a:solidFill>
                <a:latin typeface="Arial Narrow"/>
                <a:cs typeface="Arial Narrow"/>
              </a:rPr>
              <a:t>STEMujeres</a:t>
            </a:r>
            <a:r>
              <a:rPr lang="en-US" sz="1600" dirty="0" smtClean="0">
                <a:solidFill>
                  <a:srgbClr val="2E4F7E"/>
                </a:solidFill>
                <a:latin typeface="Arial Narrow"/>
                <a:cs typeface="Arial Narrow"/>
              </a:rPr>
              <a:t>: A case study of the life stories of first-generation Latina engineers and scientists. Dissertation.</a:t>
            </a:r>
          </a:p>
          <a:p>
            <a:pPr>
              <a:spcBef>
                <a:spcPts val="0"/>
              </a:spcBef>
              <a:spcAft>
                <a:spcPts val="2000"/>
              </a:spcAft>
              <a:tabLst>
                <a:tab pos="341313" algn="l"/>
              </a:tabLst>
            </a:pPr>
            <a:r>
              <a:rPr lang="en-US" sz="1600" dirty="0" smtClean="0">
                <a:solidFill>
                  <a:srgbClr val="2E4F7E"/>
                </a:solidFill>
                <a:latin typeface="Arial Narrow"/>
                <a:cs typeface="Arial Narrow"/>
              </a:rPr>
              <a:t>The purpose of this qualitative case study of the life histories of three Latina engineers was to present successful trajectories of women who completed bachelors, masters, and doctoral degrees.  Results point to quality connections with faculty, peers who were one step ahead educationally, and academic preparation for the next career stage.</a:t>
            </a:r>
          </a:p>
          <a:p>
            <a:pPr>
              <a:spcBef>
                <a:spcPts val="0"/>
              </a:spcBef>
              <a:spcAft>
                <a:spcPts val="2000"/>
              </a:spcAft>
              <a:tabLst>
                <a:tab pos="341313" algn="l"/>
              </a:tabLst>
            </a:pPr>
            <a:r>
              <a:rPr lang="en-US" sz="1600" dirty="0" smtClean="0">
                <a:solidFill>
                  <a:srgbClr val="2E4F7E"/>
                </a:solidFill>
                <a:latin typeface="Arial Narrow"/>
                <a:cs typeface="Arial Narrow"/>
              </a:rPr>
              <a:t>I might use this article for my study’s methodology since it presents interesting ways to interview participants.</a:t>
            </a:r>
          </a:p>
          <a:p>
            <a:pPr marL="457200" indent="-457200">
              <a:spcBef>
                <a:spcPts val="0"/>
              </a:spcBef>
              <a:spcAft>
                <a:spcPts val="2000"/>
              </a:spcAft>
              <a:buFont typeface="Arial" panose="020B0604020202020204" pitchFamily="34" charset="0"/>
              <a:buChar char="•"/>
              <a:tabLst>
                <a:tab pos="341313" algn="l"/>
              </a:tabLst>
            </a:pPr>
            <a:endParaRPr lang="en-US" sz="3000" dirty="0" smtClean="0">
              <a:solidFill>
                <a:srgbClr val="2E4F7E"/>
              </a:solidFill>
              <a:latin typeface="Arial Narrow"/>
              <a:cs typeface="Arial Narrow"/>
            </a:endParaRPr>
          </a:p>
          <a:p>
            <a:pPr>
              <a:spcBef>
                <a:spcPts val="0"/>
              </a:spcBef>
              <a:spcAft>
                <a:spcPts val="2000"/>
              </a:spcAft>
              <a:tabLst>
                <a:tab pos="341313" algn="l"/>
              </a:tabLst>
            </a:pPr>
            <a:endParaRPr lang="en-US" sz="18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5" r:link="rId6">
            <a:alphaModFix amt="50000"/>
            <a:extLst>
              <a:ext uri="{28A0092B-C50C-407E-A947-70E740481C1C}">
                <a14:useLocalDpi xmlns:a14="http://schemas.microsoft.com/office/drawing/2010/main" val="0"/>
              </a:ext>
            </a:extLst>
          </a:blip>
          <a:stretch>
            <a:fillRect/>
          </a:stretch>
        </p:blipFill>
        <p:spPr>
          <a:xfrm>
            <a:off x="8211121" y="1482354"/>
            <a:ext cx="1477374" cy="1479551"/>
          </a:xfrm>
          <a:prstGeom prst="rect">
            <a:avLst/>
          </a:prstGeom>
        </p:spPr>
      </p:pic>
    </p:spTree>
    <p:extLst>
      <p:ext uri="{BB962C8B-B14F-4D97-AF65-F5344CB8AC3E}">
        <p14:creationId xmlns:p14="http://schemas.microsoft.com/office/powerpoint/2010/main" val="116970847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sz="3600" cap="none" spc="100" dirty="0" smtClean="0">
                <a:solidFill>
                  <a:srgbClr val="2E4F7E"/>
                </a:solidFill>
              </a:rPr>
              <a:t>Annotated </a:t>
            </a:r>
            <a:r>
              <a:rPr lang="en-US" sz="3600" cap="none" spc="100" dirty="0" smtClean="0">
                <a:solidFill>
                  <a:srgbClr val="2E4F7E"/>
                </a:solidFill>
              </a:rPr>
              <a:t>Bibliography - Example</a:t>
            </a:r>
            <a:endParaRPr lang="en-US" sz="3600"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13857" y="1275979"/>
            <a:ext cx="7795961" cy="5035322"/>
          </a:xfrm>
          <a:prstGeom prst="rect">
            <a:avLst/>
          </a:prstGeom>
        </p:spPr>
      </p:pic>
      <p:sp>
        <p:nvSpPr>
          <p:cNvPr id="3" name="TextBox 2"/>
          <p:cNvSpPr txBox="1"/>
          <p:nvPr/>
        </p:nvSpPr>
        <p:spPr>
          <a:xfrm>
            <a:off x="6062811" y="6164825"/>
            <a:ext cx="2772697" cy="369332"/>
          </a:xfrm>
          <a:prstGeom prst="rect">
            <a:avLst/>
          </a:prstGeom>
          <a:noFill/>
        </p:spPr>
        <p:txBody>
          <a:bodyPr wrap="square" rtlCol="0">
            <a:spAutoFit/>
          </a:bodyPr>
          <a:lstStyle/>
          <a:p>
            <a:r>
              <a:rPr lang="en-US" dirty="0" smtClean="0"/>
              <a:t>D. Nguyen (REU, 2017)</a:t>
            </a:r>
            <a:endParaRPr lang="en-US" dirty="0"/>
          </a:p>
        </p:txBody>
      </p:sp>
    </p:spTree>
    <p:extLst>
      <p:ext uri="{BB962C8B-B14F-4D97-AF65-F5344CB8AC3E}">
        <p14:creationId xmlns:p14="http://schemas.microsoft.com/office/powerpoint/2010/main" val="303337724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3956050" y="-4083051"/>
            <a:ext cx="1231899" cy="9398000"/>
          </a:xfrm>
          <a:prstGeom prst="rect">
            <a:avLst/>
          </a:prstGeom>
          <a:gradFill flip="none" rotWithShape="1">
            <a:gsLst>
              <a:gs pos="100000">
                <a:srgbClr val="BFCF72"/>
              </a:gs>
              <a:gs pos="0">
                <a:schemeClr val="accent4">
                  <a:lumMod val="40000"/>
                  <a:lumOff val="60000"/>
                </a:schemeClr>
              </a:gs>
            </a:gsLst>
            <a:lin ang="10800000" scaled="0"/>
            <a:tileRect/>
          </a:gradFill>
          <a:ln>
            <a:noFill/>
          </a:ln>
          <a:effectLst>
            <a:outerShdw blurRad="76200" dist="63500" dir="2700000" algn="tl"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19" name="Title 10"/>
          <p:cNvSpPr txBox="1">
            <a:spLocks/>
          </p:cNvSpPr>
          <p:nvPr/>
        </p:nvSpPr>
        <p:spPr>
          <a:xfrm>
            <a:off x="713858" y="250454"/>
            <a:ext cx="8235950" cy="748782"/>
          </a:xfrm>
          <a:prstGeom prst="rect">
            <a:avLst/>
          </a:prstGeom>
        </p:spPr>
        <p:txBody>
          <a:bodyPr lIns="0" rIns="0">
            <a:noAutofit/>
          </a:bodyPr>
          <a:lstStyle>
            <a:lvl1pPr algn="l" defTabSz="457200" rtl="0" eaLnBrk="1" latinLnBrk="0" hangingPunct="1">
              <a:spcBef>
                <a:spcPct val="0"/>
              </a:spcBef>
              <a:buNone/>
              <a:defRPr sz="4400" kern="1200" cap="all">
                <a:solidFill>
                  <a:schemeClr val="tx2"/>
                </a:solidFill>
                <a:latin typeface="Impact"/>
                <a:ea typeface="+mj-ea"/>
                <a:cs typeface="Impact"/>
              </a:defRPr>
            </a:lvl1pPr>
          </a:lstStyle>
          <a:p>
            <a:r>
              <a:rPr lang="en-US" cap="none" spc="100" dirty="0" smtClean="0">
                <a:solidFill>
                  <a:srgbClr val="2E4F7E"/>
                </a:solidFill>
              </a:rPr>
              <a:t>Deliverables</a:t>
            </a:r>
            <a:endParaRPr lang="en-US" cap="none" spc="100" dirty="0">
              <a:solidFill>
                <a:srgbClr val="2E4F7E"/>
              </a:solidFill>
            </a:endParaRPr>
          </a:p>
        </p:txBody>
      </p:sp>
      <p:pic>
        <p:nvPicPr>
          <p:cNvPr id="20" name="People Icon-01.png" descr="/Users/mozart/Dropbox/*ACTIVE PROJECTS/NHERI NCO PRESENTATION [Julio]/IMAGES FOR PRESENTATION/People Icon-01.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7914503" y="206374"/>
            <a:ext cx="921005" cy="921005"/>
          </a:xfrm>
          <a:prstGeom prst="rect">
            <a:avLst/>
          </a:prstGeom>
        </p:spPr>
      </p:pic>
      <p:sp>
        <p:nvSpPr>
          <p:cNvPr id="13" name="Rectangle 12"/>
          <p:cNvSpPr/>
          <p:nvPr/>
        </p:nvSpPr>
        <p:spPr>
          <a:xfrm>
            <a:off x="342900" y="231774"/>
            <a:ext cx="127000" cy="6321425"/>
          </a:xfrm>
          <a:prstGeom prst="rect">
            <a:avLst/>
          </a:prstGeom>
          <a:solidFill>
            <a:schemeClr val="accent2"/>
          </a:solidFill>
          <a:ln>
            <a:noFill/>
          </a:ln>
          <a:effectLst>
            <a:outerShdw blurRad="76200" dist="50800" dir="27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endParaRPr>
          </a:p>
        </p:txBody>
      </p:sp>
      <p:sp>
        <p:nvSpPr>
          <p:cNvPr id="28" name="Content Placeholder 27"/>
          <p:cNvSpPr>
            <a:spLocks noGrp="1"/>
          </p:cNvSpPr>
          <p:nvPr>
            <p:ph sz="half" idx="4294967295"/>
          </p:nvPr>
        </p:nvSpPr>
        <p:spPr>
          <a:xfrm>
            <a:off x="642134" y="1412549"/>
            <a:ext cx="8387566" cy="3725338"/>
          </a:xfrm>
          <a:prstGeom prst="rect">
            <a:avLst/>
          </a:prstGeom>
        </p:spPr>
        <p:txBody>
          <a:bodyPr lIns="0" tIns="0" rIns="0" bIns="0">
            <a:noAutofit/>
          </a:bodyPr>
          <a:lstStyle/>
          <a:p>
            <a:pPr>
              <a:spcBef>
                <a:spcPts val="0"/>
              </a:spcBef>
              <a:tabLst>
                <a:tab pos="341313" algn="l"/>
              </a:tabLst>
            </a:pPr>
            <a:r>
              <a:rPr lang="en-US" sz="3200" dirty="0" smtClean="0">
                <a:solidFill>
                  <a:srgbClr val="2E4F7E"/>
                </a:solidFill>
                <a:latin typeface="Arial Narrow"/>
                <a:cs typeface="Arial Narrow"/>
              </a:rPr>
              <a:t>Send the following to </a:t>
            </a:r>
            <a:r>
              <a:rPr lang="en-US" sz="3200" dirty="0" smtClean="0">
                <a:solidFill>
                  <a:srgbClr val="2E4F7E"/>
                </a:solidFill>
                <a:latin typeface="Arial Narrow"/>
                <a:cs typeface="Arial Narrow"/>
                <a:hlinkClick r:id="rId5"/>
              </a:rPr>
              <a:t>karina.vielma@utsa.edu</a:t>
            </a:r>
            <a:r>
              <a:rPr lang="en-US" sz="3200" dirty="0" smtClean="0">
                <a:solidFill>
                  <a:srgbClr val="2E4F7E"/>
                </a:solidFill>
                <a:latin typeface="Arial Narrow"/>
                <a:cs typeface="Arial Narrow"/>
              </a:rPr>
              <a:t> by </a:t>
            </a:r>
            <a:r>
              <a:rPr lang="en-US" sz="3200" dirty="0" smtClean="0">
                <a:solidFill>
                  <a:srgbClr val="2E4F7E"/>
                </a:solidFill>
                <a:latin typeface="Arial Narrow"/>
                <a:cs typeface="Arial Narrow"/>
              </a:rPr>
              <a:t>Tuesday, June 27 at 11am (Centra</a:t>
            </a:r>
            <a:r>
              <a:rPr lang="en-US" sz="3200" dirty="0" smtClean="0">
                <a:solidFill>
                  <a:srgbClr val="2E4F7E"/>
                </a:solidFill>
                <a:latin typeface="Arial Narrow"/>
                <a:cs typeface="Arial Narrow"/>
              </a:rPr>
              <a:t>l)</a:t>
            </a:r>
            <a:r>
              <a:rPr lang="en-US" sz="3200" dirty="0" smtClean="0">
                <a:solidFill>
                  <a:srgbClr val="2E4F7E"/>
                </a:solidFill>
                <a:latin typeface="Arial Narrow"/>
                <a:cs typeface="Arial Narrow"/>
              </a:rPr>
              <a:t>:</a:t>
            </a:r>
            <a:endParaRPr lang="en-US" sz="2400" dirty="0" smtClean="0">
              <a:solidFill>
                <a:srgbClr val="2E4F7E"/>
              </a:solidFill>
              <a:latin typeface="Arial Narrow"/>
              <a:cs typeface="Arial Narrow"/>
            </a:endParaRPr>
          </a:p>
          <a:p>
            <a:pPr lvl="2">
              <a:spcBef>
                <a:spcPts val="0"/>
              </a:spcBef>
              <a:tabLst>
                <a:tab pos="341313" algn="l"/>
              </a:tabLst>
            </a:pPr>
            <a:r>
              <a:rPr lang="en-US" sz="2800" b="1" dirty="0" smtClean="0">
                <a:solidFill>
                  <a:srgbClr val="2E4F7E"/>
                </a:solidFill>
                <a:latin typeface="Arial Narrow"/>
                <a:cs typeface="Arial Narrow"/>
              </a:rPr>
              <a:t>Sample peer-reviewed paper:</a:t>
            </a:r>
            <a:r>
              <a:rPr lang="en-US" sz="2800" dirty="0" smtClean="0">
                <a:solidFill>
                  <a:srgbClr val="2E4F7E"/>
                </a:solidFill>
                <a:latin typeface="Arial Narrow"/>
                <a:cs typeface="Arial Narrow"/>
              </a:rPr>
              <a:t> Send </a:t>
            </a:r>
            <a:r>
              <a:rPr lang="en-US" sz="2800" dirty="0" smtClean="0">
                <a:solidFill>
                  <a:srgbClr val="2E4F7E"/>
                </a:solidFill>
                <a:latin typeface="Arial Narrow"/>
                <a:cs typeface="Arial Narrow"/>
              </a:rPr>
              <a:t>pdf file.</a:t>
            </a:r>
            <a:endParaRPr lang="en-US" sz="2800" b="1" dirty="0" smtClean="0">
              <a:solidFill>
                <a:srgbClr val="2E4F7E"/>
              </a:solidFill>
              <a:latin typeface="Arial Narrow"/>
              <a:cs typeface="Arial Narrow"/>
            </a:endParaRPr>
          </a:p>
          <a:p>
            <a:pPr lvl="2">
              <a:spcBef>
                <a:spcPts val="0"/>
              </a:spcBef>
              <a:tabLst>
                <a:tab pos="341313" algn="l"/>
              </a:tabLst>
            </a:pPr>
            <a:r>
              <a:rPr lang="en-US" sz="2800" b="1" dirty="0" smtClean="0">
                <a:solidFill>
                  <a:srgbClr val="2E4F7E"/>
                </a:solidFill>
                <a:latin typeface="Arial Narrow"/>
                <a:cs typeface="Arial Narrow"/>
              </a:rPr>
              <a:t>Annotated bibliography for literature review:</a:t>
            </a:r>
            <a:r>
              <a:rPr lang="en-US" sz="2800" dirty="0" smtClean="0">
                <a:solidFill>
                  <a:srgbClr val="2E4F7E"/>
                </a:solidFill>
                <a:latin typeface="Arial Narrow"/>
                <a:cs typeface="Arial Narrow"/>
              </a:rPr>
              <a:t>  Citation, summary of the article, how you might use the article’s contents in your research </a:t>
            </a:r>
            <a:r>
              <a:rPr lang="en-US" sz="2800" dirty="0" smtClean="0">
                <a:solidFill>
                  <a:srgbClr val="2E4F7E"/>
                </a:solidFill>
                <a:latin typeface="Arial Narrow"/>
                <a:cs typeface="Arial Narrow"/>
              </a:rPr>
              <a:t>paper.</a:t>
            </a:r>
            <a:endParaRPr lang="en-US" sz="2800" b="1" dirty="0" smtClean="0">
              <a:solidFill>
                <a:srgbClr val="2E4F7E"/>
              </a:solidFill>
              <a:latin typeface="Arial Narrow"/>
              <a:cs typeface="Arial Narrow"/>
            </a:endParaRPr>
          </a:p>
          <a:p>
            <a:pPr lvl="2">
              <a:spcBef>
                <a:spcPts val="0"/>
              </a:spcBef>
              <a:tabLst>
                <a:tab pos="341313" algn="l"/>
              </a:tabLst>
            </a:pPr>
            <a:r>
              <a:rPr lang="en-US" sz="2800" b="1" dirty="0" smtClean="0">
                <a:solidFill>
                  <a:srgbClr val="2E4F7E"/>
                </a:solidFill>
                <a:latin typeface="Arial Narrow"/>
                <a:cs typeface="Arial Narrow"/>
              </a:rPr>
              <a:t>Research Plans: </a:t>
            </a:r>
            <a:r>
              <a:rPr lang="en-US" sz="2800" dirty="0" smtClean="0">
                <a:solidFill>
                  <a:srgbClr val="2E4F7E"/>
                </a:solidFill>
                <a:latin typeface="Arial Narrow"/>
                <a:cs typeface="Arial Narrow"/>
              </a:rPr>
              <a:t>Signed form with your summer research goals. </a:t>
            </a:r>
          </a:p>
          <a:p>
            <a:pPr lvl="2">
              <a:spcBef>
                <a:spcPts val="0"/>
              </a:spcBef>
              <a:tabLst>
                <a:tab pos="341313" algn="l"/>
              </a:tabLst>
            </a:pPr>
            <a:r>
              <a:rPr lang="en-US" sz="2800" b="1" dirty="0" smtClean="0">
                <a:solidFill>
                  <a:srgbClr val="2E4F7E"/>
                </a:solidFill>
                <a:latin typeface="Arial Narrow"/>
                <a:cs typeface="Arial Narrow"/>
              </a:rPr>
              <a:t>Timesheet: </a:t>
            </a:r>
            <a:r>
              <a:rPr lang="en-US" sz="2800" dirty="0" smtClean="0">
                <a:solidFill>
                  <a:srgbClr val="2E4F7E"/>
                </a:solidFill>
                <a:latin typeface="Arial Narrow"/>
                <a:cs typeface="Arial Narrow"/>
              </a:rPr>
              <a:t>Record all research activities from </a:t>
            </a:r>
            <a:r>
              <a:rPr lang="en-US" sz="2800" dirty="0" smtClean="0">
                <a:solidFill>
                  <a:srgbClr val="2E4F7E"/>
                </a:solidFill>
                <a:latin typeface="Arial Narrow"/>
                <a:cs typeface="Arial Narrow"/>
              </a:rPr>
              <a:t>Monday (</a:t>
            </a:r>
            <a:r>
              <a:rPr lang="en-US" sz="2800" dirty="0" smtClean="0">
                <a:solidFill>
                  <a:srgbClr val="2E4F7E"/>
                </a:solidFill>
                <a:latin typeface="Arial Narrow"/>
                <a:cs typeface="Arial Narrow"/>
              </a:rPr>
              <a:t>Ju</a:t>
            </a:r>
            <a:r>
              <a:rPr lang="en-US" sz="2800" dirty="0" smtClean="0">
                <a:solidFill>
                  <a:srgbClr val="2E4F7E"/>
                </a:solidFill>
                <a:latin typeface="Arial Narrow"/>
                <a:cs typeface="Arial Narrow"/>
              </a:rPr>
              <a:t>ne 19)-Friday </a:t>
            </a:r>
            <a:r>
              <a:rPr lang="en-US" sz="2800" dirty="0" smtClean="0">
                <a:solidFill>
                  <a:srgbClr val="2E4F7E"/>
                </a:solidFill>
                <a:latin typeface="Arial Narrow"/>
                <a:cs typeface="Arial Narrow"/>
              </a:rPr>
              <a:t>(June </a:t>
            </a:r>
            <a:r>
              <a:rPr lang="en-US" sz="2800" dirty="0" smtClean="0">
                <a:solidFill>
                  <a:srgbClr val="2E4F7E"/>
                </a:solidFill>
                <a:latin typeface="Arial Narrow"/>
                <a:cs typeface="Arial Narrow"/>
              </a:rPr>
              <a:t>23).  </a:t>
            </a:r>
            <a:r>
              <a:rPr lang="en-US" sz="2800" dirty="0" smtClean="0">
                <a:solidFill>
                  <a:srgbClr val="2E4F7E"/>
                </a:solidFill>
                <a:latin typeface="Arial Narrow"/>
                <a:cs typeface="Arial Narrow"/>
              </a:rPr>
              <a:t>Must be signed by your faculty mentor</a:t>
            </a:r>
            <a:r>
              <a:rPr lang="en-US" sz="2800" dirty="0" smtClean="0">
                <a:solidFill>
                  <a:srgbClr val="2E4F7E"/>
                </a:solidFill>
                <a:latin typeface="Arial Narrow"/>
                <a:cs typeface="Arial Narrow"/>
              </a:rPr>
              <a:t>.</a:t>
            </a:r>
          </a:p>
          <a:p>
            <a:pPr lvl="2">
              <a:spcBef>
                <a:spcPts val="0"/>
              </a:spcBef>
              <a:tabLst>
                <a:tab pos="341313" algn="l"/>
              </a:tabLst>
            </a:pPr>
            <a:r>
              <a:rPr lang="en-US" sz="2800" b="1" dirty="0" smtClean="0">
                <a:solidFill>
                  <a:srgbClr val="2E4F7E"/>
                </a:solidFill>
                <a:latin typeface="Arial Narrow"/>
                <a:cs typeface="Arial Narrow"/>
              </a:rPr>
              <a:t>Photo Release</a:t>
            </a:r>
            <a:r>
              <a:rPr lang="en-US" sz="2800" dirty="0" smtClean="0">
                <a:solidFill>
                  <a:srgbClr val="2E4F7E"/>
                </a:solidFill>
                <a:latin typeface="Arial Narrow"/>
                <a:cs typeface="Arial Narrow"/>
              </a:rPr>
              <a:t>: Print, sign, scan, and send.</a:t>
            </a:r>
            <a:endParaRPr lang="en-US" sz="2800" dirty="0" smtClean="0">
              <a:solidFill>
                <a:srgbClr val="2E4F7E"/>
              </a:solidFill>
              <a:latin typeface="Arial Narrow"/>
              <a:cs typeface="Arial Narrow"/>
            </a:endParaRPr>
          </a:p>
          <a:p>
            <a:pPr lvl="2">
              <a:spcBef>
                <a:spcPts val="0"/>
              </a:spcBef>
              <a:tabLst>
                <a:tab pos="341313" algn="l"/>
              </a:tabLst>
            </a:pPr>
            <a:endParaRPr lang="en-US" sz="3200" dirty="0" smtClean="0">
              <a:solidFill>
                <a:srgbClr val="2E4F7E"/>
              </a:solidFill>
              <a:latin typeface="Arial Narrow"/>
              <a:cs typeface="Arial Narrow"/>
            </a:endParaRPr>
          </a:p>
        </p:txBody>
      </p:sp>
      <p:pic>
        <p:nvPicPr>
          <p:cNvPr id="12" name="NCO Vision Figure for Header [04Mar2015a]-01.png" descr="/Users/mozart/Dropbox/*ACTIVE PROJECTS/NHERI NCO PRESENTATION [Julio]/NCO Vision Figure for Header [04Mar2015a]-01.png"/>
          <p:cNvPicPr>
            <a:picLocks noChangeAspect="1"/>
          </p:cNvPicPr>
          <p:nvPr/>
        </p:nvPicPr>
        <p:blipFill>
          <a:blip r:embed="rId6" r:link="rId7">
            <a:alphaModFix amt="50000"/>
            <a:extLst>
              <a:ext uri="{28A0092B-C50C-407E-A947-70E740481C1C}">
                <a14:useLocalDpi xmlns:a14="http://schemas.microsoft.com/office/drawing/2010/main" val="0"/>
              </a:ext>
            </a:extLst>
          </a:blip>
          <a:stretch>
            <a:fillRect/>
          </a:stretch>
        </p:blipFill>
        <p:spPr>
          <a:xfrm>
            <a:off x="7965310" y="5657849"/>
            <a:ext cx="1477374" cy="1479551"/>
          </a:xfrm>
          <a:prstGeom prst="rect">
            <a:avLst/>
          </a:prstGeom>
        </p:spPr>
      </p:pic>
    </p:spTree>
    <p:extLst>
      <p:ext uri="{BB962C8B-B14F-4D97-AF65-F5344CB8AC3E}">
        <p14:creationId xmlns:p14="http://schemas.microsoft.com/office/powerpoint/2010/main" val="2826402364"/>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xmlns:p14="http://schemas.microsoft.com/office/powerpoint/2010/main">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NHERI NCO Colors">
      <a:dk1>
        <a:sysClr val="windowText" lastClr="000000"/>
      </a:dk1>
      <a:lt1>
        <a:sysClr val="window" lastClr="FFFFFF"/>
      </a:lt1>
      <a:dk2>
        <a:srgbClr val="213B52"/>
      </a:dk2>
      <a:lt2>
        <a:srgbClr val="EEECE1"/>
      </a:lt2>
      <a:accent1>
        <a:srgbClr val="0E5D6E"/>
      </a:accent1>
      <a:accent2>
        <a:srgbClr val="1B818B"/>
      </a:accent2>
      <a:accent3>
        <a:srgbClr val="97D0C8"/>
      </a:accent3>
      <a:accent4>
        <a:srgbClr val="B6C663"/>
      </a:accent4>
      <a:accent5>
        <a:srgbClr val="83271F"/>
      </a:accent5>
      <a:accent6>
        <a:srgbClr val="CB482F"/>
      </a:accent6>
      <a:hlink>
        <a:srgbClr val="D46B3D"/>
      </a:hlink>
      <a:folHlink>
        <a:srgbClr val="D46B3D"/>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Hardcover.thmx</Template>
  <TotalTime>36400</TotalTime>
  <Words>437</Words>
  <Application>Microsoft Office PowerPoint</Application>
  <PresentationFormat>On-screen Show (4:3)</PresentationFormat>
  <Paragraphs>68</Paragraphs>
  <Slides>10</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Adobe Gothic Std B</vt:lpstr>
      <vt:lpstr>Arial</vt:lpstr>
      <vt:lpstr>Arial Black</vt:lpstr>
      <vt:lpstr>Arial Narrow</vt:lpstr>
      <vt:lpstr>Calibri</vt:lpstr>
      <vt:lpstr>Courier New</vt:lpstr>
      <vt:lpstr>Impact</vt:lpstr>
      <vt:lpstr>Lucida Grande</vt:lpstr>
      <vt:lpstr>Office Theme</vt:lpstr>
      <vt:lpstr>PowerPoint Presentation</vt:lpstr>
      <vt:lpstr>Overview</vt:lpstr>
      <vt:lpstr>PowerPoint Presentation</vt:lpstr>
      <vt:lpstr>PowerPoint Presentation</vt:lpstr>
      <vt:lpstr>PowerPoint Presentation</vt:lpstr>
      <vt:lpstr>Document Sharing</vt:lpstr>
      <vt:lpstr>PowerPoint Presentation</vt:lpstr>
      <vt:lpstr>PowerPoint Presentation</vt:lpstr>
      <vt:lpstr>PowerPoint Presentation</vt:lpstr>
      <vt:lpstr>PowerPoint Presentation</vt:lpstr>
    </vt:vector>
  </TitlesOfParts>
  <Company>Purdue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 TITLE SECOND LINE AND THIRD LINE</dc:title>
  <dc:creator>Purdue Marketing Communications</dc:creator>
  <cp:lastModifiedBy>Karina Vielma-Cumpian</cp:lastModifiedBy>
  <cp:revision>1018</cp:revision>
  <cp:lastPrinted>2016-07-19T15:29:55Z</cp:lastPrinted>
  <dcterms:created xsi:type="dcterms:W3CDTF">2011-09-20T15:44:26Z</dcterms:created>
  <dcterms:modified xsi:type="dcterms:W3CDTF">2017-06-20T15:31:23Z</dcterms:modified>
</cp:coreProperties>
</file>