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264" r:id="rId2"/>
    <p:sldId id="356" r:id="rId3"/>
    <p:sldId id="371" r:id="rId4"/>
    <p:sldId id="372" r:id="rId5"/>
    <p:sldId id="361" r:id="rId6"/>
    <p:sldId id="362" r:id="rId7"/>
    <p:sldId id="379" r:id="rId8"/>
    <p:sldId id="382" r:id="rId9"/>
    <p:sldId id="374" r:id="rId10"/>
    <p:sldId id="380" r:id="rId11"/>
    <p:sldId id="381" r:id="rId12"/>
    <p:sldId id="364" r:id="rId13"/>
    <p:sldId id="376" r:id="rId14"/>
    <p:sldId id="340" r:id="rId1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702">
          <p15:clr>
            <a:srgbClr val="A4A3A4"/>
          </p15:clr>
        </p15:guide>
        <p15:guide id="2" pos="556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E4F7E"/>
    <a:srgbClr val="0F8C99"/>
    <a:srgbClr val="B7322D"/>
    <a:srgbClr val="4173A1"/>
    <a:srgbClr val="89E9F3"/>
    <a:srgbClr val="16CDE0"/>
    <a:srgbClr val="1A7E88"/>
    <a:srgbClr val="104E54"/>
    <a:srgbClr val="BFCF72"/>
    <a:srgbClr val="243A5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5BE263C-DBD7-4A20-BB59-AAB30ACAA65A}" styleName="Medium Style 3 - 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59791" autoAdjust="0"/>
  </p:normalViewPr>
  <p:slideViewPr>
    <p:cSldViewPr snapToGrid="0" snapToObjects="1">
      <p:cViewPr varScale="1">
        <p:scale>
          <a:sx n="68" d="100"/>
          <a:sy n="68" d="100"/>
        </p:scale>
        <p:origin x="1008" y="-34"/>
      </p:cViewPr>
      <p:guideLst>
        <p:guide orient="horz" pos="2702"/>
        <p:guide pos="556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46EF80-D09A-2A41-8FA0-1CCBA44B0D39}" type="datetimeFigureOut">
              <a:rPr lang="en-US" smtClean="0"/>
              <a:t>6/26/2017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567C0E4-6FAA-EA47-BD2A-A644AF486E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465266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F2AE9AF-5B02-A343-87BA-BF97CE0E58AE}" type="datetimeFigureOut">
              <a:rPr lang="en-US" smtClean="0"/>
              <a:t>6/26/2017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C696C59-4C62-F748-9189-0658811B1D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501746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696C59-4C62-F748-9189-0658811B1DC6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012277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696C59-4C62-F748-9189-0658811B1DC6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593971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696C59-4C62-F748-9189-0658811B1DC6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65835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696C59-4C62-F748-9189-0658811B1DC6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424684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696C59-4C62-F748-9189-0658811B1DC6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12587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696C59-4C62-F748-9189-0658811B1DC6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35246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696C59-4C62-F748-9189-0658811B1DC6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706191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696C59-4C62-F748-9189-0658811B1DC6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936123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696C59-4C62-F748-9189-0658811B1DC6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134355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696C59-4C62-F748-9189-0658811B1DC6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011298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696C59-4C62-F748-9189-0658811B1DC6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647016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696C59-4C62-F748-9189-0658811B1DC6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939011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696C59-4C62-F748-9189-0658811B1DC6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124917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696C59-4C62-F748-9189-0658811B1DC6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10568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/>
          <p:nvPr userDrawn="1"/>
        </p:nvSpPr>
        <p:spPr>
          <a:xfrm>
            <a:off x="204260" y="5974797"/>
            <a:ext cx="2053467" cy="870294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09827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itle 1"/>
          <p:cNvSpPr txBox="1">
            <a:spLocks/>
          </p:cNvSpPr>
          <p:nvPr userDrawn="1"/>
        </p:nvSpPr>
        <p:spPr>
          <a:xfrm>
            <a:off x="796576" y="4303767"/>
            <a:ext cx="6111373" cy="1143000"/>
          </a:xfrm>
          <a:prstGeom prst="rect">
            <a:avLst/>
          </a:prstGeom>
        </p:spPr>
        <p:txBody>
          <a:bodyPr/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en-US" dirty="0">
              <a:solidFill>
                <a:schemeClr val="bg1"/>
              </a:solidFill>
              <a:latin typeface="Impact"/>
              <a:cs typeface="Impact"/>
            </a:endParaRPr>
          </a:p>
        </p:txBody>
      </p:sp>
    </p:spTree>
    <p:extLst>
      <p:ext uri="{BB962C8B-B14F-4D97-AF65-F5344CB8AC3E}">
        <p14:creationId xmlns:p14="http://schemas.microsoft.com/office/powerpoint/2010/main" val="1650697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100243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877933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428536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1" r:id="rId2"/>
    <p:sldLayoutId id="2147483656" r:id="rId3"/>
    <p:sldLayoutId id="2147483657" r:id="rId4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4400" kern="1200" cap="all">
          <a:solidFill>
            <a:schemeClr val="tx2"/>
          </a:solidFill>
          <a:latin typeface="Impact"/>
          <a:ea typeface="+mj-ea"/>
          <a:cs typeface="Impact"/>
        </a:defRPr>
      </a:lvl1pPr>
    </p:titleStyle>
    <p:bodyStyle>
      <a:lvl1pPr marL="0" indent="0" algn="l" defTabSz="457200" rtl="0" eaLnBrk="1" latinLnBrk="0" hangingPunct="1">
        <a:spcBef>
          <a:spcPct val="20000"/>
        </a:spcBef>
        <a:buFontTx/>
        <a:buNone/>
        <a:defRPr sz="2000" kern="1200">
          <a:solidFill>
            <a:schemeClr val="tx1"/>
          </a:solidFill>
          <a:latin typeface="Arial Black"/>
          <a:ea typeface="+mn-ea"/>
          <a:cs typeface="Arial Black"/>
        </a:defRPr>
      </a:lvl1pPr>
      <a:lvl2pPr marL="571500" indent="-169863" algn="l" defTabSz="457200" rtl="0" eaLnBrk="1" latinLnBrk="0" hangingPunct="1">
        <a:spcBef>
          <a:spcPct val="20000"/>
        </a:spcBef>
        <a:buFont typeface="Arial"/>
        <a:buChar char="•"/>
        <a:defRPr sz="1800" kern="1200">
          <a:solidFill>
            <a:schemeClr val="tx1"/>
          </a:solidFill>
          <a:latin typeface="Arial"/>
          <a:ea typeface="+mn-ea"/>
          <a:cs typeface="Arial"/>
        </a:defRPr>
      </a:lvl2pPr>
      <a:lvl3pPr marL="917575" indent="-173038" algn="l" defTabSz="457200" rtl="0" eaLnBrk="1" latinLnBrk="0" hangingPunct="1">
        <a:spcBef>
          <a:spcPct val="20000"/>
        </a:spcBef>
        <a:buFont typeface="Lucida Grande"/>
        <a:buChar char="–"/>
        <a:defRPr sz="1600" kern="1200">
          <a:solidFill>
            <a:schemeClr val="tx1"/>
          </a:solidFill>
          <a:latin typeface="Arial"/>
          <a:ea typeface="+mn-ea"/>
          <a:cs typeface="Arial"/>
        </a:defRPr>
      </a:lvl3pPr>
      <a:lvl4pPr marL="1370013" indent="-171450" algn="l" defTabSz="457200" rtl="0" eaLnBrk="1" latinLnBrk="0" hangingPunct="1">
        <a:spcBef>
          <a:spcPct val="20000"/>
        </a:spcBef>
        <a:buFont typeface="Arial"/>
        <a:buChar char="•"/>
        <a:defRPr sz="1600" kern="1200">
          <a:solidFill>
            <a:schemeClr val="tx1"/>
          </a:solidFill>
          <a:latin typeface="Arial"/>
          <a:ea typeface="+mn-ea"/>
          <a:cs typeface="Arial"/>
        </a:defRPr>
      </a:lvl4pPr>
      <a:lvl5pPr marL="1712913" indent="-168275" algn="l" defTabSz="457200" rtl="0" eaLnBrk="1" latinLnBrk="0" hangingPunct="1">
        <a:spcBef>
          <a:spcPct val="20000"/>
        </a:spcBef>
        <a:buFont typeface="Arial"/>
        <a:buChar char="»"/>
        <a:defRPr sz="1600" kern="1200">
          <a:solidFill>
            <a:schemeClr val="tx1"/>
          </a:solidFill>
          <a:latin typeface="Arial"/>
          <a:ea typeface="+mn-ea"/>
          <a:cs typeface="Arial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file://localhost/Users/mozart/Dropbox/*ACTIVE%20PROJECTS/NHERI%20NCO%20PRESENTATION%20%5BJulio%5D/NCO%20Vision%20Figure%20for%20Header%20%5B04Mar2015a%5D-01.png" TargetMode="Externa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Relationship Id="rId6" Type="http://schemas.openxmlformats.org/officeDocument/2006/relationships/image" Target="file://localhost/Users/mozart/Dropbox/*ACTIVE%20PROJECTS/NHERI%20NCO%20PRESENTATION%20%5BJulio%5D/NCO%20Vision%20Figure%20for%20Header%20%5B04Mar2015a%5D-01.png" TargetMode="External"/><Relationship Id="rId5" Type="http://schemas.openxmlformats.org/officeDocument/2006/relationships/image" Target="../media/image1.png"/><Relationship Id="rId4" Type="http://schemas.openxmlformats.org/officeDocument/2006/relationships/image" Target="file://localhost/Users/mozart/Dropbox/*ACTIVE%20PROJECTS/NHERI%20NCO%20PRESENTATION%20%5BJulio%5D/IMAGES%20FOR%20PRESENTATION/People%20Icon-01.png" TargetMode="Externa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Relationship Id="rId6" Type="http://schemas.openxmlformats.org/officeDocument/2006/relationships/image" Target="file://localhost/Users/mozart/Dropbox/*ACTIVE%20PROJECTS/NHERI%20NCO%20PRESENTATION%20%5BJulio%5D/NCO%20Vision%20Figure%20for%20Header%20%5B04Mar2015a%5D-01.png" TargetMode="External"/><Relationship Id="rId5" Type="http://schemas.openxmlformats.org/officeDocument/2006/relationships/image" Target="../media/image1.png"/><Relationship Id="rId4" Type="http://schemas.openxmlformats.org/officeDocument/2006/relationships/image" Target="file://localhost/Users/mozart/Dropbox/*ACTIVE%20PROJECTS/NHERI%20NCO%20PRESENTATION%20%5BJulio%5D/IMAGES%20FOR%20PRESENTATION/People%20Icon-01.png" TargetMode="Externa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Relationship Id="rId6" Type="http://schemas.openxmlformats.org/officeDocument/2006/relationships/image" Target="file://localhost/Users/mozart/Dropbox/*ACTIVE%20PROJECTS/NHERI%20NCO%20PRESENTATION%20%5BJulio%5D/NCO%20Vision%20Figure%20for%20Header%20%5B04Mar2015a%5D-01.png" TargetMode="External"/><Relationship Id="rId5" Type="http://schemas.openxmlformats.org/officeDocument/2006/relationships/image" Target="../media/image1.png"/><Relationship Id="rId4" Type="http://schemas.openxmlformats.org/officeDocument/2006/relationships/image" Target="file://localhost/Users/mozart/Dropbox/*ACTIVE%20PROJECTS/NHERI%20NCO%20PRESENTATION%20%5BJulio%5D/IMAGES%20FOR%20PRESENTATION/People%20Icon-01.png" TargetMode="Externa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4.xml"/><Relationship Id="rId6" Type="http://schemas.openxmlformats.org/officeDocument/2006/relationships/image" Target="file://localhost/Users/mozart/Dropbox/*ACTIVE%20PROJECTS/NHERI%20NCO%20PRESENTATION%20%5BJulio%5D/NCO%20Vision%20Figure%20for%20Header%20%5B04Mar2015a%5D-01.png" TargetMode="External"/><Relationship Id="rId5" Type="http://schemas.openxmlformats.org/officeDocument/2006/relationships/image" Target="../media/image1.png"/><Relationship Id="rId4" Type="http://schemas.openxmlformats.org/officeDocument/2006/relationships/image" Target="file://localhost/Users/mozart/Dropbox/*ACTIVE%20PROJECTS/NHERI%20NCO%20PRESENTATION%20%5BJulio%5D/IMAGES%20FOR%20PRESENTATION/People%20Icon-01.png" TargetMode="Externa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hyperlink" Target="mailto:Karina.Vielma@utsa.edu" TargetMode="Externa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.xml"/><Relationship Id="rId6" Type="http://schemas.openxmlformats.org/officeDocument/2006/relationships/image" Target="file://localhost/Users/mozart/Dropbox/*ACTIVE%20PROJECTS/NHERI%20NCO%20PRESENTATION%20%5BJulio%5D/NCO%20Vision%20Figure%20for%20Header%20%5B04Mar2015a%5D-01.png" TargetMode="External"/><Relationship Id="rId5" Type="http://schemas.openxmlformats.org/officeDocument/2006/relationships/image" Target="../media/image1.png"/><Relationship Id="rId4" Type="http://schemas.openxmlformats.org/officeDocument/2006/relationships/image" Target="file://localhost/Users/mozart/Dropbox/*ACTIVE%20PROJECTS/NHERI%20NCO%20PRESENTATION%20%5BJulio%5D/IMAGES%20FOR%20PRESENTATION/People%20Icon-01.png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Relationship Id="rId6" Type="http://schemas.openxmlformats.org/officeDocument/2006/relationships/image" Target="file://localhost/Users/mozart/Dropbox/*ACTIVE%20PROJECTS/NHERI%20NCO%20PRESENTATION%20%5BJulio%5D/NCO%20Vision%20Figure%20for%20Header%20%5B04Mar2015a%5D-01.png" TargetMode="External"/><Relationship Id="rId5" Type="http://schemas.openxmlformats.org/officeDocument/2006/relationships/image" Target="../media/image1.png"/><Relationship Id="rId4" Type="http://schemas.openxmlformats.org/officeDocument/2006/relationships/image" Target="file://localhost/Users/mozart/Dropbox/*ACTIVE%20PROJECTS/NHERI%20NCO%20PRESENTATION%20%5BJulio%5D/IMAGES%20FOR%20PRESENTATION/People%20Icon-01.png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Relationship Id="rId6" Type="http://schemas.openxmlformats.org/officeDocument/2006/relationships/image" Target="file://localhost/Users/mozart/Dropbox/*ACTIVE%20PROJECTS/NHERI%20NCO%20PRESENTATION%20%5BJulio%5D/NCO%20Vision%20Figure%20for%20Header%20%5B04Mar2015a%5D-01.png" TargetMode="External"/><Relationship Id="rId5" Type="http://schemas.openxmlformats.org/officeDocument/2006/relationships/image" Target="../media/image1.png"/><Relationship Id="rId4" Type="http://schemas.openxmlformats.org/officeDocument/2006/relationships/image" Target="file://localhost/Users/mozart/Dropbox/*ACTIVE%20PROJECTS/NHERI%20NCO%20PRESENTATION%20%5BJulio%5D/IMAGES%20FOR%20PRESENTATION/People%20Icon-01.png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Relationship Id="rId6" Type="http://schemas.openxmlformats.org/officeDocument/2006/relationships/image" Target="file://localhost/Users/mozart/Dropbox/*ACTIVE%20PROJECTS/NHERI%20NCO%20PRESENTATION%20%5BJulio%5D/NCO%20Vision%20Figure%20for%20Header%20%5B04Mar2015a%5D-01.png" TargetMode="External"/><Relationship Id="rId5" Type="http://schemas.openxmlformats.org/officeDocument/2006/relationships/image" Target="../media/image1.png"/><Relationship Id="rId4" Type="http://schemas.openxmlformats.org/officeDocument/2006/relationships/image" Target="file://localhost/Users/mozart/Dropbox/*ACTIVE%20PROJECTS/NHERI%20NCO%20PRESENTATION%20%5BJulio%5D/IMAGES%20FOR%20PRESENTATION/People%20Icon-01.png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Relationship Id="rId6" Type="http://schemas.openxmlformats.org/officeDocument/2006/relationships/image" Target="file://localhost/Users/mozart/Dropbox/*ACTIVE%20PROJECTS/NHERI%20NCO%20PRESENTATION%20%5BJulio%5D/NCO%20Vision%20Figure%20for%20Header%20%5B04Mar2015a%5D-01.png" TargetMode="External"/><Relationship Id="rId5" Type="http://schemas.openxmlformats.org/officeDocument/2006/relationships/image" Target="../media/image1.png"/><Relationship Id="rId4" Type="http://schemas.openxmlformats.org/officeDocument/2006/relationships/image" Target="file://localhost/Users/mozart/Dropbox/*ACTIVE%20PROJECTS/NHERI%20NCO%20PRESENTATION%20%5BJulio%5D/IMAGES%20FOR%20PRESENTATION/People%20Icon-01.png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Relationship Id="rId6" Type="http://schemas.openxmlformats.org/officeDocument/2006/relationships/image" Target="file://localhost/Users/mozart/Dropbox/*ACTIVE%20PROJECTS/NHERI%20NCO%20PRESENTATION%20%5BJulio%5D/NCO%20Vision%20Figure%20for%20Header%20%5B04Mar2015a%5D-01.png" TargetMode="External"/><Relationship Id="rId5" Type="http://schemas.openxmlformats.org/officeDocument/2006/relationships/image" Target="../media/image1.png"/><Relationship Id="rId4" Type="http://schemas.openxmlformats.org/officeDocument/2006/relationships/image" Target="file://localhost/Users/mozart/Dropbox/*ACTIVE%20PROJECTS/NHERI%20NCO%20PRESENTATION%20%5BJulio%5D/IMAGES%20FOR%20PRESENTATION/People%20Icon-01.png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Relationship Id="rId6" Type="http://schemas.openxmlformats.org/officeDocument/2006/relationships/image" Target="file://localhost/Users/mozart/Dropbox/*ACTIVE%20PROJECTS/NHERI%20NCO%20PRESENTATION%20%5BJulio%5D/NCO%20Vision%20Figure%20for%20Header%20%5B04Mar2015a%5D-01.png" TargetMode="External"/><Relationship Id="rId5" Type="http://schemas.openxmlformats.org/officeDocument/2006/relationships/image" Target="../media/image1.png"/><Relationship Id="rId4" Type="http://schemas.openxmlformats.org/officeDocument/2006/relationships/image" Target="file://localhost/Users/mozart/Dropbox/*ACTIVE%20PROJECTS/NHERI%20NCO%20PRESENTATION%20%5BJulio%5D/IMAGES%20FOR%20PRESENTATION/People%20Icon-01.png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Relationship Id="rId6" Type="http://schemas.openxmlformats.org/officeDocument/2006/relationships/image" Target="file://localhost/Users/mozart/Dropbox/*ACTIVE%20PROJECTS/NHERI%20NCO%20PRESENTATION%20%5BJulio%5D/NCO%20Vision%20Figure%20for%20Header%20%5B04Mar2015a%5D-01.png" TargetMode="External"/><Relationship Id="rId5" Type="http://schemas.openxmlformats.org/officeDocument/2006/relationships/image" Target="../media/image1.png"/><Relationship Id="rId4" Type="http://schemas.openxmlformats.org/officeDocument/2006/relationships/image" Target="file://localhost/Users/mozart/Dropbox/*ACTIVE%20PROJECTS/NHERI%20NCO%20PRESENTATION%20%5BJulio%5D/IMAGES%20FOR%20PRESENTATION/People%20Icon-01.png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Relationship Id="rId6" Type="http://schemas.openxmlformats.org/officeDocument/2006/relationships/image" Target="file://localhost/Users/mozart/Dropbox/*ACTIVE%20PROJECTS/NHERI%20NCO%20PRESENTATION%20%5BJulio%5D/NCO%20Vision%20Figure%20for%20Header%20%5B04Mar2015a%5D-01.png" TargetMode="External"/><Relationship Id="rId5" Type="http://schemas.openxmlformats.org/officeDocument/2006/relationships/image" Target="../media/image1.png"/><Relationship Id="rId4" Type="http://schemas.openxmlformats.org/officeDocument/2006/relationships/image" Target="file://localhost/Users/mozart/Dropbox/*ACTIVE%20PROJECTS/NHERI%20NCO%20PRESENTATION%20%5BJulio%5D/IMAGES%20FOR%20PRESENTATION/People%20Icon-01.png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-1"/>
            <a:ext cx="9144000" cy="6858001"/>
          </a:xfrm>
          <a:prstGeom prst="rect">
            <a:avLst/>
          </a:prstGeom>
          <a:gradFill flip="none" rotWithShape="1">
            <a:gsLst>
              <a:gs pos="100000">
                <a:srgbClr val="BFCF72">
                  <a:alpha val="93000"/>
                </a:srgbClr>
              </a:gs>
              <a:gs pos="0">
                <a:schemeClr val="accent4">
                  <a:lumMod val="40000"/>
                  <a:lumOff val="60000"/>
                </a:schemeClr>
              </a:gs>
            </a:gsLst>
            <a:lin ang="0" scaled="0"/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n>
                <a:noFill/>
              </a:ln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-139700" y="1520179"/>
            <a:ext cx="9448799" cy="1527822"/>
          </a:xfrm>
          <a:prstGeom prst="rect">
            <a:avLst/>
          </a:prstGeom>
          <a:solidFill>
            <a:schemeClr val="accent6"/>
          </a:solidFill>
          <a:ln>
            <a:noFill/>
          </a:ln>
          <a:effectLst>
            <a:outerShdw blurRad="101600" dist="76200" dir="2700000" algn="tl" rotWithShape="0">
              <a:srgbClr val="000000">
                <a:alpha val="38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n>
                <a:noFill/>
              </a:ln>
            </a:endParaRPr>
          </a:p>
        </p:txBody>
      </p:sp>
      <p:sp>
        <p:nvSpPr>
          <p:cNvPr id="11" name="Title 14"/>
          <p:cNvSpPr txBox="1">
            <a:spLocks/>
          </p:cNvSpPr>
          <p:nvPr/>
        </p:nvSpPr>
        <p:spPr>
          <a:xfrm>
            <a:off x="638173" y="1635396"/>
            <a:ext cx="7857002" cy="1655878"/>
          </a:xfrm>
          <a:prstGeom prst="rect">
            <a:avLst/>
          </a:prstGeom>
        </p:spPr>
        <p:txBody>
          <a:bodyPr anchor="t">
            <a:noAutofit/>
          </a:bodyPr>
          <a:lstStyle>
            <a:lvl1pPr algn="l" defTabSz="457200" rtl="0" eaLnBrk="1" latinLnBrk="0" hangingPunct="1">
              <a:lnSpc>
                <a:spcPct val="80000"/>
              </a:lnSpc>
              <a:spcBef>
                <a:spcPct val="0"/>
              </a:spcBef>
              <a:buNone/>
              <a:defRPr sz="7000" kern="1200" cap="all" baseline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Impact"/>
                <a:ea typeface="+mj-ea"/>
                <a:cs typeface="Impact"/>
              </a:defRPr>
            </a:lvl1pPr>
          </a:lstStyle>
          <a:p>
            <a:pPr>
              <a:lnSpc>
                <a:spcPct val="90000"/>
              </a:lnSpc>
            </a:pPr>
            <a:r>
              <a:rPr lang="en-US" sz="3200" cap="none" spc="100" dirty="0" smtClean="0">
                <a:effectLst>
                  <a:outerShdw blurRad="88900" dist="50800" dir="2700000" algn="tl" rotWithShape="0">
                    <a:prstClr val="black">
                      <a:alpha val="50000"/>
                    </a:prstClr>
                  </a:outerShdw>
                </a:effectLst>
              </a:rPr>
              <a:t>2017 REU – Research Opportunities for Undergraduates</a:t>
            </a:r>
            <a:endParaRPr lang="en-US" sz="6000" cap="none" spc="100" dirty="0" smtClean="0">
              <a:effectLst>
                <a:outerShdw blurRad="88900" dist="50800" dir="2700000" algn="tl" rotWithShape="0">
                  <a:prstClr val="black">
                    <a:alpha val="50000"/>
                  </a:prstClr>
                </a:outerShdw>
              </a:effectLst>
            </a:endParaRPr>
          </a:p>
        </p:txBody>
      </p:sp>
      <p:pic>
        <p:nvPicPr>
          <p:cNvPr id="15" name="NCO Vision Figure for Header [04Mar2015a]-01.png" descr="/Users/mozart/Dropbox/*ACTIVE PROJECTS/NHERI NCO PRESENTATION [Julio]/NCO Vision Figure for Header [04Mar2015a]-01.png"/>
          <p:cNvPicPr>
            <a:picLocks noChangeAspect="1"/>
          </p:cNvPicPr>
          <p:nvPr/>
        </p:nvPicPr>
        <p:blipFill>
          <a:blip r:embed="rId3" r:link="rId4">
            <a:alphaModFix amt="78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08426" y="2476500"/>
            <a:ext cx="5561073" cy="5569270"/>
          </a:xfrm>
          <a:prstGeom prst="rect">
            <a:avLst/>
          </a:prstGeom>
        </p:spPr>
      </p:pic>
      <p:sp>
        <p:nvSpPr>
          <p:cNvPr id="17" name="Title 1"/>
          <p:cNvSpPr txBox="1">
            <a:spLocks/>
          </p:cNvSpPr>
          <p:nvPr/>
        </p:nvSpPr>
        <p:spPr>
          <a:xfrm>
            <a:off x="638173" y="266700"/>
            <a:ext cx="8848727" cy="1089025"/>
          </a:xfrm>
          <a:prstGeom prst="rect">
            <a:avLst/>
          </a:prstGeom>
        </p:spPr>
        <p:txBody>
          <a:bodyPr anchor="t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400" kern="1200" cap="all">
                <a:solidFill>
                  <a:schemeClr val="tx2"/>
                </a:solidFill>
                <a:latin typeface="Impact"/>
                <a:ea typeface="+mj-ea"/>
                <a:cs typeface="Impact"/>
              </a:defRPr>
            </a:lvl1pPr>
          </a:lstStyle>
          <a:p>
            <a:pPr>
              <a:lnSpc>
                <a:spcPct val="90000"/>
              </a:lnSpc>
            </a:pPr>
            <a:r>
              <a:rPr lang="en-US" sz="3600" cap="none" spc="100" dirty="0" smtClean="0">
                <a:solidFill>
                  <a:srgbClr val="2E4F7E"/>
                </a:solidFill>
                <a:ea typeface="Adobe Gothic Std B" pitchFamily="34" charset="-128"/>
              </a:rPr>
              <a:t>Natural Hazards Engineering Research</a:t>
            </a:r>
          </a:p>
          <a:p>
            <a:pPr>
              <a:lnSpc>
                <a:spcPct val="90000"/>
              </a:lnSpc>
            </a:pPr>
            <a:r>
              <a:rPr lang="en-US" sz="3600" cap="none" spc="100" dirty="0" smtClean="0">
                <a:solidFill>
                  <a:srgbClr val="2E4F7E"/>
                </a:solidFill>
                <a:ea typeface="Adobe Gothic Std B" pitchFamily="34" charset="-128"/>
              </a:rPr>
              <a:t>Infrastructure  </a:t>
            </a:r>
            <a:r>
              <a:rPr lang="en-US" sz="3000" cap="none" spc="100" dirty="0" smtClean="0">
                <a:solidFill>
                  <a:srgbClr val="2E4F7E"/>
                </a:solidFill>
                <a:latin typeface="Arial Narrow"/>
                <a:ea typeface="Adobe Gothic Std B" pitchFamily="34" charset="-128"/>
                <a:cs typeface="Arial Narrow"/>
              </a:rPr>
              <a:t>(NHERI)</a:t>
            </a:r>
            <a:endParaRPr lang="en-US" sz="3000" cap="none" spc="100" dirty="0">
              <a:solidFill>
                <a:srgbClr val="2E4F7E"/>
              </a:solidFill>
              <a:latin typeface="Arial Narrow"/>
              <a:ea typeface="Adobe Gothic Std B" pitchFamily="34" charset="-128"/>
              <a:cs typeface="Arial Narrow"/>
            </a:endParaRPr>
          </a:p>
        </p:txBody>
      </p:sp>
      <p:sp>
        <p:nvSpPr>
          <p:cNvPr id="19" name="Subtitle 2"/>
          <p:cNvSpPr txBox="1">
            <a:spLocks/>
          </p:cNvSpPr>
          <p:nvPr/>
        </p:nvSpPr>
        <p:spPr>
          <a:xfrm>
            <a:off x="638174" y="3839830"/>
            <a:ext cx="3605154" cy="1784493"/>
          </a:xfrm>
          <a:prstGeom prst="rect">
            <a:avLst/>
          </a:prstGeom>
        </p:spPr>
        <p:txBody>
          <a:bodyPr vert="horz" wrap="none" lIns="91440" tIns="0" rIns="0" bIns="0" rtlCol="0" anchor="t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90000"/>
              </a:lnSpc>
              <a:spcBef>
                <a:spcPts val="0"/>
              </a:spcBef>
            </a:pPr>
            <a:r>
              <a:rPr lang="en-US" sz="2800" dirty="0" smtClean="0">
                <a:solidFill>
                  <a:srgbClr val="2E4F7E"/>
                </a:solidFill>
              </a:rPr>
              <a:t>Educational Lesson Plan </a:t>
            </a:r>
          </a:p>
          <a:p>
            <a:pPr algn="l">
              <a:lnSpc>
                <a:spcPct val="90000"/>
              </a:lnSpc>
              <a:spcBef>
                <a:spcPts val="0"/>
              </a:spcBef>
            </a:pPr>
            <a:r>
              <a:rPr lang="en-US" sz="2800" dirty="0" smtClean="0">
                <a:solidFill>
                  <a:srgbClr val="2E4F7E"/>
                </a:solidFill>
              </a:rPr>
              <a:t>for Engineering</a:t>
            </a:r>
            <a:endParaRPr lang="en-US" sz="2800" b="1" i="1" spc="40" dirty="0">
              <a:solidFill>
                <a:srgbClr val="2E4F7E"/>
              </a:solidFill>
              <a:latin typeface="Arial Narrow"/>
              <a:cs typeface="Arial Narrow"/>
            </a:endParaRPr>
          </a:p>
        </p:txBody>
      </p:sp>
      <p:sp>
        <p:nvSpPr>
          <p:cNvPr id="21" name="Subtitle 2"/>
          <p:cNvSpPr txBox="1">
            <a:spLocks/>
          </p:cNvSpPr>
          <p:nvPr/>
        </p:nvSpPr>
        <p:spPr>
          <a:xfrm>
            <a:off x="652363" y="5253551"/>
            <a:ext cx="8001000" cy="741545"/>
          </a:xfrm>
          <a:prstGeom prst="rect">
            <a:avLst/>
          </a:prstGeom>
        </p:spPr>
        <p:txBody>
          <a:bodyPr vert="horz" lIns="91440" tIns="0" rIns="91440" bIns="0" rtlCol="0" anchor="t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spcBef>
                <a:spcPts val="0"/>
              </a:spcBef>
            </a:pPr>
            <a:r>
              <a:rPr lang="en-US" sz="2800" dirty="0" smtClean="0">
                <a:solidFill>
                  <a:schemeClr val="accent6"/>
                </a:solidFill>
                <a:latin typeface="Arial Narrow"/>
                <a:cs typeface="Arial Narrow"/>
              </a:rPr>
              <a:t>Summer 2017</a:t>
            </a:r>
            <a:endParaRPr lang="en-US" sz="2800" dirty="0">
              <a:solidFill>
                <a:schemeClr val="accent6"/>
              </a:solidFill>
              <a:latin typeface="Arial Narrow"/>
              <a:cs typeface="Arial Narrow"/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342900" y="231774"/>
            <a:ext cx="155574" cy="6321425"/>
          </a:xfrm>
          <a:prstGeom prst="rect">
            <a:avLst/>
          </a:prstGeom>
          <a:solidFill>
            <a:schemeClr val="accent2"/>
          </a:solidFill>
          <a:ln>
            <a:noFill/>
          </a:ln>
          <a:effectLst>
            <a:outerShdw blurRad="76200" dist="50800" dir="2700000" algn="tl" rotWithShape="0">
              <a:srgbClr val="000000">
                <a:alpha val="2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n>
                <a:noFill/>
              </a:ln>
            </a:endParaRPr>
          </a:p>
        </p:txBody>
      </p:sp>
      <p:cxnSp>
        <p:nvCxnSpPr>
          <p:cNvPr id="3" name="Straight Connector 2"/>
          <p:cNvCxnSpPr/>
          <p:nvPr/>
        </p:nvCxnSpPr>
        <p:spPr>
          <a:xfrm>
            <a:off x="736600" y="4637612"/>
            <a:ext cx="3581400" cy="0"/>
          </a:xfrm>
          <a:prstGeom prst="line">
            <a:avLst/>
          </a:prstGeom>
          <a:ln w="63500" cmpd="sng">
            <a:solidFill>
              <a:schemeClr val="accent6"/>
            </a:solidFill>
          </a:ln>
          <a:effectLst>
            <a:outerShdw blurRad="40000" dist="20000" dir="5400000" rotWithShape="0">
              <a:srgbClr val="000000">
                <a:alpha val="18000"/>
              </a:srgbClr>
            </a:outerShdw>
          </a:effectLst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TextBox 3"/>
          <p:cNvSpPr txBox="1"/>
          <p:nvPr/>
        </p:nvSpPr>
        <p:spPr>
          <a:xfrm>
            <a:off x="-628650" y="187325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85276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 rot="16200000">
            <a:off x="3825875" y="-3952876"/>
            <a:ext cx="1492250" cy="9398000"/>
          </a:xfrm>
          <a:prstGeom prst="rect">
            <a:avLst/>
          </a:prstGeom>
          <a:gradFill flip="none" rotWithShape="1">
            <a:gsLst>
              <a:gs pos="100000">
                <a:srgbClr val="BFCF72"/>
              </a:gs>
              <a:gs pos="0">
                <a:schemeClr val="accent4">
                  <a:lumMod val="40000"/>
                  <a:lumOff val="60000"/>
                </a:schemeClr>
              </a:gs>
            </a:gsLst>
            <a:lin ang="10800000" scaled="0"/>
            <a:tileRect/>
          </a:gradFill>
          <a:ln>
            <a:noFill/>
          </a:ln>
          <a:effectLst>
            <a:outerShdw blurRad="76200" dist="63500" dir="2700000" algn="tl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noFill/>
              </a:ln>
            </a:endParaRPr>
          </a:p>
        </p:txBody>
      </p:sp>
      <p:pic>
        <p:nvPicPr>
          <p:cNvPr id="17" name="People Icon-01.png" descr="/Users/mozart/Dropbox/*ACTIVE PROJECTS/NHERI NCO PRESENTATION [Julio]/IMAGES FOR PRESENTATION/People Icon-01.png"/>
          <p:cNvPicPr>
            <a:picLocks noChangeAspect="1"/>
          </p:cNvPicPr>
          <p:nvPr/>
        </p:nvPicPr>
        <p:blipFill>
          <a:blip r:embed="rId3" r:link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42238" y="307974"/>
            <a:ext cx="921005" cy="921005"/>
          </a:xfrm>
          <a:prstGeom prst="rect">
            <a:avLst/>
          </a:prstGeom>
        </p:spPr>
      </p:pic>
      <p:sp>
        <p:nvSpPr>
          <p:cNvPr id="18" name="Title 10"/>
          <p:cNvSpPr txBox="1">
            <a:spLocks/>
          </p:cNvSpPr>
          <p:nvPr/>
        </p:nvSpPr>
        <p:spPr>
          <a:xfrm>
            <a:off x="529560" y="457787"/>
            <a:ext cx="8235950" cy="837906"/>
          </a:xfrm>
          <a:prstGeom prst="rect">
            <a:avLst/>
          </a:prstGeom>
        </p:spPr>
        <p:txBody>
          <a:bodyPr lIns="0" rIns="0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400" kern="1200" cap="all">
                <a:solidFill>
                  <a:schemeClr val="tx2"/>
                </a:solidFill>
                <a:latin typeface="Impact"/>
                <a:ea typeface="+mj-ea"/>
                <a:cs typeface="Impact"/>
              </a:defRPr>
            </a:lvl1pPr>
          </a:lstStyle>
          <a:p>
            <a:pPr>
              <a:lnSpc>
                <a:spcPct val="90000"/>
              </a:lnSpc>
            </a:pPr>
            <a:r>
              <a:rPr lang="en-US" sz="4200" cap="none" spc="100" dirty="0" smtClean="0">
                <a:solidFill>
                  <a:srgbClr val="2E4F7E"/>
                </a:solidFill>
              </a:rPr>
              <a:t>Lesson Planning</a:t>
            </a:r>
            <a:endParaRPr lang="en-US" sz="4200" cap="none" spc="100" dirty="0">
              <a:solidFill>
                <a:srgbClr val="2E4F7E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42900" y="231774"/>
            <a:ext cx="127000" cy="6321425"/>
          </a:xfrm>
          <a:prstGeom prst="rect">
            <a:avLst/>
          </a:prstGeom>
          <a:solidFill>
            <a:schemeClr val="accent2"/>
          </a:solidFill>
          <a:ln>
            <a:noFill/>
          </a:ln>
          <a:effectLst>
            <a:outerShdw blurRad="76200" dist="50800" dir="2700000" algn="tl" rotWithShape="0">
              <a:srgbClr val="000000">
                <a:alpha val="2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noFill/>
              </a:ln>
            </a:endParaRPr>
          </a:p>
        </p:txBody>
      </p:sp>
      <p:pic>
        <p:nvPicPr>
          <p:cNvPr id="12" name="NCO Vision Figure for Header [04Mar2015a]-01.png" descr="/Users/mozart/Dropbox/*ACTIVE PROJECTS/NHERI NCO PRESENTATION [Julio]/NCO Vision Figure for Header [04Mar2015a]-01.png"/>
          <p:cNvPicPr>
            <a:picLocks noChangeAspect="1"/>
          </p:cNvPicPr>
          <p:nvPr/>
        </p:nvPicPr>
        <p:blipFill>
          <a:blip r:embed="rId5" r:link="rId6">
            <a:alphaModFix amt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65310" y="5657849"/>
            <a:ext cx="1477374" cy="1479551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611132" y="1595189"/>
            <a:ext cx="7991608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3200" b="1" dirty="0" smtClean="0">
                <a:solidFill>
                  <a:srgbClr val="2E4F7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Identify a topic and learning objectives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3200" dirty="0" smtClean="0">
                <a:solidFill>
                  <a:srgbClr val="2E4F7E"/>
                </a:solidFill>
              </a:rPr>
              <a:t>What do you want students to learn?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3200" dirty="0" smtClean="0">
                <a:solidFill>
                  <a:srgbClr val="2E4F7E"/>
                </a:solidFill>
              </a:rPr>
              <a:t>Develop an introduction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3200" dirty="0" smtClean="0">
                <a:solidFill>
                  <a:srgbClr val="2E4F7E"/>
                </a:solidFill>
              </a:rPr>
              <a:t>Plan learning activities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3200" dirty="0" smtClean="0">
                <a:solidFill>
                  <a:srgbClr val="2E4F7E"/>
                </a:solidFill>
              </a:rPr>
              <a:t>Develop </a:t>
            </a:r>
            <a:r>
              <a:rPr lang="en-US" sz="3200" dirty="0" smtClean="0">
                <a:solidFill>
                  <a:srgbClr val="2E4F7E"/>
                </a:solidFill>
              </a:rPr>
              <a:t>a plan to assess understanding 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3200" dirty="0" smtClean="0">
                <a:solidFill>
                  <a:srgbClr val="2E4F7E"/>
                </a:solidFill>
              </a:rPr>
              <a:t>How will you know that students learned the objectives?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3200" dirty="0" smtClean="0">
                <a:solidFill>
                  <a:srgbClr val="2E4F7E"/>
                </a:solidFill>
              </a:rPr>
              <a:t>Conclusion</a:t>
            </a:r>
            <a:endParaRPr lang="en-US" sz="2400" dirty="0">
              <a:solidFill>
                <a:srgbClr val="2E4F7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4284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 rot="16200000">
            <a:off x="3825875" y="-3952876"/>
            <a:ext cx="1492250" cy="9398000"/>
          </a:xfrm>
          <a:prstGeom prst="rect">
            <a:avLst/>
          </a:prstGeom>
          <a:gradFill flip="none" rotWithShape="1">
            <a:gsLst>
              <a:gs pos="100000">
                <a:srgbClr val="BFCF72"/>
              </a:gs>
              <a:gs pos="0">
                <a:schemeClr val="accent4">
                  <a:lumMod val="40000"/>
                  <a:lumOff val="60000"/>
                </a:schemeClr>
              </a:gs>
            </a:gsLst>
            <a:lin ang="10800000" scaled="0"/>
            <a:tileRect/>
          </a:gradFill>
          <a:ln>
            <a:noFill/>
          </a:ln>
          <a:effectLst>
            <a:outerShdw blurRad="76200" dist="63500" dir="2700000" algn="tl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noFill/>
              </a:ln>
            </a:endParaRPr>
          </a:p>
        </p:txBody>
      </p:sp>
      <p:pic>
        <p:nvPicPr>
          <p:cNvPr id="17" name="People Icon-01.png" descr="/Users/mozart/Dropbox/*ACTIVE PROJECTS/NHERI NCO PRESENTATION [Julio]/IMAGES FOR PRESENTATION/People Icon-01.png"/>
          <p:cNvPicPr>
            <a:picLocks noChangeAspect="1"/>
          </p:cNvPicPr>
          <p:nvPr/>
        </p:nvPicPr>
        <p:blipFill>
          <a:blip r:embed="rId3" r:link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42238" y="307974"/>
            <a:ext cx="921005" cy="921005"/>
          </a:xfrm>
          <a:prstGeom prst="rect">
            <a:avLst/>
          </a:prstGeom>
        </p:spPr>
      </p:pic>
      <p:sp>
        <p:nvSpPr>
          <p:cNvPr id="18" name="Title 10"/>
          <p:cNvSpPr txBox="1">
            <a:spLocks/>
          </p:cNvSpPr>
          <p:nvPr/>
        </p:nvSpPr>
        <p:spPr>
          <a:xfrm>
            <a:off x="529560" y="457787"/>
            <a:ext cx="8235950" cy="837906"/>
          </a:xfrm>
          <a:prstGeom prst="rect">
            <a:avLst/>
          </a:prstGeom>
        </p:spPr>
        <p:txBody>
          <a:bodyPr lIns="0" rIns="0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400" kern="1200" cap="all">
                <a:solidFill>
                  <a:schemeClr val="tx2"/>
                </a:solidFill>
                <a:latin typeface="Impact"/>
                <a:ea typeface="+mj-ea"/>
                <a:cs typeface="Impact"/>
              </a:defRPr>
            </a:lvl1pPr>
          </a:lstStyle>
          <a:p>
            <a:pPr>
              <a:lnSpc>
                <a:spcPct val="90000"/>
              </a:lnSpc>
            </a:pPr>
            <a:r>
              <a:rPr lang="en-US" sz="4200" cap="none" spc="100" dirty="0" smtClean="0">
                <a:solidFill>
                  <a:srgbClr val="2E4F7E"/>
                </a:solidFill>
              </a:rPr>
              <a:t>Lesson Planning</a:t>
            </a:r>
            <a:endParaRPr lang="en-US" sz="4200" cap="none" spc="100" dirty="0">
              <a:solidFill>
                <a:srgbClr val="2E4F7E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42900" y="231774"/>
            <a:ext cx="127000" cy="6321425"/>
          </a:xfrm>
          <a:prstGeom prst="rect">
            <a:avLst/>
          </a:prstGeom>
          <a:solidFill>
            <a:schemeClr val="accent2"/>
          </a:solidFill>
          <a:ln>
            <a:noFill/>
          </a:ln>
          <a:effectLst>
            <a:outerShdw blurRad="76200" dist="50800" dir="2700000" algn="tl" rotWithShape="0">
              <a:srgbClr val="000000">
                <a:alpha val="2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noFill/>
              </a:ln>
            </a:endParaRPr>
          </a:p>
        </p:txBody>
      </p:sp>
      <p:pic>
        <p:nvPicPr>
          <p:cNvPr id="12" name="NCO Vision Figure for Header [04Mar2015a]-01.png" descr="/Users/mozart/Dropbox/*ACTIVE PROJECTS/NHERI NCO PRESENTATION [Julio]/NCO Vision Figure for Header [04Mar2015a]-01.png"/>
          <p:cNvPicPr>
            <a:picLocks noChangeAspect="1"/>
          </p:cNvPicPr>
          <p:nvPr/>
        </p:nvPicPr>
        <p:blipFill>
          <a:blip r:embed="rId5" r:link="rId6">
            <a:alphaModFix amt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65310" y="5657849"/>
            <a:ext cx="1477374" cy="1479551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611132" y="1595189"/>
            <a:ext cx="7991608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3200" b="1" dirty="0" smtClean="0">
                <a:solidFill>
                  <a:srgbClr val="2E4F7E"/>
                </a:solidFill>
              </a:rPr>
              <a:t>Decide what engineering or scientific concept related to your research you will address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3200" b="1" dirty="0" smtClean="0">
                <a:solidFill>
                  <a:srgbClr val="2E4F7E"/>
                </a:solidFill>
              </a:rPr>
              <a:t>Decide the age-group to engage in your activity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3200" b="1" dirty="0" smtClean="0">
                <a:solidFill>
                  <a:srgbClr val="2E4F7E"/>
                </a:solidFill>
              </a:rPr>
              <a:t>Decide if you will create a unit, lesson, activity, sprinkles, or challenge maker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b="1" dirty="0" smtClean="0">
                <a:solidFill>
                  <a:srgbClr val="2E4F7E"/>
                </a:solidFill>
              </a:rPr>
              <a:t>Use the appropriate lesson plan template to complet</a:t>
            </a:r>
            <a:r>
              <a:rPr lang="en-US" sz="2400" b="1" dirty="0" smtClean="0">
                <a:solidFill>
                  <a:srgbClr val="2E4F7E"/>
                </a:solidFill>
              </a:rPr>
              <a:t>e the lesson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b="1" dirty="0" smtClean="0">
                <a:solidFill>
                  <a:srgbClr val="2E4F7E"/>
                </a:solidFill>
              </a:rPr>
              <a:t>Go to TeachEngineering.org </a:t>
            </a:r>
            <a:r>
              <a:rPr lang="en-US" sz="2400" b="1" dirty="0" smtClean="0">
                <a:solidFill>
                  <a:srgbClr val="2E4F7E"/>
                </a:solidFill>
                <a:sym typeface="Wingdings" panose="05000000000000000000" pitchFamily="2" charset="2"/>
              </a:rPr>
              <a:t> Get involved  Submit curriculum  Activity Template (Blank)</a:t>
            </a:r>
            <a:endParaRPr lang="en-US" sz="2400" dirty="0">
              <a:solidFill>
                <a:srgbClr val="2E4F7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341358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 rot="16200000">
            <a:off x="3956050" y="-4083051"/>
            <a:ext cx="1231899" cy="9398000"/>
          </a:xfrm>
          <a:prstGeom prst="rect">
            <a:avLst/>
          </a:prstGeom>
          <a:gradFill flip="none" rotWithShape="1">
            <a:gsLst>
              <a:gs pos="100000">
                <a:srgbClr val="BFCF72"/>
              </a:gs>
              <a:gs pos="0">
                <a:schemeClr val="accent4">
                  <a:lumMod val="40000"/>
                  <a:lumOff val="60000"/>
                </a:schemeClr>
              </a:gs>
            </a:gsLst>
            <a:lin ang="10800000" scaled="0"/>
            <a:tileRect/>
          </a:gradFill>
          <a:ln>
            <a:noFill/>
          </a:ln>
          <a:effectLst>
            <a:outerShdw blurRad="76200" dist="63500" dir="2700000" algn="tl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noFill/>
              </a:ln>
            </a:endParaRPr>
          </a:p>
        </p:txBody>
      </p:sp>
      <p:sp>
        <p:nvSpPr>
          <p:cNvPr id="19" name="Title 10"/>
          <p:cNvSpPr txBox="1">
            <a:spLocks/>
          </p:cNvSpPr>
          <p:nvPr/>
        </p:nvSpPr>
        <p:spPr>
          <a:xfrm>
            <a:off x="713858" y="250454"/>
            <a:ext cx="8235950" cy="748782"/>
          </a:xfrm>
          <a:prstGeom prst="rect">
            <a:avLst/>
          </a:prstGeom>
        </p:spPr>
        <p:txBody>
          <a:bodyPr lIns="0" rIns="0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400" kern="1200" cap="all">
                <a:solidFill>
                  <a:schemeClr val="tx2"/>
                </a:solidFill>
                <a:latin typeface="Impact"/>
                <a:ea typeface="+mj-ea"/>
                <a:cs typeface="Impact"/>
              </a:defRPr>
            </a:lvl1pPr>
          </a:lstStyle>
          <a:p>
            <a:r>
              <a:rPr lang="en-US" cap="none" spc="100" dirty="0" smtClean="0">
                <a:solidFill>
                  <a:srgbClr val="2E4F7E"/>
                </a:solidFill>
              </a:rPr>
              <a:t>Deliverables</a:t>
            </a:r>
            <a:endParaRPr lang="en-US" cap="none" spc="100" dirty="0">
              <a:solidFill>
                <a:srgbClr val="2E4F7E"/>
              </a:solidFill>
            </a:endParaRPr>
          </a:p>
        </p:txBody>
      </p:sp>
      <p:pic>
        <p:nvPicPr>
          <p:cNvPr id="20" name="People Icon-01.png" descr="/Users/mozart/Dropbox/*ACTIVE PROJECTS/NHERI NCO PRESENTATION [Julio]/IMAGES FOR PRESENTATION/People Icon-01.png"/>
          <p:cNvPicPr>
            <a:picLocks noChangeAspect="1"/>
          </p:cNvPicPr>
          <p:nvPr/>
        </p:nvPicPr>
        <p:blipFill>
          <a:blip r:embed="rId3" r:link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14503" y="206374"/>
            <a:ext cx="921005" cy="921005"/>
          </a:xfrm>
          <a:prstGeom prst="rect">
            <a:avLst/>
          </a:prstGeom>
        </p:spPr>
      </p:pic>
      <p:sp>
        <p:nvSpPr>
          <p:cNvPr id="13" name="Rectangle 12"/>
          <p:cNvSpPr/>
          <p:nvPr/>
        </p:nvSpPr>
        <p:spPr>
          <a:xfrm>
            <a:off x="342900" y="231774"/>
            <a:ext cx="127000" cy="6321425"/>
          </a:xfrm>
          <a:prstGeom prst="rect">
            <a:avLst/>
          </a:prstGeom>
          <a:solidFill>
            <a:schemeClr val="accent2"/>
          </a:solidFill>
          <a:ln>
            <a:noFill/>
          </a:ln>
          <a:effectLst>
            <a:outerShdw blurRad="76200" dist="50800" dir="2700000" algn="tl" rotWithShape="0">
              <a:srgbClr val="000000">
                <a:alpha val="2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noFill/>
              </a:ln>
            </a:endParaRPr>
          </a:p>
        </p:txBody>
      </p:sp>
      <p:sp>
        <p:nvSpPr>
          <p:cNvPr id="28" name="Content Placeholder 27"/>
          <p:cNvSpPr>
            <a:spLocks noGrp="1"/>
          </p:cNvSpPr>
          <p:nvPr>
            <p:ph sz="half" idx="4294967295"/>
          </p:nvPr>
        </p:nvSpPr>
        <p:spPr>
          <a:xfrm>
            <a:off x="642134" y="1412549"/>
            <a:ext cx="8387566" cy="3725338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>
              <a:spcBef>
                <a:spcPts val="0"/>
              </a:spcBef>
              <a:tabLst>
                <a:tab pos="341313" algn="l"/>
              </a:tabLst>
            </a:pPr>
            <a:r>
              <a:rPr lang="en-US" sz="3200" dirty="0" smtClean="0">
                <a:solidFill>
                  <a:srgbClr val="2E4F7E"/>
                </a:solidFill>
                <a:latin typeface="Arial Narrow"/>
                <a:cs typeface="Arial Narrow"/>
              </a:rPr>
              <a:t>Bring a lesson draft on </a:t>
            </a:r>
            <a:r>
              <a:rPr lang="en-US" sz="3200" dirty="0" smtClean="0">
                <a:solidFill>
                  <a:srgbClr val="2E4F7E"/>
                </a:solidFill>
                <a:latin typeface="Arial Narrow"/>
                <a:cs typeface="Arial Narrow"/>
              </a:rPr>
              <a:t>Monday, July 10</a:t>
            </a:r>
            <a:r>
              <a:rPr lang="en-US" sz="3200" baseline="30000" dirty="0" smtClean="0">
                <a:solidFill>
                  <a:srgbClr val="2E4F7E"/>
                </a:solidFill>
                <a:latin typeface="Arial Narrow"/>
                <a:cs typeface="Arial Narrow"/>
              </a:rPr>
              <a:t>th</a:t>
            </a:r>
            <a:r>
              <a:rPr lang="en-US" sz="3200" dirty="0" smtClean="0">
                <a:solidFill>
                  <a:srgbClr val="2E4F7E"/>
                </a:solidFill>
                <a:latin typeface="Arial Narrow"/>
                <a:cs typeface="Arial Narrow"/>
              </a:rPr>
              <a:t>. We will review all lessons.</a:t>
            </a:r>
          </a:p>
          <a:p>
            <a:pPr>
              <a:spcBef>
                <a:spcPts val="0"/>
              </a:spcBef>
              <a:tabLst>
                <a:tab pos="341313" algn="l"/>
              </a:tabLst>
            </a:pPr>
            <a:endParaRPr lang="en-US" sz="3200" dirty="0">
              <a:solidFill>
                <a:srgbClr val="2E4F7E"/>
              </a:solidFill>
              <a:latin typeface="Arial Narrow"/>
              <a:cs typeface="Arial Narrow"/>
            </a:endParaRPr>
          </a:p>
          <a:p>
            <a:pPr>
              <a:spcBef>
                <a:spcPts val="0"/>
              </a:spcBef>
              <a:tabLst>
                <a:tab pos="341313" algn="l"/>
              </a:tabLst>
            </a:pPr>
            <a:r>
              <a:rPr lang="en-US" sz="3200" dirty="0" smtClean="0">
                <a:solidFill>
                  <a:srgbClr val="2E4F7E"/>
                </a:solidFill>
                <a:latin typeface="Arial Narrow"/>
                <a:cs typeface="Arial Narrow"/>
              </a:rPr>
              <a:t>Final lessons due to Karina by July 19, 2017 at 12noon Central Time.</a:t>
            </a:r>
          </a:p>
          <a:p>
            <a:pPr>
              <a:spcBef>
                <a:spcPts val="0"/>
              </a:spcBef>
              <a:tabLst>
                <a:tab pos="341313" algn="l"/>
              </a:tabLst>
            </a:pPr>
            <a:endParaRPr lang="en-US" sz="3200" dirty="0" smtClean="0">
              <a:solidFill>
                <a:srgbClr val="2E4F7E"/>
              </a:solidFill>
              <a:latin typeface="Arial Narrow"/>
              <a:cs typeface="Arial Narrow"/>
            </a:endParaRPr>
          </a:p>
          <a:p>
            <a:pPr marL="1028700" lvl="1" indent="-457200">
              <a:spcBef>
                <a:spcPts val="0"/>
              </a:spcBef>
              <a:buFont typeface="Arial" panose="020B0604020202020204" pitchFamily="34" charset="0"/>
              <a:buChar char="•"/>
              <a:tabLst>
                <a:tab pos="341313" algn="l"/>
              </a:tabLst>
            </a:pPr>
            <a:r>
              <a:rPr lang="en-US" sz="3000" dirty="0" smtClean="0">
                <a:solidFill>
                  <a:srgbClr val="2E4F7E"/>
                </a:solidFill>
                <a:latin typeface="Arial Narrow"/>
                <a:cs typeface="Arial Narrow"/>
              </a:rPr>
              <a:t>You will meet with K-12 teachers on July 26 from 11-1pm. Please plan to Zoom in. </a:t>
            </a:r>
          </a:p>
          <a:p>
            <a:pPr marL="1028700" lvl="1" indent="-457200">
              <a:spcBef>
                <a:spcPts val="0"/>
              </a:spcBef>
              <a:buFont typeface="Arial" panose="020B0604020202020204" pitchFamily="34" charset="0"/>
              <a:buChar char="•"/>
              <a:tabLst>
                <a:tab pos="341313" algn="l"/>
              </a:tabLst>
            </a:pPr>
            <a:r>
              <a:rPr lang="en-US" sz="3000" dirty="0" smtClean="0">
                <a:solidFill>
                  <a:srgbClr val="2E4F7E"/>
                </a:solidFill>
                <a:latin typeface="Arial Narrow"/>
                <a:cs typeface="Arial Narrow"/>
              </a:rPr>
              <a:t>Your lesson posters will be presented at the same time as our final research posters at our August meeting. (More details to come soon.)</a:t>
            </a:r>
          </a:p>
          <a:p>
            <a:pPr>
              <a:spcBef>
                <a:spcPts val="0"/>
              </a:spcBef>
              <a:tabLst>
                <a:tab pos="341313" algn="l"/>
              </a:tabLst>
            </a:pPr>
            <a:endParaRPr lang="en-US" sz="3200" dirty="0" smtClean="0">
              <a:solidFill>
                <a:srgbClr val="2E4F7E"/>
              </a:solidFill>
              <a:latin typeface="Arial Narrow"/>
              <a:cs typeface="Arial Narrow"/>
            </a:endParaRPr>
          </a:p>
        </p:txBody>
      </p:sp>
      <p:pic>
        <p:nvPicPr>
          <p:cNvPr id="12" name="NCO Vision Figure for Header [04Mar2015a]-01.png" descr="/Users/mozart/Dropbox/*ACTIVE PROJECTS/NHERI NCO PRESENTATION [Julio]/NCO Vision Figure for Header [04Mar2015a]-01.png"/>
          <p:cNvPicPr>
            <a:picLocks noChangeAspect="1"/>
          </p:cNvPicPr>
          <p:nvPr/>
        </p:nvPicPr>
        <p:blipFill>
          <a:blip r:embed="rId5" r:link="rId6">
            <a:alphaModFix amt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65310" y="5657849"/>
            <a:ext cx="1477374" cy="14795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51034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0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 rot="16200000">
            <a:off x="3956050" y="-4083051"/>
            <a:ext cx="1231899" cy="9398000"/>
          </a:xfrm>
          <a:prstGeom prst="rect">
            <a:avLst/>
          </a:prstGeom>
          <a:gradFill flip="none" rotWithShape="1">
            <a:gsLst>
              <a:gs pos="100000">
                <a:srgbClr val="BFCF72"/>
              </a:gs>
              <a:gs pos="0">
                <a:schemeClr val="accent4">
                  <a:lumMod val="40000"/>
                  <a:lumOff val="60000"/>
                </a:schemeClr>
              </a:gs>
            </a:gsLst>
            <a:lin ang="10800000" scaled="0"/>
            <a:tileRect/>
          </a:gradFill>
          <a:ln>
            <a:noFill/>
          </a:ln>
          <a:effectLst>
            <a:outerShdw blurRad="76200" dist="63500" dir="2700000" algn="tl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noFill/>
              </a:ln>
            </a:endParaRPr>
          </a:p>
        </p:txBody>
      </p:sp>
      <p:sp>
        <p:nvSpPr>
          <p:cNvPr id="19" name="Title 10"/>
          <p:cNvSpPr txBox="1">
            <a:spLocks/>
          </p:cNvSpPr>
          <p:nvPr/>
        </p:nvSpPr>
        <p:spPr>
          <a:xfrm>
            <a:off x="713858" y="250454"/>
            <a:ext cx="8235950" cy="748782"/>
          </a:xfrm>
          <a:prstGeom prst="rect">
            <a:avLst/>
          </a:prstGeom>
        </p:spPr>
        <p:txBody>
          <a:bodyPr lIns="0" rIns="0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400" kern="1200" cap="all">
                <a:solidFill>
                  <a:schemeClr val="tx2"/>
                </a:solidFill>
                <a:latin typeface="Impact"/>
                <a:ea typeface="+mj-ea"/>
                <a:cs typeface="Impact"/>
              </a:defRPr>
            </a:lvl1pPr>
          </a:lstStyle>
          <a:p>
            <a:r>
              <a:rPr lang="en-US" cap="none" spc="100" dirty="0" smtClean="0">
                <a:solidFill>
                  <a:srgbClr val="2E4F7E"/>
                </a:solidFill>
              </a:rPr>
              <a:t>Conclusion</a:t>
            </a:r>
            <a:endParaRPr lang="en-US" cap="none" spc="100" dirty="0">
              <a:solidFill>
                <a:srgbClr val="2E4F7E"/>
              </a:solidFill>
            </a:endParaRPr>
          </a:p>
        </p:txBody>
      </p:sp>
      <p:pic>
        <p:nvPicPr>
          <p:cNvPr id="20" name="People Icon-01.png" descr="/Users/mozart/Dropbox/*ACTIVE PROJECTS/NHERI NCO PRESENTATION [Julio]/IMAGES FOR PRESENTATION/People Icon-01.png"/>
          <p:cNvPicPr>
            <a:picLocks noChangeAspect="1"/>
          </p:cNvPicPr>
          <p:nvPr/>
        </p:nvPicPr>
        <p:blipFill>
          <a:blip r:embed="rId3" r:link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14503" y="206374"/>
            <a:ext cx="921005" cy="921005"/>
          </a:xfrm>
          <a:prstGeom prst="rect">
            <a:avLst/>
          </a:prstGeom>
        </p:spPr>
      </p:pic>
      <p:sp>
        <p:nvSpPr>
          <p:cNvPr id="13" name="Rectangle 12"/>
          <p:cNvSpPr/>
          <p:nvPr/>
        </p:nvSpPr>
        <p:spPr>
          <a:xfrm>
            <a:off x="342900" y="231774"/>
            <a:ext cx="127000" cy="6321425"/>
          </a:xfrm>
          <a:prstGeom prst="rect">
            <a:avLst/>
          </a:prstGeom>
          <a:solidFill>
            <a:schemeClr val="accent2"/>
          </a:solidFill>
          <a:ln>
            <a:noFill/>
          </a:ln>
          <a:effectLst>
            <a:outerShdw blurRad="76200" dist="50800" dir="2700000" algn="tl" rotWithShape="0">
              <a:srgbClr val="000000">
                <a:alpha val="2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noFill/>
              </a:ln>
            </a:endParaRPr>
          </a:p>
        </p:txBody>
      </p:sp>
      <p:sp>
        <p:nvSpPr>
          <p:cNvPr id="28" name="Content Placeholder 27"/>
          <p:cNvSpPr>
            <a:spLocks noGrp="1"/>
          </p:cNvSpPr>
          <p:nvPr>
            <p:ph sz="half" idx="4294967295"/>
          </p:nvPr>
        </p:nvSpPr>
        <p:spPr>
          <a:xfrm>
            <a:off x="642134" y="1412549"/>
            <a:ext cx="8387566" cy="3725338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marL="457200" indent="-457200">
              <a:spcBef>
                <a:spcPts val="0"/>
              </a:spcBef>
              <a:buFont typeface="Arial" panose="020B0604020202020204" pitchFamily="34" charset="0"/>
              <a:buChar char="•"/>
              <a:tabLst>
                <a:tab pos="341313" algn="l"/>
              </a:tabLst>
            </a:pPr>
            <a:r>
              <a:rPr lang="en-US" sz="3200" dirty="0" smtClean="0">
                <a:solidFill>
                  <a:srgbClr val="2E4F7E"/>
                </a:solidFill>
                <a:latin typeface="Arial Narrow"/>
                <a:cs typeface="Arial Narrow"/>
              </a:rPr>
              <a:t>What are the components of the Engineering Design Process?</a:t>
            </a:r>
          </a:p>
          <a:p>
            <a:pPr marL="457200" indent="-457200">
              <a:spcBef>
                <a:spcPts val="0"/>
              </a:spcBef>
              <a:buFont typeface="Arial" panose="020B0604020202020204" pitchFamily="34" charset="0"/>
              <a:buChar char="•"/>
              <a:tabLst>
                <a:tab pos="341313" algn="l"/>
              </a:tabLst>
            </a:pPr>
            <a:endParaRPr lang="en-US" sz="3200" dirty="0" smtClean="0">
              <a:solidFill>
                <a:srgbClr val="2E4F7E"/>
              </a:solidFill>
              <a:latin typeface="Arial Narrow"/>
              <a:cs typeface="Arial Narrow"/>
            </a:endParaRPr>
          </a:p>
          <a:p>
            <a:pPr marL="457200" indent="-457200">
              <a:spcBef>
                <a:spcPts val="0"/>
              </a:spcBef>
              <a:buFont typeface="Arial" panose="020B0604020202020204" pitchFamily="34" charset="0"/>
              <a:buChar char="•"/>
              <a:tabLst>
                <a:tab pos="341313" algn="l"/>
              </a:tabLst>
            </a:pPr>
            <a:endParaRPr lang="en-US" sz="3200" dirty="0" smtClean="0">
              <a:solidFill>
                <a:srgbClr val="2E4F7E"/>
              </a:solidFill>
              <a:latin typeface="Arial Narrow"/>
              <a:cs typeface="Arial Narrow"/>
            </a:endParaRPr>
          </a:p>
          <a:p>
            <a:pPr marL="457200" indent="-457200">
              <a:spcBef>
                <a:spcPts val="0"/>
              </a:spcBef>
              <a:buFont typeface="Arial" panose="020B0604020202020204" pitchFamily="34" charset="0"/>
              <a:buChar char="•"/>
              <a:tabLst>
                <a:tab pos="341313" algn="l"/>
              </a:tabLst>
            </a:pPr>
            <a:r>
              <a:rPr lang="en-US" sz="3200" dirty="0" smtClean="0">
                <a:solidFill>
                  <a:srgbClr val="2E4F7E"/>
                </a:solidFill>
                <a:latin typeface="Arial Narrow"/>
                <a:cs typeface="Arial Narrow"/>
              </a:rPr>
              <a:t>Each Group/EF site:</a:t>
            </a:r>
            <a:endParaRPr lang="en-US" sz="3200" dirty="0">
              <a:solidFill>
                <a:srgbClr val="2E4F7E"/>
              </a:solidFill>
              <a:latin typeface="Arial Narrow"/>
              <a:cs typeface="Arial Narrow"/>
            </a:endParaRPr>
          </a:p>
          <a:p>
            <a:pPr marL="1028700" lvl="1" indent="-457200">
              <a:spcBef>
                <a:spcPts val="0"/>
              </a:spcBef>
              <a:buFont typeface="Arial" panose="020B0604020202020204" pitchFamily="34" charset="0"/>
              <a:buChar char="•"/>
              <a:tabLst>
                <a:tab pos="341313" algn="l"/>
              </a:tabLst>
            </a:pPr>
            <a:r>
              <a:rPr lang="en-US" sz="3000" dirty="0" smtClean="0">
                <a:solidFill>
                  <a:srgbClr val="2E4F7E"/>
                </a:solidFill>
                <a:latin typeface="Arial Narrow"/>
                <a:cs typeface="Arial Narrow"/>
              </a:rPr>
              <a:t>How will the lesson tie in to the research concepts of your research project(s)?</a:t>
            </a:r>
          </a:p>
          <a:p>
            <a:pPr>
              <a:spcBef>
                <a:spcPts val="0"/>
              </a:spcBef>
              <a:tabLst>
                <a:tab pos="341313" algn="l"/>
              </a:tabLst>
            </a:pPr>
            <a:endParaRPr lang="en-US" sz="3200" dirty="0" smtClean="0">
              <a:solidFill>
                <a:srgbClr val="2E4F7E"/>
              </a:solidFill>
              <a:latin typeface="Arial Narrow"/>
              <a:cs typeface="Arial Narrow"/>
            </a:endParaRPr>
          </a:p>
          <a:p>
            <a:pPr marL="1028700" lvl="1" indent="-457200">
              <a:spcBef>
                <a:spcPts val="0"/>
              </a:spcBef>
              <a:buFont typeface="Arial" panose="020B0604020202020204" pitchFamily="34" charset="0"/>
              <a:buChar char="•"/>
              <a:tabLst>
                <a:tab pos="341313" algn="l"/>
              </a:tabLst>
            </a:pPr>
            <a:r>
              <a:rPr lang="en-US" sz="3000" dirty="0" smtClean="0">
                <a:solidFill>
                  <a:srgbClr val="2E4F7E"/>
                </a:solidFill>
                <a:latin typeface="Arial Narrow"/>
                <a:cs typeface="Arial Narrow"/>
              </a:rPr>
              <a:t>How will you engage K-12 students in the lesson?</a:t>
            </a:r>
            <a:endParaRPr lang="en-US" sz="3000" dirty="0" smtClean="0">
              <a:solidFill>
                <a:srgbClr val="2E4F7E"/>
              </a:solidFill>
              <a:latin typeface="Arial Narrow"/>
              <a:cs typeface="Arial Narrow"/>
            </a:endParaRPr>
          </a:p>
        </p:txBody>
      </p:sp>
      <p:pic>
        <p:nvPicPr>
          <p:cNvPr id="12" name="NCO Vision Figure for Header [04Mar2015a]-01.png" descr="/Users/mozart/Dropbox/*ACTIVE PROJECTS/NHERI NCO PRESENTATION [Julio]/NCO Vision Figure for Header [04Mar2015a]-01.png"/>
          <p:cNvPicPr>
            <a:picLocks noChangeAspect="1"/>
          </p:cNvPicPr>
          <p:nvPr/>
        </p:nvPicPr>
        <p:blipFill>
          <a:blip r:embed="rId5" r:link="rId6">
            <a:alphaModFix amt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65310" y="5657849"/>
            <a:ext cx="1477374" cy="14795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64023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0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eople Icon-01.png" descr="/Users/mozart/Dropbox/*ACTIVE PROJECTS/NHERI NCO PRESENTATION [Julio]/IMAGES FOR PRESENTATION/People Icon-01.png"/>
          <p:cNvPicPr>
            <a:picLocks noChangeAspect="1"/>
          </p:cNvPicPr>
          <p:nvPr/>
        </p:nvPicPr>
        <p:blipFill>
          <a:blip r:embed="rId3" r:link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14503" y="206374"/>
            <a:ext cx="921005" cy="921005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 rot="16200000">
            <a:off x="3956050" y="-4083051"/>
            <a:ext cx="1231899" cy="9398000"/>
          </a:xfrm>
          <a:prstGeom prst="rect">
            <a:avLst/>
          </a:prstGeom>
          <a:gradFill flip="none" rotWithShape="1">
            <a:gsLst>
              <a:gs pos="100000">
                <a:srgbClr val="BFCF72"/>
              </a:gs>
              <a:gs pos="0">
                <a:schemeClr val="accent4">
                  <a:lumMod val="40000"/>
                  <a:lumOff val="60000"/>
                </a:schemeClr>
              </a:gs>
            </a:gsLst>
            <a:lin ang="10800000" scaled="0"/>
            <a:tileRect/>
          </a:gradFill>
          <a:ln>
            <a:noFill/>
          </a:ln>
          <a:effectLst>
            <a:outerShdw blurRad="76200" dist="63500" dir="2700000" algn="tl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noFill/>
              </a:ln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42900" y="231774"/>
            <a:ext cx="127000" cy="6321425"/>
          </a:xfrm>
          <a:prstGeom prst="rect">
            <a:avLst/>
          </a:prstGeom>
          <a:solidFill>
            <a:schemeClr val="accent2"/>
          </a:solidFill>
          <a:ln>
            <a:noFill/>
          </a:ln>
          <a:effectLst>
            <a:outerShdw blurRad="76200" dist="50800" dir="2700000" algn="tl" rotWithShape="0">
              <a:srgbClr val="000000">
                <a:alpha val="2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noFill/>
              </a:ln>
            </a:endParaRPr>
          </a:p>
        </p:txBody>
      </p:sp>
      <p:sp>
        <p:nvSpPr>
          <p:cNvPr id="13" name="Title 10"/>
          <p:cNvSpPr txBox="1">
            <a:spLocks/>
          </p:cNvSpPr>
          <p:nvPr/>
        </p:nvSpPr>
        <p:spPr>
          <a:xfrm>
            <a:off x="713858" y="250454"/>
            <a:ext cx="8235950" cy="748782"/>
          </a:xfrm>
          <a:prstGeom prst="rect">
            <a:avLst/>
          </a:prstGeom>
        </p:spPr>
        <p:txBody>
          <a:bodyPr lIns="0" rIns="0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400" kern="1200" cap="all">
                <a:solidFill>
                  <a:schemeClr val="tx2"/>
                </a:solidFill>
                <a:latin typeface="Impact"/>
                <a:ea typeface="+mj-ea"/>
                <a:cs typeface="Impact"/>
              </a:defRPr>
            </a:lvl1pPr>
          </a:lstStyle>
          <a:p>
            <a:pPr algn="ctr"/>
            <a:r>
              <a:rPr lang="en-US" cap="none" spc="100" dirty="0" smtClean="0">
                <a:solidFill>
                  <a:srgbClr val="2E4F7E"/>
                </a:solidFill>
              </a:rPr>
              <a:t>Questions?</a:t>
            </a:r>
            <a:endParaRPr lang="en-US" cap="none" spc="100" dirty="0">
              <a:solidFill>
                <a:srgbClr val="2E4F7E"/>
              </a:solidFill>
            </a:endParaRPr>
          </a:p>
        </p:txBody>
      </p:sp>
      <p:pic>
        <p:nvPicPr>
          <p:cNvPr id="12" name="NCO Vision Figure for Header [04Mar2015a]-01.png" descr="/Users/mozart/Dropbox/*ACTIVE PROJECTS/NHERI NCO PRESENTATION [Julio]/NCO Vision Figure for Header [04Mar2015a]-01.png"/>
          <p:cNvPicPr>
            <a:picLocks noChangeAspect="1"/>
          </p:cNvPicPr>
          <p:nvPr/>
        </p:nvPicPr>
        <p:blipFill>
          <a:blip r:embed="rId5" r:link="rId6">
            <a:alphaModFix amt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65310" y="5657849"/>
            <a:ext cx="1477374" cy="1479551"/>
          </a:xfrm>
          <a:prstGeom prst="rect">
            <a:avLst/>
          </a:prstGeom>
        </p:spPr>
      </p:pic>
      <p:sp>
        <p:nvSpPr>
          <p:cNvPr id="8" name="Text Placeholder 2"/>
          <p:cNvSpPr txBox="1">
            <a:spLocks/>
          </p:cNvSpPr>
          <p:nvPr/>
        </p:nvSpPr>
        <p:spPr>
          <a:xfrm>
            <a:off x="6769099" y="6582830"/>
            <a:ext cx="1208903" cy="224370"/>
          </a:xfrm>
          <a:prstGeom prst="rect">
            <a:avLst/>
          </a:prstGeom>
        </p:spPr>
        <p:txBody>
          <a:bodyPr lIns="0" tIns="0" rIns="0" bIns="0"/>
          <a:lstStyle>
            <a:lvl1pPr marL="0" indent="0" algn="l" defTabSz="457200" rtl="0" eaLnBrk="1" latinLnBrk="0" hangingPunct="1">
              <a:spcBef>
                <a:spcPct val="20000"/>
              </a:spcBef>
              <a:buFontTx/>
              <a:buNone/>
              <a:defRPr sz="2000" kern="1200">
                <a:solidFill>
                  <a:schemeClr val="tx1"/>
                </a:solidFill>
                <a:latin typeface="Arial Black"/>
                <a:ea typeface="+mn-ea"/>
                <a:cs typeface="Arial Black"/>
              </a:defRPr>
            </a:lvl1pPr>
            <a:lvl2pPr marL="571500" indent="-169863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2pPr>
            <a:lvl3pPr marL="917575" indent="-173038" algn="l" defTabSz="457200" rtl="0" eaLnBrk="1" latinLnBrk="0" hangingPunct="1">
              <a:spcBef>
                <a:spcPct val="20000"/>
              </a:spcBef>
              <a:buFont typeface="Lucida Grande"/>
              <a:buChar char="–"/>
              <a:defRPr sz="160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3pPr>
            <a:lvl4pPr marL="1370013" indent="-17145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60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4pPr>
            <a:lvl5pPr marL="1712913" indent="-168275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160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indent="-292100" algn="r">
              <a:lnSpc>
                <a:spcPct val="90000"/>
              </a:lnSpc>
              <a:spcBef>
                <a:spcPts val="0"/>
              </a:spcBef>
              <a:tabLst>
                <a:tab pos="292100" algn="l"/>
              </a:tabLst>
            </a:pPr>
            <a:r>
              <a:rPr lang="en-US" sz="1200" dirty="0" smtClean="0">
                <a:solidFill>
                  <a:schemeClr val="bg1">
                    <a:lumMod val="65000"/>
                  </a:schemeClr>
                </a:solidFill>
                <a:latin typeface="Arial"/>
                <a:cs typeface="Arial"/>
              </a:rPr>
              <a:t>Slide 22</a:t>
            </a:r>
            <a:endParaRPr lang="en-US" sz="1200" dirty="0">
              <a:solidFill>
                <a:schemeClr val="bg1">
                  <a:lumMod val="65000"/>
                </a:schemeClr>
              </a:solidFill>
              <a:latin typeface="Arial"/>
              <a:cs typeface="Arial"/>
            </a:endParaRPr>
          </a:p>
        </p:txBody>
      </p:sp>
      <p:sp>
        <p:nvSpPr>
          <p:cNvPr id="14" name="Content Placeholder 27"/>
          <p:cNvSpPr txBox="1">
            <a:spLocks/>
          </p:cNvSpPr>
          <p:nvPr/>
        </p:nvSpPr>
        <p:spPr>
          <a:xfrm>
            <a:off x="642134" y="1412549"/>
            <a:ext cx="8061863" cy="3725338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 algn="l" defTabSz="457200" rtl="0" eaLnBrk="1" latinLnBrk="0" hangingPunct="1">
              <a:spcBef>
                <a:spcPct val="20000"/>
              </a:spcBef>
              <a:buFontTx/>
              <a:buNone/>
              <a:defRPr sz="2000" kern="1200">
                <a:solidFill>
                  <a:schemeClr val="tx1"/>
                </a:solidFill>
                <a:latin typeface="Arial Black"/>
                <a:ea typeface="+mn-ea"/>
                <a:cs typeface="Arial Black"/>
              </a:defRPr>
            </a:lvl1pPr>
            <a:lvl2pPr marL="571500" indent="-169863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2pPr>
            <a:lvl3pPr marL="917575" indent="-173038" algn="l" defTabSz="457200" rtl="0" eaLnBrk="1" latinLnBrk="0" hangingPunct="1">
              <a:spcBef>
                <a:spcPct val="20000"/>
              </a:spcBef>
              <a:buFont typeface="Lucida Grande"/>
              <a:buChar char="–"/>
              <a:defRPr sz="160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3pPr>
            <a:lvl4pPr marL="1370013" indent="-17145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60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4pPr>
            <a:lvl5pPr marL="1712913" indent="-168275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160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  <a:spcAft>
                <a:spcPts val="2000"/>
              </a:spcAft>
              <a:tabLst>
                <a:tab pos="341313" algn="l"/>
              </a:tabLst>
            </a:pPr>
            <a:r>
              <a:rPr lang="en-US" sz="3200" dirty="0" smtClean="0">
                <a:solidFill>
                  <a:srgbClr val="2E4F7E"/>
                </a:solidFill>
                <a:latin typeface="Arial Narrow"/>
                <a:cs typeface="Arial Narrow"/>
              </a:rPr>
              <a:t>Please feel free to contact me if you have any questions or concerns. We are here to help all REU students have the best summer research experience possible.</a:t>
            </a:r>
          </a:p>
          <a:p>
            <a:pPr lvl="1" indent="0">
              <a:spcBef>
                <a:spcPts val="0"/>
              </a:spcBef>
              <a:buNone/>
              <a:tabLst>
                <a:tab pos="341313" algn="l"/>
              </a:tabLst>
            </a:pPr>
            <a:r>
              <a:rPr lang="en-US" sz="2400" dirty="0" smtClean="0">
                <a:solidFill>
                  <a:srgbClr val="2E4F7E"/>
                </a:solidFill>
                <a:latin typeface="Arial Narrow"/>
                <a:cs typeface="Arial Narrow"/>
              </a:rPr>
              <a:t>		Karina I. Vielma, </a:t>
            </a:r>
            <a:r>
              <a:rPr lang="en-US" sz="2400" dirty="0" err="1" smtClean="0">
                <a:solidFill>
                  <a:srgbClr val="2E4F7E"/>
                </a:solidFill>
                <a:latin typeface="Arial Narrow"/>
                <a:cs typeface="Arial Narrow"/>
              </a:rPr>
              <a:t>Ed.D</a:t>
            </a:r>
            <a:r>
              <a:rPr lang="en-US" sz="2400" dirty="0" smtClean="0">
                <a:solidFill>
                  <a:srgbClr val="2E4F7E"/>
                </a:solidFill>
                <a:latin typeface="Arial Narrow"/>
                <a:cs typeface="Arial Narrow"/>
              </a:rPr>
              <a:t>.</a:t>
            </a:r>
          </a:p>
          <a:p>
            <a:pPr lvl="1" indent="0">
              <a:spcBef>
                <a:spcPts val="0"/>
              </a:spcBef>
              <a:buNone/>
              <a:tabLst>
                <a:tab pos="341313" algn="l"/>
              </a:tabLst>
            </a:pPr>
            <a:r>
              <a:rPr lang="en-US" sz="2400" dirty="0">
                <a:solidFill>
                  <a:srgbClr val="2E4F7E"/>
                </a:solidFill>
                <a:latin typeface="Arial Narrow"/>
                <a:cs typeface="Arial Narrow"/>
              </a:rPr>
              <a:t>	</a:t>
            </a:r>
            <a:r>
              <a:rPr lang="en-US" sz="2400" dirty="0" smtClean="0">
                <a:solidFill>
                  <a:srgbClr val="2E4F7E"/>
                </a:solidFill>
                <a:latin typeface="Arial Narrow"/>
                <a:cs typeface="Arial Narrow"/>
              </a:rPr>
              <a:t>	NHERI Research Fellow and Education Specialist</a:t>
            </a:r>
          </a:p>
          <a:p>
            <a:pPr lvl="1" indent="0">
              <a:spcBef>
                <a:spcPts val="0"/>
              </a:spcBef>
              <a:buNone/>
              <a:tabLst>
                <a:tab pos="341313" algn="l"/>
              </a:tabLst>
            </a:pPr>
            <a:r>
              <a:rPr lang="en-US" sz="2400" dirty="0" smtClean="0">
                <a:solidFill>
                  <a:srgbClr val="2E4F7E"/>
                </a:solidFill>
                <a:latin typeface="Arial Narrow"/>
                <a:cs typeface="Arial Narrow"/>
              </a:rPr>
              <a:t>		(210) 458-5596</a:t>
            </a:r>
          </a:p>
          <a:p>
            <a:pPr lvl="1" indent="0">
              <a:spcBef>
                <a:spcPts val="0"/>
              </a:spcBef>
              <a:buNone/>
              <a:tabLst>
                <a:tab pos="341313" algn="l"/>
              </a:tabLst>
            </a:pPr>
            <a:r>
              <a:rPr lang="en-US" sz="2400" dirty="0" smtClean="0">
                <a:solidFill>
                  <a:srgbClr val="2E4F7E"/>
                </a:solidFill>
                <a:latin typeface="Arial Narrow"/>
                <a:cs typeface="Arial Narrow"/>
              </a:rPr>
              <a:t>		</a:t>
            </a:r>
            <a:r>
              <a:rPr lang="en-US" sz="2400" dirty="0" smtClean="0">
                <a:solidFill>
                  <a:srgbClr val="2E4F7E"/>
                </a:solidFill>
                <a:latin typeface="Arial Narrow"/>
                <a:cs typeface="Arial Narrow"/>
                <a:hlinkClick r:id="rId7"/>
              </a:rPr>
              <a:t>Karina.Vielma@utsa.edu</a:t>
            </a:r>
            <a:endParaRPr lang="en-US" sz="2400" dirty="0" smtClean="0">
              <a:solidFill>
                <a:srgbClr val="2E4F7E"/>
              </a:solidFill>
              <a:latin typeface="Arial Narrow"/>
              <a:cs typeface="Arial Narrow"/>
            </a:endParaRPr>
          </a:p>
          <a:p>
            <a:pPr lvl="1" indent="0">
              <a:spcBef>
                <a:spcPts val="0"/>
              </a:spcBef>
              <a:buNone/>
              <a:tabLst>
                <a:tab pos="341313" algn="l"/>
              </a:tabLst>
            </a:pPr>
            <a:r>
              <a:rPr lang="en-US" sz="2400" dirty="0">
                <a:solidFill>
                  <a:srgbClr val="2E4F7E"/>
                </a:solidFill>
                <a:latin typeface="Arial Narrow"/>
                <a:cs typeface="Arial Narrow"/>
              </a:rPr>
              <a:t>	</a:t>
            </a:r>
            <a:r>
              <a:rPr lang="en-US" sz="2400" dirty="0" smtClean="0">
                <a:solidFill>
                  <a:srgbClr val="2E4F7E"/>
                </a:solidFill>
                <a:latin typeface="Arial Narrow"/>
                <a:cs typeface="Arial Narrow"/>
              </a:rPr>
              <a:t>	Cell phone number: (830) 752-5455</a:t>
            </a:r>
          </a:p>
        </p:txBody>
      </p:sp>
    </p:spTree>
    <p:extLst>
      <p:ext uri="{BB962C8B-B14F-4D97-AF65-F5344CB8AC3E}">
        <p14:creationId xmlns:p14="http://schemas.microsoft.com/office/powerpoint/2010/main" val="23257232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 rot="16200000">
            <a:off x="3956050" y="-4083051"/>
            <a:ext cx="1231899" cy="9398000"/>
          </a:xfrm>
          <a:prstGeom prst="rect">
            <a:avLst/>
          </a:prstGeom>
          <a:gradFill flip="none" rotWithShape="1">
            <a:gsLst>
              <a:gs pos="100000">
                <a:srgbClr val="BFCF72"/>
              </a:gs>
              <a:gs pos="0">
                <a:schemeClr val="accent4">
                  <a:lumMod val="40000"/>
                  <a:lumOff val="60000"/>
                </a:schemeClr>
              </a:gs>
            </a:gsLst>
            <a:lin ang="10800000" scaled="0"/>
            <a:tileRect/>
          </a:gradFill>
          <a:ln>
            <a:noFill/>
          </a:ln>
          <a:effectLst>
            <a:outerShdw blurRad="76200" dist="63500" dir="2700000" algn="tl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noFill/>
              </a:ln>
            </a:endParaRPr>
          </a:p>
        </p:txBody>
      </p:sp>
      <p:sp>
        <p:nvSpPr>
          <p:cNvPr id="11" name="Title 10"/>
          <p:cNvSpPr>
            <a:spLocks noGrp="1"/>
          </p:cNvSpPr>
          <p:nvPr>
            <p:ph type="title" idx="4294967295"/>
          </p:nvPr>
        </p:nvSpPr>
        <p:spPr>
          <a:xfrm>
            <a:off x="713858" y="250454"/>
            <a:ext cx="8235950" cy="748782"/>
          </a:xfrm>
          <a:prstGeom prst="rect">
            <a:avLst/>
          </a:prstGeom>
        </p:spPr>
        <p:txBody>
          <a:bodyPr lIns="0" rIns="0">
            <a:noAutofit/>
          </a:bodyPr>
          <a:lstStyle/>
          <a:p>
            <a:r>
              <a:rPr lang="en-US" cap="none" spc="100" dirty="0" smtClean="0">
                <a:solidFill>
                  <a:srgbClr val="2E4F7E"/>
                </a:solidFill>
              </a:rPr>
              <a:t>Today’s </a:t>
            </a:r>
            <a:r>
              <a:rPr lang="en-US" cap="none" spc="100" dirty="0" smtClean="0">
                <a:solidFill>
                  <a:srgbClr val="2E4F7E"/>
                </a:solidFill>
              </a:rPr>
              <a:t>Schedule</a:t>
            </a:r>
            <a:endParaRPr lang="en-US" cap="none" spc="100" dirty="0">
              <a:solidFill>
                <a:srgbClr val="2E4F7E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42900" y="231774"/>
            <a:ext cx="127000" cy="6321425"/>
          </a:xfrm>
          <a:prstGeom prst="rect">
            <a:avLst/>
          </a:prstGeom>
          <a:solidFill>
            <a:schemeClr val="accent2"/>
          </a:solidFill>
          <a:ln>
            <a:noFill/>
          </a:ln>
          <a:effectLst>
            <a:outerShdw blurRad="76200" dist="50800" dir="2700000" algn="tl" rotWithShape="0">
              <a:srgbClr val="000000">
                <a:alpha val="2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noFill/>
              </a:ln>
            </a:endParaRPr>
          </a:p>
        </p:txBody>
      </p:sp>
      <p:pic>
        <p:nvPicPr>
          <p:cNvPr id="14" name="People Icon-01.png" descr="/Users/mozart/Dropbox/*ACTIVE PROJECTS/NHERI NCO PRESENTATION [Julio]/IMAGES FOR PRESENTATION/People Icon-01.png"/>
          <p:cNvPicPr>
            <a:picLocks noChangeAspect="1"/>
          </p:cNvPicPr>
          <p:nvPr/>
        </p:nvPicPr>
        <p:blipFill>
          <a:blip r:embed="rId3" r:link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14503" y="206374"/>
            <a:ext cx="921005" cy="921005"/>
          </a:xfrm>
          <a:prstGeom prst="rect">
            <a:avLst/>
          </a:prstGeom>
        </p:spPr>
      </p:pic>
      <p:pic>
        <p:nvPicPr>
          <p:cNvPr id="9" name="NCO Vision Figure for Header [04Mar2015a]-01.png" descr="/Users/mozart/Dropbox/*ACTIVE PROJECTS/NHERI NCO PRESENTATION [Julio]/NCO Vision Figure for Header [04Mar2015a]-01.png"/>
          <p:cNvPicPr>
            <a:picLocks noChangeAspect="1"/>
          </p:cNvPicPr>
          <p:nvPr/>
        </p:nvPicPr>
        <p:blipFill>
          <a:blip r:embed="rId5" r:link="rId6">
            <a:alphaModFix amt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65310" y="5657849"/>
            <a:ext cx="1477374" cy="1479551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591383" y="1517079"/>
            <a:ext cx="8346850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200" dirty="0" smtClean="0">
                <a:solidFill>
                  <a:srgbClr val="2E4F7E"/>
                </a:solidFill>
              </a:rPr>
              <a:t>Icebreaker </a:t>
            </a:r>
            <a:r>
              <a:rPr lang="en-US" sz="3200" dirty="0" smtClean="0">
                <a:solidFill>
                  <a:srgbClr val="2E4F7E"/>
                </a:solidFill>
              </a:rPr>
              <a:t>&amp; Introductions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200" dirty="0" smtClean="0">
                <a:solidFill>
                  <a:srgbClr val="2E4F7E"/>
                </a:solidFill>
              </a:rPr>
              <a:t>Objectives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200" dirty="0" smtClean="0">
                <a:solidFill>
                  <a:srgbClr val="2E4F7E"/>
                </a:solidFill>
              </a:rPr>
              <a:t>Activity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200" dirty="0" smtClean="0">
                <a:solidFill>
                  <a:srgbClr val="2E4F7E"/>
                </a:solidFill>
              </a:rPr>
              <a:t>Engineering Design Process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200" dirty="0" smtClean="0">
                <a:solidFill>
                  <a:srgbClr val="2E4F7E"/>
                </a:solidFill>
              </a:rPr>
              <a:t>Educational Lesson Planning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200" dirty="0" smtClean="0">
                <a:solidFill>
                  <a:srgbClr val="2E4F7E"/>
                </a:solidFill>
              </a:rPr>
              <a:t>TeachEngineering.org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200" dirty="0" smtClean="0">
                <a:solidFill>
                  <a:srgbClr val="2E4F7E"/>
                </a:solidFill>
              </a:rPr>
              <a:t>Deliverables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200" dirty="0" smtClean="0">
                <a:solidFill>
                  <a:srgbClr val="2E4F7E"/>
                </a:solidFill>
              </a:rPr>
              <a:t>Closure</a:t>
            </a:r>
            <a:endParaRPr lang="en-US" sz="3200" dirty="0" smtClean="0">
              <a:solidFill>
                <a:srgbClr val="2E4F7E"/>
              </a:solidFill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US" sz="2400" dirty="0">
              <a:solidFill>
                <a:srgbClr val="2E4F7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41545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0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 rot="16200000">
            <a:off x="3956050" y="-4083051"/>
            <a:ext cx="1231899" cy="9398000"/>
          </a:xfrm>
          <a:prstGeom prst="rect">
            <a:avLst/>
          </a:prstGeom>
          <a:gradFill flip="none" rotWithShape="1">
            <a:gsLst>
              <a:gs pos="100000">
                <a:srgbClr val="BFCF72"/>
              </a:gs>
              <a:gs pos="0">
                <a:schemeClr val="accent4">
                  <a:lumMod val="40000"/>
                  <a:lumOff val="60000"/>
                </a:schemeClr>
              </a:gs>
            </a:gsLst>
            <a:lin ang="10800000" scaled="0"/>
            <a:tileRect/>
          </a:gradFill>
          <a:ln>
            <a:noFill/>
          </a:ln>
          <a:effectLst>
            <a:outerShdw blurRad="76200" dist="63500" dir="2700000" algn="tl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noFill/>
              </a:ln>
            </a:endParaRPr>
          </a:p>
        </p:txBody>
      </p:sp>
      <p:sp>
        <p:nvSpPr>
          <p:cNvPr id="19" name="Title 10"/>
          <p:cNvSpPr txBox="1">
            <a:spLocks/>
          </p:cNvSpPr>
          <p:nvPr/>
        </p:nvSpPr>
        <p:spPr>
          <a:xfrm>
            <a:off x="713858" y="250454"/>
            <a:ext cx="8235950" cy="748782"/>
          </a:xfrm>
          <a:prstGeom prst="rect">
            <a:avLst/>
          </a:prstGeom>
        </p:spPr>
        <p:txBody>
          <a:bodyPr lIns="0" rIns="0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400" kern="1200" cap="all">
                <a:solidFill>
                  <a:schemeClr val="tx2"/>
                </a:solidFill>
                <a:latin typeface="Impact"/>
                <a:ea typeface="+mj-ea"/>
                <a:cs typeface="Impact"/>
              </a:defRPr>
            </a:lvl1pPr>
          </a:lstStyle>
          <a:p>
            <a:r>
              <a:rPr lang="en-US" cap="none" spc="100" dirty="0" smtClean="0">
                <a:solidFill>
                  <a:srgbClr val="2E4F7E"/>
                </a:solidFill>
              </a:rPr>
              <a:t>Icebreaker</a:t>
            </a:r>
            <a:endParaRPr lang="en-US" cap="none" spc="100" dirty="0">
              <a:solidFill>
                <a:srgbClr val="2E4F7E"/>
              </a:solidFill>
            </a:endParaRPr>
          </a:p>
        </p:txBody>
      </p:sp>
      <p:pic>
        <p:nvPicPr>
          <p:cNvPr id="20" name="People Icon-01.png" descr="/Users/mozart/Dropbox/*ACTIVE PROJECTS/NHERI NCO PRESENTATION [Julio]/IMAGES FOR PRESENTATION/People Icon-01.png"/>
          <p:cNvPicPr>
            <a:picLocks noChangeAspect="1"/>
          </p:cNvPicPr>
          <p:nvPr/>
        </p:nvPicPr>
        <p:blipFill>
          <a:blip r:embed="rId3" r:link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14503" y="206374"/>
            <a:ext cx="921005" cy="921005"/>
          </a:xfrm>
          <a:prstGeom prst="rect">
            <a:avLst/>
          </a:prstGeom>
        </p:spPr>
      </p:pic>
      <p:sp>
        <p:nvSpPr>
          <p:cNvPr id="13" name="Rectangle 12"/>
          <p:cNvSpPr/>
          <p:nvPr/>
        </p:nvSpPr>
        <p:spPr>
          <a:xfrm>
            <a:off x="342900" y="231774"/>
            <a:ext cx="127000" cy="6321425"/>
          </a:xfrm>
          <a:prstGeom prst="rect">
            <a:avLst/>
          </a:prstGeom>
          <a:solidFill>
            <a:schemeClr val="accent2"/>
          </a:solidFill>
          <a:ln>
            <a:noFill/>
          </a:ln>
          <a:effectLst>
            <a:outerShdw blurRad="76200" dist="50800" dir="2700000" algn="tl" rotWithShape="0">
              <a:srgbClr val="000000">
                <a:alpha val="2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noFill/>
              </a:ln>
            </a:endParaRPr>
          </a:p>
        </p:txBody>
      </p:sp>
      <p:sp>
        <p:nvSpPr>
          <p:cNvPr id="28" name="Content Placeholder 27"/>
          <p:cNvSpPr>
            <a:spLocks noGrp="1"/>
          </p:cNvSpPr>
          <p:nvPr>
            <p:ph sz="half" idx="4294967295"/>
          </p:nvPr>
        </p:nvSpPr>
        <p:spPr>
          <a:xfrm>
            <a:off x="642134" y="1412549"/>
            <a:ext cx="8059414" cy="3725338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>
              <a:spcBef>
                <a:spcPts val="0"/>
              </a:spcBef>
              <a:spcAft>
                <a:spcPts val="2000"/>
              </a:spcAft>
              <a:tabLst>
                <a:tab pos="341313" algn="l"/>
              </a:tabLst>
            </a:pPr>
            <a:r>
              <a:rPr lang="en-US" sz="3200" dirty="0" smtClean="0">
                <a:solidFill>
                  <a:srgbClr val="2E4F7E"/>
                </a:solidFill>
                <a:latin typeface="Arial Narrow"/>
                <a:cs typeface="Arial Narrow"/>
              </a:rPr>
              <a:t>Introduce yourself in alphabetical order. (A-Z)  Complete the following sentence:</a:t>
            </a:r>
          </a:p>
          <a:p>
            <a:pPr>
              <a:spcBef>
                <a:spcPts val="0"/>
              </a:spcBef>
              <a:spcAft>
                <a:spcPts val="2000"/>
              </a:spcAft>
              <a:tabLst>
                <a:tab pos="341313" algn="l"/>
              </a:tabLst>
            </a:pPr>
            <a:r>
              <a:rPr lang="en-US" sz="3200" dirty="0" smtClean="0">
                <a:solidFill>
                  <a:srgbClr val="2E4F7E"/>
                </a:solidFill>
                <a:latin typeface="Arial Narrow"/>
                <a:cs typeface="Arial Narrow"/>
              </a:rPr>
              <a:t>If I could be a ______, I would be a ______ _______.</a:t>
            </a:r>
          </a:p>
          <a:p>
            <a:pPr>
              <a:spcBef>
                <a:spcPts val="0"/>
              </a:spcBef>
              <a:spcAft>
                <a:spcPts val="2000"/>
              </a:spcAft>
              <a:tabLst>
                <a:tab pos="341313" algn="l"/>
              </a:tabLst>
            </a:pPr>
            <a:r>
              <a:rPr lang="en-US" sz="3200" dirty="0">
                <a:solidFill>
                  <a:srgbClr val="2E4F7E"/>
                </a:solidFill>
                <a:latin typeface="Arial Narrow"/>
                <a:cs typeface="Arial Narrow"/>
              </a:rPr>
              <a:t> </a:t>
            </a:r>
            <a:r>
              <a:rPr lang="en-US" sz="3200" dirty="0" smtClean="0">
                <a:solidFill>
                  <a:srgbClr val="2E4F7E"/>
                </a:solidFill>
                <a:latin typeface="Arial Narrow"/>
                <a:cs typeface="Arial Narrow"/>
              </a:rPr>
              <a:t>                         A							 B             A</a:t>
            </a:r>
          </a:p>
          <a:p>
            <a:pPr>
              <a:spcBef>
                <a:spcPts val="0"/>
              </a:spcBef>
              <a:spcAft>
                <a:spcPts val="2000"/>
              </a:spcAft>
              <a:tabLst>
                <a:tab pos="341313" algn="l"/>
              </a:tabLst>
            </a:pPr>
            <a:endParaRPr lang="en-US" sz="2000" dirty="0" smtClean="0">
              <a:solidFill>
                <a:srgbClr val="2E4F7E"/>
              </a:solidFill>
              <a:latin typeface="Arial Narrow"/>
              <a:cs typeface="Arial Narrow"/>
            </a:endParaRPr>
          </a:p>
        </p:txBody>
      </p:sp>
      <p:pic>
        <p:nvPicPr>
          <p:cNvPr id="12" name="NCO Vision Figure for Header [04Mar2015a]-01.png" descr="/Users/mozart/Dropbox/*ACTIVE PROJECTS/NHERI NCO PRESENTATION [Julio]/NCO Vision Figure for Header [04Mar2015a]-01.png"/>
          <p:cNvPicPr>
            <a:picLocks noChangeAspect="1"/>
          </p:cNvPicPr>
          <p:nvPr/>
        </p:nvPicPr>
        <p:blipFill>
          <a:blip r:embed="rId5" r:link="rId6">
            <a:alphaModFix amt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65310" y="5657849"/>
            <a:ext cx="1477374" cy="14795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20321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0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 rot="16200000">
            <a:off x="3956050" y="-4083051"/>
            <a:ext cx="1231899" cy="9398000"/>
          </a:xfrm>
          <a:prstGeom prst="rect">
            <a:avLst/>
          </a:prstGeom>
          <a:gradFill flip="none" rotWithShape="1">
            <a:gsLst>
              <a:gs pos="100000">
                <a:srgbClr val="BFCF72"/>
              </a:gs>
              <a:gs pos="0">
                <a:schemeClr val="accent4">
                  <a:lumMod val="40000"/>
                  <a:lumOff val="60000"/>
                </a:schemeClr>
              </a:gs>
            </a:gsLst>
            <a:lin ang="10800000" scaled="0"/>
            <a:tileRect/>
          </a:gradFill>
          <a:ln>
            <a:noFill/>
          </a:ln>
          <a:effectLst>
            <a:outerShdw blurRad="76200" dist="63500" dir="2700000" algn="tl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noFill/>
              </a:ln>
            </a:endParaRPr>
          </a:p>
        </p:txBody>
      </p:sp>
      <p:sp>
        <p:nvSpPr>
          <p:cNvPr id="19" name="Title 10"/>
          <p:cNvSpPr txBox="1">
            <a:spLocks/>
          </p:cNvSpPr>
          <p:nvPr/>
        </p:nvSpPr>
        <p:spPr>
          <a:xfrm>
            <a:off x="713858" y="250454"/>
            <a:ext cx="8235950" cy="748782"/>
          </a:xfrm>
          <a:prstGeom prst="rect">
            <a:avLst/>
          </a:prstGeom>
        </p:spPr>
        <p:txBody>
          <a:bodyPr lIns="0" rIns="0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400" kern="1200" cap="all">
                <a:solidFill>
                  <a:schemeClr val="tx2"/>
                </a:solidFill>
                <a:latin typeface="Impact"/>
                <a:ea typeface="+mj-ea"/>
                <a:cs typeface="Impact"/>
              </a:defRPr>
            </a:lvl1pPr>
          </a:lstStyle>
          <a:p>
            <a:r>
              <a:rPr lang="en-US" cap="none" spc="100" dirty="0" smtClean="0">
                <a:solidFill>
                  <a:srgbClr val="2E4F7E"/>
                </a:solidFill>
              </a:rPr>
              <a:t>Introductions</a:t>
            </a:r>
            <a:endParaRPr lang="en-US" cap="none" spc="100" dirty="0">
              <a:solidFill>
                <a:srgbClr val="2E4F7E"/>
              </a:solidFill>
            </a:endParaRPr>
          </a:p>
        </p:txBody>
      </p:sp>
      <p:pic>
        <p:nvPicPr>
          <p:cNvPr id="20" name="People Icon-01.png" descr="/Users/mozart/Dropbox/*ACTIVE PROJECTS/NHERI NCO PRESENTATION [Julio]/IMAGES FOR PRESENTATION/People Icon-01.png"/>
          <p:cNvPicPr>
            <a:picLocks noChangeAspect="1"/>
          </p:cNvPicPr>
          <p:nvPr/>
        </p:nvPicPr>
        <p:blipFill>
          <a:blip r:embed="rId3" r:link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14503" y="206374"/>
            <a:ext cx="921005" cy="921005"/>
          </a:xfrm>
          <a:prstGeom prst="rect">
            <a:avLst/>
          </a:prstGeom>
        </p:spPr>
      </p:pic>
      <p:sp>
        <p:nvSpPr>
          <p:cNvPr id="13" name="Rectangle 12"/>
          <p:cNvSpPr/>
          <p:nvPr/>
        </p:nvSpPr>
        <p:spPr>
          <a:xfrm>
            <a:off x="342900" y="231774"/>
            <a:ext cx="127000" cy="6321425"/>
          </a:xfrm>
          <a:prstGeom prst="rect">
            <a:avLst/>
          </a:prstGeom>
          <a:solidFill>
            <a:schemeClr val="accent2"/>
          </a:solidFill>
          <a:ln>
            <a:noFill/>
          </a:ln>
          <a:effectLst>
            <a:outerShdw blurRad="76200" dist="50800" dir="2700000" algn="tl" rotWithShape="0">
              <a:srgbClr val="000000">
                <a:alpha val="2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noFill/>
              </a:ln>
            </a:endParaRPr>
          </a:p>
        </p:txBody>
      </p:sp>
      <p:sp>
        <p:nvSpPr>
          <p:cNvPr id="28" name="Content Placeholder 27"/>
          <p:cNvSpPr>
            <a:spLocks noGrp="1"/>
          </p:cNvSpPr>
          <p:nvPr>
            <p:ph sz="half" idx="4294967295"/>
          </p:nvPr>
        </p:nvSpPr>
        <p:spPr>
          <a:xfrm>
            <a:off x="642134" y="1412549"/>
            <a:ext cx="8059414" cy="3725338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>
              <a:spcBef>
                <a:spcPts val="0"/>
              </a:spcBef>
              <a:spcAft>
                <a:spcPts val="2000"/>
              </a:spcAft>
              <a:tabLst>
                <a:tab pos="341313" algn="l"/>
              </a:tabLst>
            </a:pPr>
            <a:r>
              <a:rPr lang="en-US" sz="3200" dirty="0" smtClean="0">
                <a:solidFill>
                  <a:srgbClr val="2E4F7E"/>
                </a:solidFill>
                <a:latin typeface="Arial Narrow"/>
                <a:cs typeface="Arial Narrow"/>
              </a:rPr>
              <a:t>Introduce yourself:</a:t>
            </a:r>
          </a:p>
          <a:p>
            <a:pPr marL="1028700" lvl="1" indent="-457200">
              <a:spcBef>
                <a:spcPts val="0"/>
              </a:spcBef>
              <a:spcAft>
                <a:spcPts val="2000"/>
              </a:spcAft>
              <a:buFont typeface="Arial" panose="020B0604020202020204" pitchFamily="34" charset="0"/>
              <a:buChar char="•"/>
              <a:tabLst>
                <a:tab pos="341313" algn="l"/>
              </a:tabLst>
            </a:pPr>
            <a:r>
              <a:rPr lang="en-US" sz="3000" dirty="0" smtClean="0">
                <a:solidFill>
                  <a:srgbClr val="2E4F7E"/>
                </a:solidFill>
                <a:latin typeface="Arial Narrow"/>
                <a:cs typeface="Arial Narrow"/>
              </a:rPr>
              <a:t>Name</a:t>
            </a:r>
          </a:p>
          <a:p>
            <a:pPr marL="1028700" lvl="1" indent="-457200">
              <a:spcBef>
                <a:spcPts val="0"/>
              </a:spcBef>
              <a:spcAft>
                <a:spcPts val="2000"/>
              </a:spcAft>
              <a:buFont typeface="Arial" panose="020B0604020202020204" pitchFamily="34" charset="0"/>
              <a:buChar char="•"/>
              <a:tabLst>
                <a:tab pos="341313" algn="l"/>
              </a:tabLst>
            </a:pPr>
            <a:r>
              <a:rPr lang="en-US" sz="3000" dirty="0" smtClean="0">
                <a:solidFill>
                  <a:srgbClr val="2E4F7E"/>
                </a:solidFill>
                <a:latin typeface="Arial Narrow"/>
                <a:cs typeface="Arial Narrow"/>
              </a:rPr>
              <a:t>Experimental site</a:t>
            </a:r>
          </a:p>
          <a:p>
            <a:pPr marL="1028700" lvl="1" indent="-457200">
              <a:spcBef>
                <a:spcPts val="0"/>
              </a:spcBef>
              <a:spcAft>
                <a:spcPts val="2000"/>
              </a:spcAft>
              <a:buFont typeface="Arial" panose="020B0604020202020204" pitchFamily="34" charset="0"/>
              <a:buChar char="•"/>
              <a:tabLst>
                <a:tab pos="341313" algn="l"/>
              </a:tabLst>
            </a:pPr>
            <a:r>
              <a:rPr lang="en-US" sz="3000" dirty="0" smtClean="0">
                <a:solidFill>
                  <a:srgbClr val="2E4F7E"/>
                </a:solidFill>
                <a:latin typeface="Arial Narrow"/>
                <a:cs typeface="Arial Narrow"/>
              </a:rPr>
              <a:t>How did you know you wanted to be an engineer/scientist/_______?</a:t>
            </a:r>
            <a:endParaRPr lang="en-US" sz="1800" dirty="0" smtClean="0">
              <a:solidFill>
                <a:srgbClr val="2E4F7E"/>
              </a:solidFill>
              <a:latin typeface="Arial Narrow"/>
              <a:cs typeface="Arial Narrow"/>
            </a:endParaRPr>
          </a:p>
        </p:txBody>
      </p:sp>
      <p:pic>
        <p:nvPicPr>
          <p:cNvPr id="12" name="NCO Vision Figure for Header [04Mar2015a]-01.png" descr="/Users/mozart/Dropbox/*ACTIVE PROJECTS/NHERI NCO PRESENTATION [Julio]/NCO Vision Figure for Header [04Mar2015a]-01.png"/>
          <p:cNvPicPr>
            <a:picLocks noChangeAspect="1"/>
          </p:cNvPicPr>
          <p:nvPr/>
        </p:nvPicPr>
        <p:blipFill>
          <a:blip r:embed="rId5" r:link="rId6">
            <a:alphaModFix amt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65310" y="5657849"/>
            <a:ext cx="1477374" cy="14795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29114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0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 rot="16200000">
            <a:off x="3825875" y="-3952876"/>
            <a:ext cx="1492250" cy="9398000"/>
          </a:xfrm>
          <a:prstGeom prst="rect">
            <a:avLst/>
          </a:prstGeom>
          <a:gradFill flip="none" rotWithShape="1">
            <a:gsLst>
              <a:gs pos="100000">
                <a:srgbClr val="BFCF72"/>
              </a:gs>
              <a:gs pos="0">
                <a:schemeClr val="accent4">
                  <a:lumMod val="40000"/>
                  <a:lumOff val="60000"/>
                </a:schemeClr>
              </a:gs>
            </a:gsLst>
            <a:lin ang="10800000" scaled="0"/>
            <a:tileRect/>
          </a:gradFill>
          <a:ln>
            <a:noFill/>
          </a:ln>
          <a:effectLst>
            <a:outerShdw blurRad="76200" dist="63500" dir="2700000" algn="tl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noFill/>
              </a:ln>
            </a:endParaRPr>
          </a:p>
        </p:txBody>
      </p:sp>
      <p:pic>
        <p:nvPicPr>
          <p:cNvPr id="17" name="People Icon-01.png" descr="/Users/mozart/Dropbox/*ACTIVE PROJECTS/NHERI NCO PRESENTATION [Julio]/IMAGES FOR PRESENTATION/People Icon-01.png"/>
          <p:cNvPicPr>
            <a:picLocks noChangeAspect="1"/>
          </p:cNvPicPr>
          <p:nvPr/>
        </p:nvPicPr>
        <p:blipFill>
          <a:blip r:embed="rId3" r:link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42238" y="307974"/>
            <a:ext cx="921005" cy="921005"/>
          </a:xfrm>
          <a:prstGeom prst="rect">
            <a:avLst/>
          </a:prstGeom>
        </p:spPr>
      </p:pic>
      <p:sp>
        <p:nvSpPr>
          <p:cNvPr id="18" name="Title 10"/>
          <p:cNvSpPr txBox="1">
            <a:spLocks/>
          </p:cNvSpPr>
          <p:nvPr/>
        </p:nvSpPr>
        <p:spPr>
          <a:xfrm>
            <a:off x="529560" y="457787"/>
            <a:ext cx="8235950" cy="837906"/>
          </a:xfrm>
          <a:prstGeom prst="rect">
            <a:avLst/>
          </a:prstGeom>
        </p:spPr>
        <p:txBody>
          <a:bodyPr lIns="0" rIns="0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400" kern="1200" cap="all">
                <a:solidFill>
                  <a:schemeClr val="tx2"/>
                </a:solidFill>
                <a:latin typeface="Impact"/>
                <a:ea typeface="+mj-ea"/>
                <a:cs typeface="Impact"/>
              </a:defRPr>
            </a:lvl1pPr>
          </a:lstStyle>
          <a:p>
            <a:pPr>
              <a:lnSpc>
                <a:spcPct val="90000"/>
              </a:lnSpc>
            </a:pPr>
            <a:r>
              <a:rPr lang="en-US" sz="4200" cap="none" spc="100" dirty="0" smtClean="0">
                <a:solidFill>
                  <a:srgbClr val="2E4F7E"/>
                </a:solidFill>
              </a:rPr>
              <a:t>Objectives</a:t>
            </a:r>
            <a:endParaRPr lang="en-US" sz="4200" cap="none" spc="100" dirty="0">
              <a:solidFill>
                <a:srgbClr val="2E4F7E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42900" y="231774"/>
            <a:ext cx="127000" cy="6321425"/>
          </a:xfrm>
          <a:prstGeom prst="rect">
            <a:avLst/>
          </a:prstGeom>
          <a:solidFill>
            <a:schemeClr val="accent2"/>
          </a:solidFill>
          <a:ln>
            <a:noFill/>
          </a:ln>
          <a:effectLst>
            <a:outerShdw blurRad="76200" dist="50800" dir="2700000" algn="tl" rotWithShape="0">
              <a:srgbClr val="000000">
                <a:alpha val="2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noFill/>
              </a:ln>
            </a:endParaRPr>
          </a:p>
        </p:txBody>
      </p:sp>
      <p:pic>
        <p:nvPicPr>
          <p:cNvPr id="12" name="NCO Vision Figure for Header [04Mar2015a]-01.png" descr="/Users/mozart/Dropbox/*ACTIVE PROJECTS/NHERI NCO PRESENTATION [Julio]/NCO Vision Figure for Header [04Mar2015a]-01.png"/>
          <p:cNvPicPr>
            <a:picLocks noChangeAspect="1"/>
          </p:cNvPicPr>
          <p:nvPr/>
        </p:nvPicPr>
        <p:blipFill>
          <a:blip r:embed="rId5" r:link="rId6">
            <a:alphaModFix amt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65310" y="5657849"/>
            <a:ext cx="1477374" cy="1479551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532960" y="1805472"/>
            <a:ext cx="7991608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3200" dirty="0" smtClean="0">
                <a:solidFill>
                  <a:srgbClr val="2E4F7E"/>
                </a:solidFill>
              </a:rPr>
              <a:t>Learn about the Engineering Design Process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3200" dirty="0" smtClean="0">
              <a:solidFill>
                <a:srgbClr val="2E4F7E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3200" dirty="0" smtClean="0">
                <a:solidFill>
                  <a:srgbClr val="2E4F7E"/>
                </a:solidFill>
              </a:rPr>
              <a:t>Explain how to create a lesson to engage K-12 students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3200" dirty="0" smtClean="0">
              <a:solidFill>
                <a:srgbClr val="2E4F7E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3200" dirty="0" smtClean="0">
                <a:solidFill>
                  <a:srgbClr val="2E4F7E"/>
                </a:solidFill>
              </a:rPr>
              <a:t>Understand how a lesson connects to research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US" sz="2400" dirty="0">
              <a:solidFill>
                <a:srgbClr val="2E4F7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64545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 rot="16200000">
            <a:off x="3956050" y="-4032124"/>
            <a:ext cx="1231899" cy="9398000"/>
          </a:xfrm>
          <a:prstGeom prst="rect">
            <a:avLst/>
          </a:prstGeom>
          <a:gradFill flip="none" rotWithShape="1">
            <a:gsLst>
              <a:gs pos="100000">
                <a:srgbClr val="BFCF72"/>
              </a:gs>
              <a:gs pos="0">
                <a:schemeClr val="accent4">
                  <a:lumMod val="40000"/>
                  <a:lumOff val="60000"/>
                </a:schemeClr>
              </a:gs>
            </a:gsLst>
            <a:lin ang="10800000" scaled="0"/>
            <a:tileRect/>
          </a:gradFill>
          <a:ln>
            <a:noFill/>
          </a:ln>
          <a:effectLst>
            <a:outerShdw blurRad="76200" dist="63500" dir="2700000" algn="tl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noFill/>
              </a:ln>
            </a:endParaRPr>
          </a:p>
        </p:txBody>
      </p:sp>
      <p:sp>
        <p:nvSpPr>
          <p:cNvPr id="11" name="Title 10"/>
          <p:cNvSpPr>
            <a:spLocks noGrp="1"/>
          </p:cNvSpPr>
          <p:nvPr>
            <p:ph type="title" idx="4294967295"/>
          </p:nvPr>
        </p:nvSpPr>
        <p:spPr>
          <a:xfrm>
            <a:off x="713858" y="250454"/>
            <a:ext cx="8235950" cy="748782"/>
          </a:xfrm>
          <a:prstGeom prst="rect">
            <a:avLst/>
          </a:prstGeom>
        </p:spPr>
        <p:txBody>
          <a:bodyPr lIns="0" rIns="0">
            <a:noAutofit/>
          </a:bodyPr>
          <a:lstStyle/>
          <a:p>
            <a:r>
              <a:rPr lang="en-US" cap="none" spc="100" dirty="0" smtClean="0">
                <a:solidFill>
                  <a:srgbClr val="2E4F7E"/>
                </a:solidFill>
              </a:rPr>
              <a:t>Activity</a:t>
            </a:r>
            <a:endParaRPr lang="en-US" cap="none" spc="100" dirty="0">
              <a:solidFill>
                <a:srgbClr val="2E4F7E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42900" y="231774"/>
            <a:ext cx="127000" cy="6321425"/>
          </a:xfrm>
          <a:prstGeom prst="rect">
            <a:avLst/>
          </a:prstGeom>
          <a:solidFill>
            <a:schemeClr val="accent2"/>
          </a:solidFill>
          <a:ln>
            <a:noFill/>
          </a:ln>
          <a:effectLst>
            <a:outerShdw blurRad="76200" dist="50800" dir="2700000" algn="tl" rotWithShape="0">
              <a:srgbClr val="000000">
                <a:alpha val="2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noFill/>
              </a:ln>
            </a:endParaRPr>
          </a:p>
        </p:txBody>
      </p:sp>
      <p:pic>
        <p:nvPicPr>
          <p:cNvPr id="14" name="People Icon-01.png" descr="/Users/mozart/Dropbox/*ACTIVE PROJECTS/NHERI NCO PRESENTATION [Julio]/IMAGES FOR PRESENTATION/People Icon-01.png"/>
          <p:cNvPicPr>
            <a:picLocks noChangeAspect="1"/>
          </p:cNvPicPr>
          <p:nvPr/>
        </p:nvPicPr>
        <p:blipFill>
          <a:blip r:embed="rId3" r:link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14503" y="206374"/>
            <a:ext cx="921005" cy="921005"/>
          </a:xfrm>
          <a:prstGeom prst="rect">
            <a:avLst/>
          </a:prstGeom>
        </p:spPr>
      </p:pic>
      <p:pic>
        <p:nvPicPr>
          <p:cNvPr id="9" name="NCO Vision Figure for Header [04Mar2015a]-01.png" descr="/Users/mozart/Dropbox/*ACTIVE PROJECTS/NHERI NCO PRESENTATION [Julio]/NCO Vision Figure for Header [04Mar2015a]-01.png"/>
          <p:cNvPicPr>
            <a:picLocks noChangeAspect="1"/>
          </p:cNvPicPr>
          <p:nvPr/>
        </p:nvPicPr>
        <p:blipFill>
          <a:blip r:embed="rId5" r:link="rId6">
            <a:alphaModFix amt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65310" y="5657849"/>
            <a:ext cx="1477374" cy="1479551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602958" y="1482354"/>
            <a:ext cx="8346850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200" dirty="0" smtClean="0">
                <a:solidFill>
                  <a:srgbClr val="2E4F7E"/>
                </a:solidFill>
              </a:rPr>
              <a:t>Think of a research, scientific, coding, or engineering problem you recently solved.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3200" dirty="0" smtClean="0">
              <a:solidFill>
                <a:srgbClr val="2E4F7E"/>
              </a:solidFill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3200" dirty="0" smtClean="0">
                <a:solidFill>
                  <a:srgbClr val="2E4F7E"/>
                </a:solidFill>
              </a:rPr>
              <a:t>What steps did you take to solve the problem?</a:t>
            </a:r>
            <a:endParaRPr lang="en-US" sz="3200" dirty="0" smtClean="0">
              <a:solidFill>
                <a:srgbClr val="2E4F7E"/>
              </a:solidFill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US" sz="2400" dirty="0" smtClean="0">
              <a:solidFill>
                <a:srgbClr val="2E4F7E"/>
              </a:solidFill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US" sz="2400" dirty="0">
              <a:solidFill>
                <a:srgbClr val="2E4F7E"/>
              </a:solidFill>
            </a:endParaRPr>
          </a:p>
          <a:p>
            <a:pPr lvl="1"/>
            <a:r>
              <a:rPr lang="en-US" sz="2400" dirty="0" smtClean="0">
                <a:solidFill>
                  <a:srgbClr val="2E4F7E"/>
                </a:solidFill>
              </a:rPr>
              <a:t>(If you are at the same site, work together with your partner. </a:t>
            </a:r>
            <a:r>
              <a:rPr lang="en-US" sz="2400" i="1" dirty="0" smtClean="0">
                <a:solidFill>
                  <a:srgbClr val="2E4F7E"/>
                </a:solidFill>
              </a:rPr>
              <a:t>Create a PowerPoint slide with your group/partner of these steps. </a:t>
            </a:r>
            <a:r>
              <a:rPr lang="en-US" sz="2400" i="1" dirty="0" smtClean="0">
                <a:solidFill>
                  <a:srgbClr val="2E4F7E"/>
                </a:solidFill>
              </a:rPr>
              <a:t>Prepare to share.</a:t>
            </a:r>
            <a:r>
              <a:rPr lang="en-US" sz="2400" dirty="0" smtClean="0">
                <a:solidFill>
                  <a:srgbClr val="2E4F7E"/>
                </a:solidFill>
              </a:rPr>
              <a:t>)</a:t>
            </a:r>
            <a:endParaRPr lang="en-US" sz="2400" dirty="0">
              <a:solidFill>
                <a:srgbClr val="2E4F7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22489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0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 rot="16200000">
            <a:off x="3956050" y="-4032124"/>
            <a:ext cx="1231899" cy="9398000"/>
          </a:xfrm>
          <a:prstGeom prst="rect">
            <a:avLst/>
          </a:prstGeom>
          <a:gradFill flip="none" rotWithShape="1">
            <a:gsLst>
              <a:gs pos="100000">
                <a:srgbClr val="BFCF72"/>
              </a:gs>
              <a:gs pos="0">
                <a:schemeClr val="accent4">
                  <a:lumMod val="40000"/>
                  <a:lumOff val="60000"/>
                </a:schemeClr>
              </a:gs>
            </a:gsLst>
            <a:lin ang="10800000" scaled="0"/>
            <a:tileRect/>
          </a:gradFill>
          <a:ln>
            <a:noFill/>
          </a:ln>
          <a:effectLst>
            <a:outerShdw blurRad="76200" dist="63500" dir="2700000" algn="tl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noFill/>
              </a:ln>
            </a:endParaRPr>
          </a:p>
        </p:txBody>
      </p:sp>
      <p:sp>
        <p:nvSpPr>
          <p:cNvPr id="11" name="Title 10"/>
          <p:cNvSpPr>
            <a:spLocks noGrp="1"/>
          </p:cNvSpPr>
          <p:nvPr>
            <p:ph type="title" idx="4294967295"/>
          </p:nvPr>
        </p:nvSpPr>
        <p:spPr>
          <a:xfrm>
            <a:off x="713858" y="250454"/>
            <a:ext cx="8235950" cy="748782"/>
          </a:xfrm>
          <a:prstGeom prst="rect">
            <a:avLst/>
          </a:prstGeom>
        </p:spPr>
        <p:txBody>
          <a:bodyPr lIns="0" rIns="0">
            <a:noAutofit/>
          </a:bodyPr>
          <a:lstStyle/>
          <a:p>
            <a:r>
              <a:rPr lang="en-US" cap="none" spc="100" dirty="0" smtClean="0">
                <a:solidFill>
                  <a:srgbClr val="2E4F7E"/>
                </a:solidFill>
              </a:rPr>
              <a:t>Activity</a:t>
            </a:r>
            <a:endParaRPr lang="en-US" cap="none" spc="100" dirty="0">
              <a:solidFill>
                <a:srgbClr val="2E4F7E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42900" y="231774"/>
            <a:ext cx="127000" cy="6321425"/>
          </a:xfrm>
          <a:prstGeom prst="rect">
            <a:avLst/>
          </a:prstGeom>
          <a:solidFill>
            <a:schemeClr val="accent2"/>
          </a:solidFill>
          <a:ln>
            <a:noFill/>
          </a:ln>
          <a:effectLst>
            <a:outerShdw blurRad="76200" dist="50800" dir="2700000" algn="tl" rotWithShape="0">
              <a:srgbClr val="000000">
                <a:alpha val="2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noFill/>
              </a:ln>
            </a:endParaRPr>
          </a:p>
        </p:txBody>
      </p:sp>
      <p:pic>
        <p:nvPicPr>
          <p:cNvPr id="14" name="People Icon-01.png" descr="/Users/mozart/Dropbox/*ACTIVE PROJECTS/NHERI NCO PRESENTATION [Julio]/IMAGES FOR PRESENTATION/People Icon-01.png"/>
          <p:cNvPicPr>
            <a:picLocks noChangeAspect="1"/>
          </p:cNvPicPr>
          <p:nvPr/>
        </p:nvPicPr>
        <p:blipFill>
          <a:blip r:embed="rId3" r:link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14503" y="206374"/>
            <a:ext cx="921005" cy="921005"/>
          </a:xfrm>
          <a:prstGeom prst="rect">
            <a:avLst/>
          </a:prstGeom>
        </p:spPr>
      </p:pic>
      <p:pic>
        <p:nvPicPr>
          <p:cNvPr id="9" name="NCO Vision Figure for Header [04Mar2015a]-01.png" descr="/Users/mozart/Dropbox/*ACTIVE PROJECTS/NHERI NCO PRESENTATION [Julio]/NCO Vision Figure for Header [04Mar2015a]-01.png"/>
          <p:cNvPicPr>
            <a:picLocks noChangeAspect="1"/>
          </p:cNvPicPr>
          <p:nvPr/>
        </p:nvPicPr>
        <p:blipFill>
          <a:blip r:embed="rId5" r:link="rId6">
            <a:alphaModFix amt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65310" y="5657849"/>
            <a:ext cx="1477374" cy="1479551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602958" y="1282826"/>
            <a:ext cx="8089486" cy="5509200"/>
          </a:xfrm>
          <a:prstGeom prst="rect">
            <a:avLst/>
          </a:prstGeom>
          <a:noFill/>
        </p:spPr>
        <p:txBody>
          <a:bodyPr wrap="square" numCol="2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 smtClean="0">
                <a:solidFill>
                  <a:srgbClr val="2E4F7E"/>
                </a:solidFill>
              </a:rPr>
              <a:t>Ask: Identify the need and constraints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 dirty="0" smtClean="0">
                <a:solidFill>
                  <a:srgbClr val="2E4F7E"/>
                </a:solidFill>
              </a:rPr>
              <a:t>Manually count sensors (UCSD)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 dirty="0" smtClean="0">
                <a:solidFill>
                  <a:srgbClr val="2E4F7E"/>
                </a:solidFill>
              </a:rPr>
              <a:t>Excel sheet (UCSD)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 dirty="0" smtClean="0">
                <a:solidFill>
                  <a:srgbClr val="2E4F7E"/>
                </a:solidFill>
              </a:rPr>
              <a:t>Knows and unknown (UCB)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 dirty="0" smtClean="0">
                <a:solidFill>
                  <a:srgbClr val="2E4F7E"/>
                </a:solidFill>
              </a:rPr>
              <a:t>Gather resources (UCB)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 dirty="0" smtClean="0">
                <a:solidFill>
                  <a:srgbClr val="2E4F7E"/>
                </a:solidFill>
              </a:rPr>
              <a:t>Model paper from PI (UTA/OSU)</a:t>
            </a:r>
            <a:endParaRPr lang="en-US" sz="1600" dirty="0" smtClean="0">
              <a:solidFill>
                <a:srgbClr val="2E4F7E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600" dirty="0" smtClean="0">
              <a:solidFill>
                <a:srgbClr val="2E4F7E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 smtClean="0">
                <a:solidFill>
                  <a:srgbClr val="2E4F7E"/>
                </a:solidFill>
              </a:rPr>
              <a:t>Research the problem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2E4F7E"/>
                </a:solidFill>
              </a:rPr>
              <a:t>Consult with grad student (UCSD</a:t>
            </a:r>
            <a:r>
              <a:rPr lang="en-US" sz="1600" dirty="0" smtClean="0">
                <a:solidFill>
                  <a:srgbClr val="2E4F7E"/>
                </a:solidFill>
              </a:rPr>
              <a:t>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 dirty="0" smtClean="0">
                <a:solidFill>
                  <a:srgbClr val="2E4F7E"/>
                </a:solidFill>
              </a:rPr>
              <a:t>Analyze the problem (Lehigh)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 dirty="0" smtClean="0">
                <a:solidFill>
                  <a:srgbClr val="2E4F7E"/>
                </a:solidFill>
              </a:rPr>
              <a:t>Brainstorm ideas (UCD)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 dirty="0" smtClean="0">
                <a:solidFill>
                  <a:srgbClr val="2E4F7E"/>
                </a:solidFill>
              </a:rPr>
              <a:t>Understand the problem (UCB)</a:t>
            </a:r>
            <a:endParaRPr lang="en-US" sz="1600" dirty="0">
              <a:solidFill>
                <a:srgbClr val="2E4F7E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600" dirty="0" smtClean="0">
              <a:solidFill>
                <a:srgbClr val="2E4F7E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 smtClean="0">
                <a:solidFill>
                  <a:srgbClr val="2E4F7E"/>
                </a:solidFill>
              </a:rPr>
              <a:t>Imagine: Develop possible solutions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 dirty="0" smtClean="0">
                <a:solidFill>
                  <a:srgbClr val="2E4F7E"/>
                </a:solidFill>
              </a:rPr>
              <a:t>Graph/use GUI for layout (UF)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 dirty="0" err="1" smtClean="0">
                <a:solidFill>
                  <a:srgbClr val="2E4F7E"/>
                </a:solidFill>
              </a:rPr>
              <a:t>Pretotyping</a:t>
            </a:r>
            <a:r>
              <a:rPr lang="en-US" sz="1600" dirty="0" smtClean="0">
                <a:solidFill>
                  <a:srgbClr val="2E4F7E"/>
                </a:solidFill>
              </a:rPr>
              <a:t> drawing (FIU)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 dirty="0" smtClean="0">
                <a:solidFill>
                  <a:srgbClr val="2E4F7E"/>
                </a:solidFill>
              </a:rPr>
              <a:t>How to fix/recalculate (Lehigh)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600" dirty="0" smtClean="0">
              <a:solidFill>
                <a:srgbClr val="2E4F7E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 smtClean="0">
                <a:solidFill>
                  <a:srgbClr val="2E4F7E"/>
                </a:solidFill>
              </a:rPr>
              <a:t>Plan: Select a promising solution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 dirty="0" smtClean="0">
                <a:solidFill>
                  <a:srgbClr val="2E4F7E"/>
                </a:solidFill>
              </a:rPr>
              <a:t>Purchase weather station (FIU)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 dirty="0" smtClean="0">
                <a:solidFill>
                  <a:srgbClr val="2E4F7E"/>
                </a:solidFill>
              </a:rPr>
              <a:t>How to fix? (Lehigh)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600" dirty="0" smtClean="0">
              <a:solidFill>
                <a:srgbClr val="2E4F7E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 smtClean="0">
                <a:solidFill>
                  <a:srgbClr val="2E4F7E"/>
                </a:solidFill>
              </a:rPr>
              <a:t>Create: Build a prototype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 dirty="0" smtClean="0">
                <a:solidFill>
                  <a:srgbClr val="2E4F7E"/>
                </a:solidFill>
              </a:rPr>
              <a:t>Write the code (UF)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 dirty="0" smtClean="0">
                <a:solidFill>
                  <a:srgbClr val="2E4F7E"/>
                </a:solidFill>
              </a:rPr>
              <a:t>Design WDR gauge (FIU)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 dirty="0" smtClean="0">
                <a:solidFill>
                  <a:srgbClr val="2E4F7E"/>
                </a:solidFill>
              </a:rPr>
              <a:t>Creating the initial code (UCD)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 dirty="0" smtClean="0">
                <a:solidFill>
                  <a:srgbClr val="2E4F7E"/>
                </a:solidFill>
              </a:rPr>
              <a:t>Compile annotated bib (UTA/OSU)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600" dirty="0" smtClean="0">
              <a:solidFill>
                <a:srgbClr val="2E4F7E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 smtClean="0">
                <a:solidFill>
                  <a:srgbClr val="2E4F7E"/>
                </a:solidFill>
              </a:rPr>
              <a:t>Test and evaluate prototype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 dirty="0" smtClean="0">
                <a:solidFill>
                  <a:srgbClr val="2E4F7E"/>
                </a:solidFill>
              </a:rPr>
              <a:t>Trial and error (UF)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 dirty="0" smtClean="0">
                <a:solidFill>
                  <a:srgbClr val="2E4F7E"/>
                </a:solidFill>
              </a:rPr>
              <a:t>Compare data from different sources (FIU)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 dirty="0" smtClean="0">
                <a:solidFill>
                  <a:srgbClr val="2E4F7E"/>
                </a:solidFill>
              </a:rPr>
              <a:t>Check corrections (Lehigh)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 dirty="0" smtClean="0">
                <a:solidFill>
                  <a:srgbClr val="2E4F7E"/>
                </a:solidFill>
              </a:rPr>
              <a:t>Test code for errors (UCD)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 dirty="0" smtClean="0">
                <a:solidFill>
                  <a:srgbClr val="2E4F7E"/>
                </a:solidFill>
              </a:rPr>
              <a:t>Attempt problem (UCB)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 dirty="0" smtClean="0">
                <a:solidFill>
                  <a:srgbClr val="2E4F7E"/>
                </a:solidFill>
              </a:rPr>
              <a:t>Evaluate results (UCB)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 dirty="0" smtClean="0">
                <a:solidFill>
                  <a:srgbClr val="2E4F7E"/>
                </a:solidFill>
              </a:rPr>
              <a:t>Evaluate sources (UTA/OSU)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600" dirty="0" smtClean="0">
              <a:solidFill>
                <a:srgbClr val="2E4F7E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 smtClean="0">
                <a:solidFill>
                  <a:srgbClr val="2E4F7E"/>
                </a:solidFill>
              </a:rPr>
              <a:t>Improve: Redesign as needed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 dirty="0" smtClean="0">
                <a:solidFill>
                  <a:srgbClr val="2E4F7E"/>
                </a:solidFill>
              </a:rPr>
              <a:t>Redesign code (UF)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 dirty="0" smtClean="0">
                <a:solidFill>
                  <a:srgbClr val="2E4F7E"/>
                </a:solidFill>
              </a:rPr>
              <a:t>Use as a building block (Lehigh)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 dirty="0" smtClean="0">
                <a:solidFill>
                  <a:srgbClr val="2E4F7E"/>
                </a:solidFill>
              </a:rPr>
              <a:t>“Perfect” the code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 dirty="0" smtClean="0">
                <a:solidFill>
                  <a:srgbClr val="2E4F7E"/>
                </a:solidFill>
              </a:rPr>
              <a:t>Reattempt (UCB)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 smtClean="0">
                <a:solidFill>
                  <a:srgbClr val="2E4F7E"/>
                </a:solidFill>
              </a:rPr>
              <a:t> 	</a:t>
            </a:r>
            <a:endParaRPr lang="en-US" sz="1600" dirty="0">
              <a:solidFill>
                <a:srgbClr val="2E4F7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17089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0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 rot="16200000">
            <a:off x="3825875" y="-3952876"/>
            <a:ext cx="1492250" cy="9398000"/>
          </a:xfrm>
          <a:prstGeom prst="rect">
            <a:avLst/>
          </a:prstGeom>
          <a:gradFill flip="none" rotWithShape="1">
            <a:gsLst>
              <a:gs pos="100000">
                <a:srgbClr val="BFCF72"/>
              </a:gs>
              <a:gs pos="0">
                <a:schemeClr val="accent4">
                  <a:lumMod val="40000"/>
                  <a:lumOff val="60000"/>
                </a:schemeClr>
              </a:gs>
            </a:gsLst>
            <a:lin ang="10800000" scaled="0"/>
            <a:tileRect/>
          </a:gradFill>
          <a:ln>
            <a:noFill/>
          </a:ln>
          <a:effectLst>
            <a:outerShdw blurRad="76200" dist="63500" dir="2700000" algn="tl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noFill/>
              </a:ln>
            </a:endParaRPr>
          </a:p>
        </p:txBody>
      </p:sp>
      <p:pic>
        <p:nvPicPr>
          <p:cNvPr id="17" name="People Icon-01.png" descr="/Users/mozart/Dropbox/*ACTIVE PROJECTS/NHERI NCO PRESENTATION [Julio]/IMAGES FOR PRESENTATION/People Icon-01.png"/>
          <p:cNvPicPr>
            <a:picLocks noChangeAspect="1"/>
          </p:cNvPicPr>
          <p:nvPr/>
        </p:nvPicPr>
        <p:blipFill>
          <a:blip r:embed="rId3" r:link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42238" y="307974"/>
            <a:ext cx="921005" cy="921005"/>
          </a:xfrm>
          <a:prstGeom prst="rect">
            <a:avLst/>
          </a:prstGeom>
        </p:spPr>
      </p:pic>
      <p:sp>
        <p:nvSpPr>
          <p:cNvPr id="18" name="Title 10"/>
          <p:cNvSpPr txBox="1">
            <a:spLocks/>
          </p:cNvSpPr>
          <p:nvPr/>
        </p:nvSpPr>
        <p:spPr>
          <a:xfrm>
            <a:off x="529560" y="457787"/>
            <a:ext cx="8235950" cy="837906"/>
          </a:xfrm>
          <a:prstGeom prst="rect">
            <a:avLst/>
          </a:prstGeom>
        </p:spPr>
        <p:txBody>
          <a:bodyPr lIns="0" rIns="0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400" kern="1200" cap="all">
                <a:solidFill>
                  <a:schemeClr val="tx2"/>
                </a:solidFill>
                <a:latin typeface="Impact"/>
                <a:ea typeface="+mj-ea"/>
                <a:cs typeface="Impact"/>
              </a:defRPr>
            </a:lvl1pPr>
          </a:lstStyle>
          <a:p>
            <a:pPr>
              <a:lnSpc>
                <a:spcPct val="90000"/>
              </a:lnSpc>
            </a:pPr>
            <a:r>
              <a:rPr lang="en-US" sz="4200" cap="none" spc="100" dirty="0" smtClean="0">
                <a:solidFill>
                  <a:srgbClr val="2E4F7E"/>
                </a:solidFill>
              </a:rPr>
              <a:t>Engineering and Technology</a:t>
            </a:r>
            <a:endParaRPr lang="en-US" sz="4200" cap="none" spc="100" dirty="0">
              <a:solidFill>
                <a:srgbClr val="2E4F7E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42900" y="231774"/>
            <a:ext cx="127000" cy="6321425"/>
          </a:xfrm>
          <a:prstGeom prst="rect">
            <a:avLst/>
          </a:prstGeom>
          <a:solidFill>
            <a:schemeClr val="accent2"/>
          </a:solidFill>
          <a:ln>
            <a:noFill/>
          </a:ln>
          <a:effectLst>
            <a:outerShdw blurRad="76200" dist="50800" dir="2700000" algn="tl" rotWithShape="0">
              <a:srgbClr val="000000">
                <a:alpha val="2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noFill/>
              </a:ln>
            </a:endParaRPr>
          </a:p>
        </p:txBody>
      </p:sp>
      <p:pic>
        <p:nvPicPr>
          <p:cNvPr id="12" name="NCO Vision Figure for Header [04Mar2015a]-01.png" descr="/Users/mozart/Dropbox/*ACTIVE PROJECTS/NHERI NCO PRESENTATION [Julio]/NCO Vision Figure for Header [04Mar2015a]-01.png"/>
          <p:cNvPicPr>
            <a:picLocks noChangeAspect="1"/>
          </p:cNvPicPr>
          <p:nvPr/>
        </p:nvPicPr>
        <p:blipFill>
          <a:blip r:embed="rId5" r:link="rId6">
            <a:alphaModFix amt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65310" y="5657849"/>
            <a:ext cx="1477374" cy="1479551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532960" y="1805472"/>
            <a:ext cx="7991608" cy="47705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srgbClr val="2E4F7E"/>
                </a:solidFill>
              </a:rPr>
              <a:t>Engineering: </a:t>
            </a:r>
            <a:r>
              <a:rPr lang="en-US" sz="2800" i="1" dirty="0" smtClean="0">
                <a:solidFill>
                  <a:srgbClr val="2E4F7E"/>
                </a:solidFill>
              </a:rPr>
              <a:t>The creative application of scientific (including math) principles to design, develop, and/or predict behavior of structures, machines, apparatus, or processes for an intended function (societal problem), with consideration of economics, ethics, and safety to life and property</a:t>
            </a:r>
            <a:r>
              <a:rPr lang="en-US" sz="2800" dirty="0" smtClean="0">
                <a:solidFill>
                  <a:srgbClr val="2E4F7E"/>
                </a:solidFill>
              </a:rPr>
              <a:t> (ABET)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800" dirty="0" smtClean="0">
              <a:solidFill>
                <a:srgbClr val="2E4F7E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srgbClr val="2E4F7E"/>
                </a:solidFill>
              </a:rPr>
              <a:t>Technology: </a:t>
            </a:r>
            <a:r>
              <a:rPr lang="en-US" sz="2800" i="1" dirty="0" smtClean="0">
                <a:solidFill>
                  <a:srgbClr val="2E4F7E"/>
                </a:solidFill>
              </a:rPr>
              <a:t>The product created by engineers/engineering process</a:t>
            </a:r>
            <a:r>
              <a:rPr lang="en-US" sz="2800" dirty="0" smtClean="0">
                <a:solidFill>
                  <a:srgbClr val="2E4F7E"/>
                </a:solidFill>
              </a:rPr>
              <a:t>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US" sz="2400" dirty="0">
              <a:solidFill>
                <a:srgbClr val="2E4F7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50521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 rot="16200000">
            <a:off x="3956050" y="-4083051"/>
            <a:ext cx="1231899" cy="9398000"/>
          </a:xfrm>
          <a:prstGeom prst="rect">
            <a:avLst/>
          </a:prstGeom>
          <a:gradFill flip="none" rotWithShape="1">
            <a:gsLst>
              <a:gs pos="100000">
                <a:srgbClr val="BFCF72"/>
              </a:gs>
              <a:gs pos="0">
                <a:schemeClr val="accent4">
                  <a:lumMod val="40000"/>
                  <a:lumOff val="60000"/>
                </a:schemeClr>
              </a:gs>
            </a:gsLst>
            <a:lin ang="10800000" scaled="0"/>
            <a:tileRect/>
          </a:gradFill>
          <a:ln>
            <a:noFill/>
          </a:ln>
          <a:effectLst>
            <a:outerShdw blurRad="76200" dist="63500" dir="2700000" algn="tl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noFill/>
              </a:ln>
            </a:endParaRPr>
          </a:p>
        </p:txBody>
      </p:sp>
      <p:sp>
        <p:nvSpPr>
          <p:cNvPr id="19" name="Title 10"/>
          <p:cNvSpPr txBox="1">
            <a:spLocks/>
          </p:cNvSpPr>
          <p:nvPr/>
        </p:nvSpPr>
        <p:spPr>
          <a:xfrm>
            <a:off x="713858" y="250454"/>
            <a:ext cx="8235950" cy="748782"/>
          </a:xfrm>
          <a:prstGeom prst="rect">
            <a:avLst/>
          </a:prstGeom>
        </p:spPr>
        <p:txBody>
          <a:bodyPr lIns="0" rIns="0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400" kern="1200" cap="all">
                <a:solidFill>
                  <a:schemeClr val="tx2"/>
                </a:solidFill>
                <a:latin typeface="Impact"/>
                <a:ea typeface="+mj-ea"/>
                <a:cs typeface="Impact"/>
              </a:defRPr>
            </a:lvl1pPr>
          </a:lstStyle>
          <a:p>
            <a:r>
              <a:rPr lang="en-US" cap="none" spc="100" dirty="0" smtClean="0">
                <a:solidFill>
                  <a:srgbClr val="2E4F7E"/>
                </a:solidFill>
              </a:rPr>
              <a:t>Engineering Design Process</a:t>
            </a:r>
            <a:endParaRPr lang="en-US" cap="none" spc="100" dirty="0">
              <a:solidFill>
                <a:srgbClr val="2E4F7E"/>
              </a:solidFill>
            </a:endParaRPr>
          </a:p>
        </p:txBody>
      </p:sp>
      <p:pic>
        <p:nvPicPr>
          <p:cNvPr id="20" name="People Icon-01.png" descr="/Users/mozart/Dropbox/*ACTIVE PROJECTS/NHERI NCO PRESENTATION [Julio]/IMAGES FOR PRESENTATION/People Icon-01.png"/>
          <p:cNvPicPr>
            <a:picLocks noChangeAspect="1"/>
          </p:cNvPicPr>
          <p:nvPr/>
        </p:nvPicPr>
        <p:blipFill>
          <a:blip r:embed="rId3" r:link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14503" y="206374"/>
            <a:ext cx="921005" cy="921005"/>
          </a:xfrm>
          <a:prstGeom prst="rect">
            <a:avLst/>
          </a:prstGeom>
        </p:spPr>
      </p:pic>
      <p:sp>
        <p:nvSpPr>
          <p:cNvPr id="13" name="Rectangle 12"/>
          <p:cNvSpPr/>
          <p:nvPr/>
        </p:nvSpPr>
        <p:spPr>
          <a:xfrm>
            <a:off x="342900" y="231774"/>
            <a:ext cx="127000" cy="6321425"/>
          </a:xfrm>
          <a:prstGeom prst="rect">
            <a:avLst/>
          </a:prstGeom>
          <a:solidFill>
            <a:schemeClr val="accent2"/>
          </a:solidFill>
          <a:ln>
            <a:noFill/>
          </a:ln>
          <a:effectLst>
            <a:outerShdw blurRad="76200" dist="50800" dir="2700000" algn="tl" rotWithShape="0">
              <a:srgbClr val="000000">
                <a:alpha val="2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noFill/>
              </a:ln>
            </a:endParaRPr>
          </a:p>
        </p:txBody>
      </p:sp>
      <p:sp>
        <p:nvSpPr>
          <p:cNvPr id="28" name="Content Placeholder 27"/>
          <p:cNvSpPr>
            <a:spLocks noGrp="1"/>
          </p:cNvSpPr>
          <p:nvPr>
            <p:ph sz="half" idx="4294967295"/>
          </p:nvPr>
        </p:nvSpPr>
        <p:spPr>
          <a:xfrm>
            <a:off x="527834" y="1438274"/>
            <a:ext cx="8421974" cy="5419725"/>
          </a:xfrm>
          <a:prstGeom prst="rect">
            <a:avLst/>
          </a:prstGeom>
        </p:spPr>
        <p:txBody>
          <a:bodyPr lIns="0" tIns="0" rIns="0" bIns="0" numCol="1">
            <a:noAutofit/>
          </a:bodyPr>
          <a:lstStyle/>
          <a:p>
            <a:pPr>
              <a:spcBef>
                <a:spcPts val="0"/>
              </a:spcBef>
              <a:spcAft>
                <a:spcPts val="2000"/>
              </a:spcAft>
              <a:tabLst>
                <a:tab pos="341313" algn="l"/>
              </a:tabLst>
            </a:pPr>
            <a:endParaRPr lang="en-US" sz="1800" dirty="0" smtClean="0">
              <a:solidFill>
                <a:srgbClr val="2E4F7E"/>
              </a:solidFill>
              <a:latin typeface="Arial Narrow"/>
              <a:cs typeface="Arial Narrow"/>
            </a:endParaRPr>
          </a:p>
        </p:txBody>
      </p:sp>
      <p:pic>
        <p:nvPicPr>
          <p:cNvPr id="12" name="NCO Vision Figure for Header [04Mar2015a]-01.png" descr="/Users/mozart/Dropbox/*ACTIVE PROJECTS/NHERI NCO PRESENTATION [Julio]/NCO Vision Figure for Header [04Mar2015a]-01.png"/>
          <p:cNvPicPr>
            <a:picLocks noChangeAspect="1"/>
          </p:cNvPicPr>
          <p:nvPr/>
        </p:nvPicPr>
        <p:blipFill>
          <a:blip r:embed="rId5" r:link="rId6">
            <a:alphaModFix amt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65310" y="5657849"/>
            <a:ext cx="1477374" cy="1479551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74840" y="1205611"/>
            <a:ext cx="6228802" cy="57232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33049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0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NHERI NCO Colors">
      <a:dk1>
        <a:sysClr val="windowText" lastClr="000000"/>
      </a:dk1>
      <a:lt1>
        <a:sysClr val="window" lastClr="FFFFFF"/>
      </a:lt1>
      <a:dk2>
        <a:srgbClr val="213B52"/>
      </a:dk2>
      <a:lt2>
        <a:srgbClr val="EEECE1"/>
      </a:lt2>
      <a:accent1>
        <a:srgbClr val="0E5D6E"/>
      </a:accent1>
      <a:accent2>
        <a:srgbClr val="1B818B"/>
      </a:accent2>
      <a:accent3>
        <a:srgbClr val="97D0C8"/>
      </a:accent3>
      <a:accent4>
        <a:srgbClr val="B6C663"/>
      </a:accent4>
      <a:accent5>
        <a:srgbClr val="83271F"/>
      </a:accent5>
      <a:accent6>
        <a:srgbClr val="CB482F"/>
      </a:accent6>
      <a:hlink>
        <a:srgbClr val="D46B3D"/>
      </a:hlink>
      <a:folHlink>
        <a:srgbClr val="D46B3D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Hardcover.thmx</Template>
  <TotalTime>36758</TotalTime>
  <Words>712</Words>
  <Application>Microsoft Office PowerPoint</Application>
  <PresentationFormat>On-screen Show (4:3)</PresentationFormat>
  <Paragraphs>137</Paragraphs>
  <Slides>14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3" baseType="lpstr">
      <vt:lpstr>Adobe Gothic Std B</vt:lpstr>
      <vt:lpstr>Arial</vt:lpstr>
      <vt:lpstr>Arial Black</vt:lpstr>
      <vt:lpstr>Arial Narrow</vt:lpstr>
      <vt:lpstr>Calibri</vt:lpstr>
      <vt:lpstr>Impact</vt:lpstr>
      <vt:lpstr>Lucida Grande</vt:lpstr>
      <vt:lpstr>Wingdings</vt:lpstr>
      <vt:lpstr>Office Theme</vt:lpstr>
      <vt:lpstr>PowerPoint Presentation</vt:lpstr>
      <vt:lpstr>Today’s Schedule</vt:lpstr>
      <vt:lpstr>PowerPoint Presentation</vt:lpstr>
      <vt:lpstr>PowerPoint Presentation</vt:lpstr>
      <vt:lpstr>PowerPoint Presentation</vt:lpstr>
      <vt:lpstr>Activity</vt:lpstr>
      <vt:lpstr>Activity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Purdue University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DOCUMENT TITLE SECOND LINE AND THIRD LINE</dc:title>
  <dc:creator>Purdue Marketing Communications</dc:creator>
  <cp:lastModifiedBy>Karina Vielma-Cumpian</cp:lastModifiedBy>
  <cp:revision>1030</cp:revision>
  <cp:lastPrinted>2016-07-19T15:29:55Z</cp:lastPrinted>
  <dcterms:created xsi:type="dcterms:W3CDTF">2011-09-20T15:44:26Z</dcterms:created>
  <dcterms:modified xsi:type="dcterms:W3CDTF">2017-06-26T19:25:23Z</dcterms:modified>
</cp:coreProperties>
</file>