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32248475" cy="43221275"/>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13613" userDrawn="1">
          <p15:clr>
            <a:srgbClr val="A4A3A4"/>
          </p15:clr>
        </p15:guide>
        <p15:guide id="2" pos="101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11" autoAdjust="0"/>
    <p:restoredTop sz="94434" autoAdjust="0"/>
  </p:normalViewPr>
  <p:slideViewPr>
    <p:cSldViewPr snapToGrid="0" snapToObjects="1" showGuides="1">
      <p:cViewPr varScale="1">
        <p:scale>
          <a:sx n="19" d="100"/>
          <a:sy n="19" d="100"/>
        </p:scale>
        <p:origin x="922" y="595"/>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13613"/>
        <p:guide pos="101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74338" cy="2161065"/>
          </a:xfrm>
          <a:prstGeom prst="rect">
            <a:avLst/>
          </a:prstGeom>
        </p:spPr>
        <p:txBody>
          <a:bodyPr vert="horz" lIns="431193" tIns="215599" rIns="431193" bIns="215599" rtlCol="0"/>
          <a:lstStyle>
            <a:lvl1pPr algn="l">
              <a:defRPr sz="5500"/>
            </a:lvl1pPr>
          </a:lstStyle>
          <a:p>
            <a:endParaRPr lang="en-US" dirty="0"/>
          </a:p>
        </p:txBody>
      </p:sp>
      <p:sp>
        <p:nvSpPr>
          <p:cNvPr id="3" name="Date Placeholder 2"/>
          <p:cNvSpPr>
            <a:spLocks noGrp="1"/>
          </p:cNvSpPr>
          <p:nvPr>
            <p:ph type="dt" sz="quarter" idx="1"/>
          </p:nvPr>
        </p:nvSpPr>
        <p:spPr>
          <a:xfrm>
            <a:off x="18266679" y="0"/>
            <a:ext cx="13974338" cy="2161065"/>
          </a:xfrm>
          <a:prstGeom prst="rect">
            <a:avLst/>
          </a:prstGeom>
        </p:spPr>
        <p:txBody>
          <a:bodyPr vert="horz" lIns="431193" tIns="215599" rIns="431193" bIns="215599" rtlCol="0"/>
          <a:lstStyle>
            <a:lvl1pPr algn="r">
              <a:defRPr sz="5500"/>
            </a:lvl1pPr>
          </a:lstStyle>
          <a:p>
            <a:fld id="{0158C5BC-9A70-462C-B28D-9600239EAC64}" type="datetimeFigureOut">
              <a:rPr lang="en-US" smtClean="0"/>
              <a:pPr/>
              <a:t>7/10/2017</a:t>
            </a:fld>
            <a:endParaRPr lang="en-US" dirty="0"/>
          </a:p>
        </p:txBody>
      </p:sp>
      <p:sp>
        <p:nvSpPr>
          <p:cNvPr id="4" name="Footer Placeholder 3"/>
          <p:cNvSpPr>
            <a:spLocks noGrp="1"/>
          </p:cNvSpPr>
          <p:nvPr>
            <p:ph type="ftr" sz="quarter" idx="2"/>
          </p:nvPr>
        </p:nvSpPr>
        <p:spPr>
          <a:xfrm>
            <a:off x="2" y="41052711"/>
            <a:ext cx="13974338" cy="2161065"/>
          </a:xfrm>
          <a:prstGeom prst="rect">
            <a:avLst/>
          </a:prstGeom>
        </p:spPr>
        <p:txBody>
          <a:bodyPr vert="horz" lIns="431193" tIns="215599" rIns="431193" bIns="215599" rtlCol="0" anchor="b"/>
          <a:lstStyle>
            <a:lvl1pPr algn="l">
              <a:defRPr sz="5500"/>
            </a:lvl1pPr>
          </a:lstStyle>
          <a:p>
            <a:endParaRPr lang="en-US" dirty="0"/>
          </a:p>
        </p:txBody>
      </p:sp>
      <p:sp>
        <p:nvSpPr>
          <p:cNvPr id="5" name="Slide Number Placeholder 4"/>
          <p:cNvSpPr>
            <a:spLocks noGrp="1"/>
          </p:cNvSpPr>
          <p:nvPr>
            <p:ph type="sldNum" sz="quarter" idx="3"/>
          </p:nvPr>
        </p:nvSpPr>
        <p:spPr>
          <a:xfrm>
            <a:off x="18266679" y="41052711"/>
            <a:ext cx="13974338" cy="2161065"/>
          </a:xfrm>
          <a:prstGeom prst="rect">
            <a:avLst/>
          </a:prstGeom>
        </p:spPr>
        <p:txBody>
          <a:bodyPr vert="horz" lIns="431193" tIns="215599" rIns="431193" bIns="215599" rtlCol="0" anchor="b"/>
          <a:lstStyle>
            <a:lvl1pPr algn="r">
              <a:defRPr sz="55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74338" cy="2161065"/>
          </a:xfrm>
          <a:prstGeom prst="rect">
            <a:avLst/>
          </a:prstGeom>
        </p:spPr>
        <p:txBody>
          <a:bodyPr vert="horz" lIns="431193" tIns="215599" rIns="431193" bIns="215599" rtlCol="0"/>
          <a:lstStyle>
            <a:lvl1pPr algn="l">
              <a:defRPr sz="5500"/>
            </a:lvl1pPr>
          </a:lstStyle>
          <a:p>
            <a:endParaRPr lang="en-US" dirty="0"/>
          </a:p>
        </p:txBody>
      </p:sp>
      <p:sp>
        <p:nvSpPr>
          <p:cNvPr id="3" name="Date Placeholder 2"/>
          <p:cNvSpPr>
            <a:spLocks noGrp="1"/>
          </p:cNvSpPr>
          <p:nvPr>
            <p:ph type="dt" idx="1"/>
          </p:nvPr>
        </p:nvSpPr>
        <p:spPr>
          <a:xfrm>
            <a:off x="18266679" y="0"/>
            <a:ext cx="13974338" cy="2161065"/>
          </a:xfrm>
          <a:prstGeom prst="rect">
            <a:avLst/>
          </a:prstGeom>
        </p:spPr>
        <p:txBody>
          <a:bodyPr vert="horz" lIns="431193" tIns="215599" rIns="431193" bIns="215599" rtlCol="0"/>
          <a:lstStyle>
            <a:lvl1pPr algn="r">
              <a:defRPr sz="5500"/>
            </a:lvl1pPr>
          </a:lstStyle>
          <a:p>
            <a:fld id="{E6CC2317-6751-4CD4-9995-8782DD78E936}" type="datetimeFigureOut">
              <a:rPr lang="en-US" smtClean="0"/>
              <a:pPr/>
              <a:t>7/10/2017</a:t>
            </a:fld>
            <a:endParaRPr lang="en-US" dirty="0"/>
          </a:p>
        </p:txBody>
      </p:sp>
      <p:sp>
        <p:nvSpPr>
          <p:cNvPr id="4" name="Slide Image Placeholder 3"/>
          <p:cNvSpPr>
            <a:spLocks noGrp="1" noRot="1" noChangeAspect="1"/>
          </p:cNvSpPr>
          <p:nvPr>
            <p:ph type="sldImg" idx="2"/>
          </p:nvPr>
        </p:nvSpPr>
        <p:spPr>
          <a:xfrm>
            <a:off x="5318125" y="3236913"/>
            <a:ext cx="21612225" cy="16209962"/>
          </a:xfrm>
          <a:prstGeom prst="rect">
            <a:avLst/>
          </a:prstGeom>
          <a:noFill/>
          <a:ln w="12700">
            <a:solidFill>
              <a:prstClr val="black"/>
            </a:solidFill>
          </a:ln>
        </p:spPr>
        <p:txBody>
          <a:bodyPr vert="horz" lIns="431193" tIns="215599" rIns="431193" bIns="215599" rtlCol="0" anchor="ctr"/>
          <a:lstStyle/>
          <a:p>
            <a:endParaRPr lang="en-US" dirty="0"/>
          </a:p>
        </p:txBody>
      </p:sp>
      <p:sp>
        <p:nvSpPr>
          <p:cNvPr id="5" name="Notes Placeholder 4"/>
          <p:cNvSpPr>
            <a:spLocks noGrp="1"/>
          </p:cNvSpPr>
          <p:nvPr>
            <p:ph type="body" sz="quarter" idx="3"/>
          </p:nvPr>
        </p:nvSpPr>
        <p:spPr>
          <a:xfrm>
            <a:off x="3224850" y="20530112"/>
            <a:ext cx="25798780" cy="19449575"/>
          </a:xfrm>
          <a:prstGeom prst="rect">
            <a:avLst/>
          </a:prstGeom>
        </p:spPr>
        <p:txBody>
          <a:bodyPr vert="horz" lIns="431193" tIns="215599" rIns="431193" bIns="2155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41052711"/>
            <a:ext cx="13974338" cy="2161065"/>
          </a:xfrm>
          <a:prstGeom prst="rect">
            <a:avLst/>
          </a:prstGeom>
        </p:spPr>
        <p:txBody>
          <a:bodyPr vert="horz" lIns="431193" tIns="215599" rIns="431193" bIns="215599" rtlCol="0" anchor="b"/>
          <a:lstStyle>
            <a:lvl1pPr algn="l">
              <a:defRPr sz="5500"/>
            </a:lvl1pPr>
          </a:lstStyle>
          <a:p>
            <a:endParaRPr lang="en-US" dirty="0"/>
          </a:p>
        </p:txBody>
      </p:sp>
      <p:sp>
        <p:nvSpPr>
          <p:cNvPr id="7" name="Slide Number Placeholder 6"/>
          <p:cNvSpPr>
            <a:spLocks noGrp="1"/>
          </p:cNvSpPr>
          <p:nvPr>
            <p:ph type="sldNum" sz="quarter" idx="5"/>
          </p:nvPr>
        </p:nvSpPr>
        <p:spPr>
          <a:xfrm>
            <a:off x="18266679" y="41052711"/>
            <a:ext cx="13974338" cy="2161065"/>
          </a:xfrm>
          <a:prstGeom prst="rect">
            <a:avLst/>
          </a:prstGeom>
        </p:spPr>
        <p:txBody>
          <a:bodyPr vert="horz" lIns="431193" tIns="215599" rIns="431193" bIns="215599" rtlCol="0" anchor="b"/>
          <a:lstStyle>
            <a:lvl1pPr algn="r">
              <a:defRPr sz="55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582"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583"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584"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585"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606"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607"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608"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609"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63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631"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632"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633"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file://localhost/Users/mozart/Dropbox/*ACTIVE%20PROJECTS/NHERI%20NCO%20PRESENTATION%20%5BJulio%5D/NCO%20Vision%20Figure%20for%20Header%20%5B04Mar2015a%5D-01.png"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765227" y="6334658"/>
            <a:ext cx="10094174" cy="1680438"/>
          </a:xfrm>
        </p:spPr>
        <p:txBody>
          <a:bodyPr/>
          <a:lstStyle/>
          <a:p>
            <a:endParaRPr lang="es-ES" sz="3600" dirty="0"/>
          </a:p>
          <a:p>
            <a:endParaRPr lang="en-US" sz="3600" dirty="0">
              <a:solidFill>
                <a:schemeClr val="tx1"/>
              </a:solidFill>
            </a:endParaRPr>
          </a:p>
        </p:txBody>
      </p:sp>
      <p:sp>
        <p:nvSpPr>
          <p:cNvPr id="453" name="Text Placeholder 452"/>
          <p:cNvSpPr>
            <a:spLocks noGrp="1"/>
          </p:cNvSpPr>
          <p:nvPr>
            <p:ph type="body" sz="quarter" idx="20"/>
          </p:nvPr>
        </p:nvSpPr>
        <p:spPr>
          <a:xfrm>
            <a:off x="1173983" y="12469452"/>
            <a:ext cx="9817505" cy="19334516"/>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Summary</a:t>
            </a:r>
            <a:endParaRPr lang="en-US" sz="4800" u="none" dirty="0" smtClean="0">
              <a:solidFill>
                <a:schemeClr val="tx1"/>
              </a:solidFill>
              <a:latin typeface="Times New Roman" panose="02020603050405020304" pitchFamily="18" charset="0"/>
              <a:cs typeface="Times New Roman" panose="02020603050405020304" pitchFamily="18" charset="0"/>
            </a:endParaRPr>
          </a:p>
          <a:p>
            <a:pPr algn="l"/>
            <a:r>
              <a:rPr lang="en-US" sz="3600" b="0" u="none" dirty="0" smtClean="0">
                <a:solidFill>
                  <a:schemeClr val="tx1"/>
                </a:solidFill>
                <a:latin typeface="Times New Roman" panose="02020603050405020304" pitchFamily="18" charset="0"/>
                <a:cs typeface="Times New Roman" panose="02020603050405020304" pitchFamily="18" charset="0"/>
              </a:rPr>
              <a:t>Provide a brief paragraph summarizing the lesson and topics students learn about.</a:t>
            </a:r>
            <a:endParaRPr lang="en-US" sz="3600" b="0" u="none" dirty="0" smtClean="0">
              <a:solidFill>
                <a:schemeClr val="tx1"/>
              </a:solidFill>
              <a:latin typeface="Times New Roman" panose="02020603050405020304" pitchFamily="18" charset="0"/>
              <a:cs typeface="Times New Roman" panose="02020603050405020304" pitchFamily="18" charset="0"/>
            </a:endParaRPr>
          </a:p>
          <a:p>
            <a:r>
              <a:rPr lang="en-US" sz="3600" u="none" dirty="0" smtClean="0">
                <a:solidFill>
                  <a:schemeClr val="tx1"/>
                </a:solidFill>
                <a:latin typeface="Times New Roman" panose="02020603050405020304" pitchFamily="18" charset="0"/>
                <a:cs typeface="Times New Roman" panose="02020603050405020304" pitchFamily="18" charset="0"/>
              </a:rPr>
              <a:t>Grade Level</a:t>
            </a:r>
            <a:endParaRPr lang="en-US" sz="3600" u="none" dirty="0" smtClean="0">
              <a:solidFill>
                <a:schemeClr val="tx1"/>
              </a:solidFill>
              <a:latin typeface="Times New Roman" panose="02020603050405020304" pitchFamily="18" charset="0"/>
              <a:cs typeface="Times New Roman" panose="02020603050405020304" pitchFamily="18" charset="0"/>
            </a:endParaRPr>
          </a:p>
          <a:p>
            <a:pPr algn="l"/>
            <a:r>
              <a:rPr lang="en-US" sz="3600" b="0" u="none" dirty="0" smtClean="0">
                <a:latin typeface="Times New Roman" panose="02020603050405020304" pitchFamily="18" charset="0"/>
                <a:cs typeface="Times New Roman" panose="02020603050405020304" pitchFamily="18" charset="0"/>
              </a:rPr>
              <a:t>What g</a:t>
            </a:r>
            <a:r>
              <a:rPr lang="en-US" sz="3600" b="0" u="none" dirty="0" smtClean="0">
                <a:latin typeface="Times New Roman" panose="02020603050405020304" pitchFamily="18" charset="0"/>
                <a:cs typeface="Times New Roman" panose="02020603050405020304" pitchFamily="18" charset="0"/>
              </a:rPr>
              <a:t>rade(s) is(are) targeted in this lesson?</a:t>
            </a:r>
            <a:endParaRPr lang="en-US" sz="3600" b="0" u="none" dirty="0" smtClean="0">
              <a:latin typeface="Times New Roman" panose="02020603050405020304" pitchFamily="18" charset="0"/>
              <a:cs typeface="Times New Roman" panose="02020603050405020304" pitchFamily="18" charset="0"/>
            </a:endParaRPr>
          </a:p>
          <a:p>
            <a:endParaRPr lang="en-US" sz="1800" u="none" dirty="0" smtClean="0">
              <a:solidFill>
                <a:schemeClr val="tx1"/>
              </a:solidFill>
              <a:latin typeface="Times New Roman" panose="02020603050405020304" pitchFamily="18" charset="0"/>
              <a:cs typeface="Times New Roman" panose="02020603050405020304" pitchFamily="18" charset="0"/>
            </a:endParaRPr>
          </a:p>
          <a:p>
            <a:r>
              <a:rPr lang="en-US" sz="3600" u="none" dirty="0" smtClean="0">
                <a:solidFill>
                  <a:schemeClr val="tx1"/>
                </a:solidFill>
                <a:latin typeface="Times New Roman" panose="02020603050405020304" pitchFamily="18" charset="0"/>
                <a:cs typeface="Times New Roman" panose="02020603050405020304" pitchFamily="18" charset="0"/>
              </a:rPr>
              <a:t>Time Required </a:t>
            </a:r>
            <a:endParaRPr lang="es-ES" sz="3600" u="none" dirty="0">
              <a:solidFill>
                <a:schemeClr val="tx1"/>
              </a:solidFill>
              <a:latin typeface="Times New Roman" panose="02020603050405020304" pitchFamily="18" charset="0"/>
              <a:cs typeface="Times New Roman" panose="02020603050405020304" pitchFamily="18" charset="0"/>
            </a:endParaRPr>
          </a:p>
          <a:p>
            <a:pPr algn="l"/>
            <a:r>
              <a:rPr lang="en-US" sz="3600" b="0" u="none" dirty="0" smtClean="0">
                <a:latin typeface="Times New Roman" panose="02020603050405020304" pitchFamily="18" charset="0"/>
                <a:cs typeface="Times New Roman" panose="02020603050405020304" pitchFamily="18" charset="0"/>
              </a:rPr>
              <a:t>___minutes: To help in teacher planning, provide an estimate of the time to complete the lesson, in minutes.</a:t>
            </a:r>
            <a:endParaRPr lang="en-US" sz="3600" b="0" u="none" dirty="0">
              <a:latin typeface="Times New Roman" panose="02020603050405020304" pitchFamily="18" charset="0"/>
              <a:cs typeface="Times New Roman" panose="02020603050405020304" pitchFamily="18" charset="0"/>
            </a:endParaRPr>
          </a:p>
          <a:p>
            <a:endParaRPr lang="en-US" sz="1800" u="none" dirty="0" smtClean="0">
              <a:solidFill>
                <a:schemeClr val="tx1"/>
              </a:solidFill>
              <a:latin typeface="Times New Roman" panose="02020603050405020304" pitchFamily="18" charset="0"/>
              <a:cs typeface="Times New Roman" panose="02020603050405020304" pitchFamily="18" charset="0"/>
            </a:endParaRPr>
          </a:p>
          <a:p>
            <a:r>
              <a:rPr lang="en-US" sz="4800" u="none" dirty="0" smtClean="0">
                <a:solidFill>
                  <a:schemeClr val="tx1"/>
                </a:solidFill>
                <a:latin typeface="Times New Roman" panose="02020603050405020304" pitchFamily="18" charset="0"/>
                <a:cs typeface="Times New Roman" panose="02020603050405020304" pitchFamily="18" charset="0"/>
              </a:rPr>
              <a:t>Engineering Connection</a:t>
            </a:r>
            <a:endParaRPr lang="en-US" sz="4800" u="none" dirty="0">
              <a:solidFill>
                <a:schemeClr val="tx1"/>
              </a:solidFill>
              <a:latin typeface="Times New Roman" panose="02020603050405020304" pitchFamily="18" charset="0"/>
              <a:cs typeface="Times New Roman" panose="02020603050405020304" pitchFamily="18" charset="0"/>
            </a:endParaRPr>
          </a:p>
          <a:p>
            <a:pPr algn="l"/>
            <a:r>
              <a:rPr lang="en-US" sz="3600" b="0" u="none" dirty="0" smtClean="0">
                <a:solidFill>
                  <a:schemeClr val="tx1"/>
                </a:solidFill>
                <a:effectLst/>
                <a:latin typeface="Times New Roman" panose="02020603050405020304" pitchFamily="18" charset="0"/>
                <a:cs typeface="Times New Roman" panose="02020603050405020304" pitchFamily="18" charset="0"/>
              </a:rPr>
              <a:t>Provide 60-100 words of ~ 3 sentences describing how the scientific and mathematical concepts being studied in this lesson pertain to real-world engineering.  Explain for the teacher how everyday engineering ties to what is being done in the lesson or activity.  For example: Engineers must fully understand the concepts of heat transfer via conduction when they design kitchen appliances.  Or associate concepts to particular fields of engineering, for example, if the concepts of tension and compression are covered, say that civil and mechanical engineers use these principles when they design structures such as bridges and roller coasters. Identify how or where students are doing engineering, for example: Students play the role of engineers as they design and build biomedical prototype devices. Or: Like engineers, students apply the concepts of heat transfer via conduction in the Assessment section when making plans for home insulation. </a:t>
            </a:r>
            <a:endParaRPr lang="en-US" sz="3600" b="0" u="none" dirty="0" smtClean="0">
              <a:solidFill>
                <a:schemeClr val="tx1"/>
              </a:solidFill>
              <a:effectLst/>
              <a:latin typeface="Times New Roman" panose="02020603050405020304" pitchFamily="18" charset="0"/>
              <a:cs typeface="Times New Roman" panose="02020603050405020304" pitchFamily="18" charset="0"/>
            </a:endParaRPr>
          </a:p>
          <a:p>
            <a:endParaRPr lang="en-US" u="none" dirty="0">
              <a:solidFill>
                <a:schemeClr val="tx1"/>
              </a:solidFill>
              <a:effectLst/>
              <a:latin typeface="Times New Roman" panose="02020603050405020304" pitchFamily="18" charset="0"/>
              <a:cs typeface="Times New Roman" panose="02020603050405020304" pitchFamily="18" charset="0"/>
            </a:endParaRPr>
          </a:p>
        </p:txBody>
      </p:sp>
      <p:sp>
        <p:nvSpPr>
          <p:cNvPr id="457" name="Text Placeholder 456"/>
          <p:cNvSpPr>
            <a:spLocks noGrp="1"/>
          </p:cNvSpPr>
          <p:nvPr>
            <p:ph type="body" sz="quarter" idx="24"/>
          </p:nvPr>
        </p:nvSpPr>
        <p:spPr>
          <a:xfrm>
            <a:off x="22365245" y="5708450"/>
            <a:ext cx="10095766" cy="13074340"/>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Associated Activities </a:t>
            </a:r>
            <a:endParaRPr lang="en-US" sz="4800" u="none" dirty="0">
              <a:solidFill>
                <a:schemeClr val="tx1"/>
              </a:solidFill>
              <a:latin typeface="Times New Roman" panose="02020603050405020304" pitchFamily="18" charset="0"/>
              <a:cs typeface="Times New Roman" panose="02020603050405020304" pitchFamily="18" charset="0"/>
            </a:endParaRPr>
          </a:p>
          <a:p>
            <a:pPr algn="l"/>
            <a:r>
              <a:rPr lang="en-US" sz="3600" b="0" u="none" dirty="0" smtClean="0">
                <a:solidFill>
                  <a:schemeClr val="tx1"/>
                </a:solidFill>
                <a:latin typeface="Times New Roman" panose="02020603050405020304" pitchFamily="18" charset="0"/>
                <a:cs typeface="Times New Roman" panose="02020603050405020304" pitchFamily="18" charset="0"/>
              </a:rPr>
              <a:t>Group size:</a:t>
            </a:r>
          </a:p>
          <a:p>
            <a:pPr algn="l"/>
            <a:r>
              <a:rPr lang="en-US" sz="3600" b="0" u="none" dirty="0" smtClean="0">
                <a:solidFill>
                  <a:schemeClr val="tx1"/>
                </a:solidFill>
                <a:latin typeface="Times New Roman" panose="02020603050405020304" pitchFamily="18" charset="0"/>
                <a:cs typeface="Times New Roman" panose="02020603050405020304" pitchFamily="18" charset="0"/>
              </a:rPr>
              <a:t>Expendable cost per group: $</a:t>
            </a:r>
          </a:p>
          <a:p>
            <a:pPr algn="l"/>
            <a:endParaRPr lang="en-US" sz="3600" b="0" u="none" dirty="0">
              <a:solidFill>
                <a:schemeClr val="tx1"/>
              </a:solidFill>
              <a:latin typeface="Times New Roman" panose="02020603050405020304" pitchFamily="18" charset="0"/>
              <a:cs typeface="Times New Roman" panose="02020603050405020304" pitchFamily="18" charset="0"/>
            </a:endParaRPr>
          </a:p>
          <a:p>
            <a:r>
              <a:rPr lang="en-US" sz="4000" u="none" dirty="0" smtClean="0">
                <a:solidFill>
                  <a:schemeClr val="tx1"/>
                </a:solidFill>
                <a:latin typeface="Times New Roman" panose="02020603050405020304" pitchFamily="18" charset="0"/>
                <a:cs typeface="Times New Roman" panose="02020603050405020304" pitchFamily="18" charset="0"/>
              </a:rPr>
              <a:t>Procedure</a:t>
            </a:r>
          </a:p>
          <a:p>
            <a:pPr algn="l"/>
            <a:r>
              <a:rPr lang="en-US" sz="3600" b="0" u="none" dirty="0" smtClean="0">
                <a:solidFill>
                  <a:schemeClr val="tx1"/>
                </a:solidFill>
                <a:latin typeface="Times New Roman" panose="02020603050405020304" pitchFamily="18" charset="0"/>
                <a:cs typeface="Times New Roman" panose="02020603050405020304" pitchFamily="18" charset="0"/>
              </a:rPr>
              <a:t>Clearly explain the step-by-step procedure to follow to conduct the hands-on activity. </a:t>
            </a:r>
          </a:p>
          <a:p>
            <a:pPr algn="l"/>
            <a:endParaRPr lang="en-US" sz="3600" b="0" u="none" dirty="0" smtClean="0">
              <a:solidFill>
                <a:schemeClr val="tx1"/>
              </a:solidFill>
              <a:latin typeface="Times New Roman" panose="02020603050405020304" pitchFamily="18" charset="0"/>
              <a:cs typeface="Times New Roman" panose="02020603050405020304" pitchFamily="18" charset="0"/>
            </a:endParaRPr>
          </a:p>
          <a:p>
            <a:pPr algn="l"/>
            <a:r>
              <a:rPr lang="en-US" sz="3600" u="none" dirty="0" smtClean="0">
                <a:solidFill>
                  <a:schemeClr val="tx1"/>
                </a:solidFill>
                <a:latin typeface="Times New Roman" panose="02020603050405020304" pitchFamily="18" charset="0"/>
                <a:cs typeface="Times New Roman" panose="02020603050405020304" pitchFamily="18" charset="0"/>
              </a:rPr>
              <a:t>Background</a:t>
            </a:r>
            <a:r>
              <a:rPr lang="en-US" sz="3600" b="0" u="none" dirty="0" smtClean="0">
                <a:solidFill>
                  <a:schemeClr val="tx1"/>
                </a:solidFill>
                <a:latin typeface="Times New Roman" panose="02020603050405020304" pitchFamily="18" charset="0"/>
                <a:cs typeface="Times New Roman" panose="02020603050405020304" pitchFamily="18" charset="0"/>
              </a:rPr>
              <a:t>: Clearly explain any background information the teacher may need to know to successfully complete the activity</a:t>
            </a:r>
          </a:p>
          <a:p>
            <a:pPr algn="l"/>
            <a:endParaRPr lang="en-US" sz="3600" b="0" u="none" dirty="0" smtClean="0">
              <a:solidFill>
                <a:schemeClr val="tx1"/>
              </a:solidFill>
              <a:latin typeface="Times New Roman" panose="02020603050405020304" pitchFamily="18" charset="0"/>
              <a:cs typeface="Times New Roman" panose="02020603050405020304" pitchFamily="18" charset="0"/>
            </a:endParaRPr>
          </a:p>
          <a:p>
            <a:pPr algn="l"/>
            <a:r>
              <a:rPr lang="en-US" sz="3600" u="none" dirty="0" smtClean="0">
                <a:solidFill>
                  <a:schemeClr val="tx1"/>
                </a:solidFill>
                <a:latin typeface="Times New Roman" panose="02020603050405020304" pitchFamily="18" charset="0"/>
                <a:cs typeface="Times New Roman" panose="02020603050405020304" pitchFamily="18" charset="0"/>
              </a:rPr>
              <a:t>Before the Activity:</a:t>
            </a:r>
            <a:r>
              <a:rPr lang="en-US" sz="3600" b="0" u="none" dirty="0" smtClean="0">
                <a:solidFill>
                  <a:schemeClr val="tx1"/>
                </a:solidFill>
                <a:latin typeface="Times New Roman" panose="02020603050405020304" pitchFamily="18" charset="0"/>
                <a:cs typeface="Times New Roman" panose="02020603050405020304" pitchFamily="18" charset="0"/>
              </a:rPr>
              <a:t> Describe any </a:t>
            </a:r>
            <a:r>
              <a:rPr lang="en-US" sz="3600" b="0" u="none" dirty="0" err="1" smtClean="0">
                <a:solidFill>
                  <a:schemeClr val="tx1"/>
                </a:solidFill>
                <a:latin typeface="Times New Roman" panose="02020603050405020304" pitchFamily="18" charset="0"/>
                <a:cs typeface="Times New Roman" panose="02020603050405020304" pitchFamily="18" charset="0"/>
              </a:rPr>
              <a:t>preactivity</a:t>
            </a:r>
            <a:r>
              <a:rPr lang="en-US" sz="3600" b="0" u="none" dirty="0" smtClean="0">
                <a:solidFill>
                  <a:schemeClr val="tx1"/>
                </a:solidFill>
                <a:latin typeface="Times New Roman" panose="02020603050405020304" pitchFamily="18" charset="0"/>
                <a:cs typeface="Times New Roman" panose="02020603050405020304" pitchFamily="18" charset="0"/>
              </a:rPr>
              <a:t> preparation here</a:t>
            </a:r>
          </a:p>
          <a:p>
            <a:pPr algn="l"/>
            <a:endParaRPr lang="en-US" sz="3600" b="0" u="none" dirty="0" smtClean="0">
              <a:solidFill>
                <a:schemeClr val="tx1"/>
              </a:solidFill>
              <a:latin typeface="Times New Roman" panose="02020603050405020304" pitchFamily="18" charset="0"/>
              <a:cs typeface="Times New Roman" panose="02020603050405020304" pitchFamily="18" charset="0"/>
            </a:endParaRPr>
          </a:p>
          <a:p>
            <a:pPr algn="l"/>
            <a:r>
              <a:rPr lang="en-US" sz="3600" u="none" dirty="0" smtClean="0">
                <a:solidFill>
                  <a:schemeClr val="tx1"/>
                </a:solidFill>
                <a:latin typeface="Times New Roman" panose="02020603050405020304" pitchFamily="18" charset="0"/>
                <a:cs typeface="Times New Roman" panose="02020603050405020304" pitchFamily="18" charset="0"/>
              </a:rPr>
              <a:t>With the Students:</a:t>
            </a:r>
            <a:r>
              <a:rPr lang="en-US" sz="3600" b="0" u="none" dirty="0" smtClean="0">
                <a:solidFill>
                  <a:schemeClr val="tx1"/>
                </a:solidFill>
                <a:latin typeface="Times New Roman" panose="02020603050405020304" pitchFamily="18" charset="0"/>
                <a:cs typeface="Times New Roman" panose="02020603050405020304" pitchFamily="18" charset="0"/>
              </a:rPr>
              <a:t>  Describe step-by-step procedures here</a:t>
            </a:r>
          </a:p>
          <a:p>
            <a:pPr algn="l"/>
            <a:endParaRPr lang="en-US" sz="3600" u="none" dirty="0" smtClean="0">
              <a:solidFill>
                <a:schemeClr val="tx1"/>
              </a:solidFill>
              <a:latin typeface="Times New Roman" panose="02020603050405020304" pitchFamily="18" charset="0"/>
              <a:cs typeface="Times New Roman" panose="02020603050405020304" pitchFamily="18" charset="0"/>
            </a:endParaRPr>
          </a:p>
          <a:p>
            <a:pPr algn="l"/>
            <a:endParaRPr lang="en-US" sz="3600" u="none" dirty="0">
              <a:solidFill>
                <a:schemeClr val="tx1"/>
              </a:solidFill>
              <a:latin typeface="Times New Roman" panose="02020603050405020304" pitchFamily="18" charset="0"/>
              <a:cs typeface="Times New Roman" panose="02020603050405020304" pitchFamily="18" charset="0"/>
            </a:endParaRPr>
          </a:p>
          <a:p>
            <a:r>
              <a:rPr lang="en-US" sz="3600" u="none" dirty="0" smtClean="0">
                <a:solidFill>
                  <a:schemeClr val="tx1"/>
                </a:solidFill>
                <a:latin typeface="Times New Roman" panose="02020603050405020304" pitchFamily="18" charset="0"/>
                <a:cs typeface="Times New Roman" panose="02020603050405020304" pitchFamily="18" charset="0"/>
              </a:rPr>
              <a:t>[include images]</a:t>
            </a:r>
          </a:p>
        </p:txBody>
      </p:sp>
      <p:sp>
        <p:nvSpPr>
          <p:cNvPr id="458" name="Text Placeholder 457"/>
          <p:cNvSpPr>
            <a:spLocks noGrp="1"/>
          </p:cNvSpPr>
          <p:nvPr>
            <p:ph type="body" sz="quarter" idx="25"/>
          </p:nvPr>
        </p:nvSpPr>
        <p:spPr>
          <a:xfrm>
            <a:off x="33168075" y="5768633"/>
            <a:ext cx="9666716" cy="15216465"/>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Lesson Closure</a:t>
            </a:r>
          </a:p>
          <a:p>
            <a:pPr algn="l"/>
            <a:r>
              <a:rPr lang="en-US" sz="3600" b="0" u="none" dirty="0" smtClean="0">
                <a:solidFill>
                  <a:schemeClr val="tx1"/>
                </a:solidFill>
                <a:latin typeface="Times New Roman" panose="02020603050405020304" pitchFamily="18" charset="0"/>
                <a:cs typeface="Times New Roman" panose="02020603050405020304" pitchFamily="18" charset="0"/>
              </a:rPr>
              <a:t>Help students bring it all together. Review what they are expected to have learned in the lesson introduction and assessments. Make sure the learning objectives are covered. Provide connections to student outcomes, subsequent lessons or activities, and the overall unit topic.</a:t>
            </a:r>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a:p>
            <a:r>
              <a:rPr lang="en-US" sz="4800" u="none" dirty="0" smtClean="0">
                <a:solidFill>
                  <a:schemeClr val="tx1"/>
                </a:solidFill>
                <a:latin typeface="Times New Roman" panose="02020603050405020304" pitchFamily="18" charset="0"/>
                <a:cs typeface="Times New Roman" panose="02020603050405020304" pitchFamily="18" charset="0"/>
              </a:rPr>
              <a:t>Assessment</a:t>
            </a:r>
          </a:p>
          <a:p>
            <a:pPr algn="l"/>
            <a:r>
              <a:rPr lang="en-US" sz="3600" b="0" u="none" dirty="0" smtClean="0">
                <a:solidFill>
                  <a:schemeClr val="tx1"/>
                </a:solidFill>
                <a:latin typeface="Times New Roman" panose="02020603050405020304" pitchFamily="18" charset="0"/>
                <a:cs typeface="Times New Roman" panose="02020603050405020304" pitchFamily="18" charset="0"/>
              </a:rPr>
              <a:t>How do you know if the students “got it” during and after the lesson? Provide active and embedded ways for the teacher to gauge what the students know about the topic at the beginning, and whether students met the learning objectives at the end.</a:t>
            </a:r>
          </a:p>
          <a:p>
            <a:pPr marL="571500" indent="-571500" algn="l">
              <a:buFont typeface="Arial" panose="020B0604020202020204" pitchFamily="34" charset="0"/>
              <a:buChar char="•"/>
            </a:pPr>
            <a:r>
              <a:rPr lang="en-US" sz="3600" u="none" dirty="0" smtClean="0">
                <a:solidFill>
                  <a:schemeClr val="tx1"/>
                </a:solidFill>
                <a:latin typeface="Times New Roman" panose="02020603050405020304" pitchFamily="18" charset="0"/>
                <a:cs typeface="Times New Roman" panose="02020603050405020304" pitchFamily="18" charset="0"/>
              </a:rPr>
              <a:t>Pre-lesson assessment</a:t>
            </a:r>
          </a:p>
          <a:p>
            <a:pPr marL="571500" indent="-571500" algn="l">
              <a:buFont typeface="Arial" panose="020B0604020202020204" pitchFamily="34" charset="0"/>
              <a:buChar char="•"/>
            </a:pPr>
            <a:r>
              <a:rPr lang="en-US" sz="3600" u="none" dirty="0" smtClean="0">
                <a:solidFill>
                  <a:schemeClr val="tx1"/>
                </a:solidFill>
                <a:latin typeface="Times New Roman" panose="02020603050405020304" pitchFamily="18" charset="0"/>
                <a:cs typeface="Times New Roman" panose="02020603050405020304" pitchFamily="18" charset="0"/>
              </a:rPr>
              <a:t>Post-introduction assessment</a:t>
            </a:r>
          </a:p>
          <a:p>
            <a:pPr marL="571500" indent="-571500" algn="l">
              <a:buFont typeface="Arial" panose="020B0604020202020204" pitchFamily="34" charset="0"/>
              <a:buChar char="•"/>
            </a:pPr>
            <a:r>
              <a:rPr lang="en-US" sz="3600" u="none" dirty="0" smtClean="0">
                <a:solidFill>
                  <a:schemeClr val="tx1"/>
                </a:solidFill>
                <a:latin typeface="Times New Roman" panose="02020603050405020304" pitchFamily="18" charset="0"/>
                <a:cs typeface="Times New Roman" panose="02020603050405020304" pitchFamily="18" charset="0"/>
              </a:rPr>
              <a:t>Lesson summary assessment</a:t>
            </a:r>
          </a:p>
          <a:p>
            <a:pPr marL="571500" indent="-571500" algn="l">
              <a:buFont typeface="Arial" panose="020B0604020202020204" pitchFamily="34" charset="0"/>
              <a:buChar char="•"/>
            </a:pPr>
            <a:r>
              <a:rPr lang="en-US" sz="3600" u="none" dirty="0" smtClean="0">
                <a:solidFill>
                  <a:schemeClr val="tx1"/>
                </a:solidFill>
                <a:latin typeface="Times New Roman" panose="02020603050405020304" pitchFamily="18" charset="0"/>
                <a:cs typeface="Times New Roman" panose="02020603050405020304" pitchFamily="18" charset="0"/>
              </a:rPr>
              <a:t>Homework</a:t>
            </a:r>
            <a:endParaRPr lang="en-US" sz="4800" u="none" dirty="0">
              <a:solidFill>
                <a:schemeClr val="tx1"/>
              </a:solidFill>
              <a:latin typeface="Times New Roman" panose="02020603050405020304" pitchFamily="18" charset="0"/>
              <a:cs typeface="Times New Roman" panose="02020603050405020304" pitchFamily="18" charset="0"/>
            </a:endParaRPr>
          </a:p>
        </p:txBody>
      </p:sp>
      <p:sp>
        <p:nvSpPr>
          <p:cNvPr id="460" name="Text Placeholder 459"/>
          <p:cNvSpPr>
            <a:spLocks noGrp="1"/>
          </p:cNvSpPr>
          <p:nvPr>
            <p:ph type="body" sz="quarter" idx="27"/>
          </p:nvPr>
        </p:nvSpPr>
        <p:spPr>
          <a:xfrm>
            <a:off x="32787773" y="24460674"/>
            <a:ext cx="10047018" cy="923322"/>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References</a:t>
            </a:r>
            <a:endParaRPr lang="en-US" sz="4800" u="none" dirty="0">
              <a:solidFill>
                <a:schemeClr val="tx1"/>
              </a:solidFill>
              <a:latin typeface="Times New Roman" panose="02020603050405020304" pitchFamily="18" charset="0"/>
              <a:cs typeface="Times New Roman" panose="02020603050405020304" pitchFamily="18" charset="0"/>
            </a:endParaRPr>
          </a:p>
        </p:txBody>
      </p:sp>
      <p:sp>
        <p:nvSpPr>
          <p:cNvPr id="461" name="Text Placeholder 460"/>
          <p:cNvSpPr>
            <a:spLocks noGrp="1"/>
          </p:cNvSpPr>
          <p:nvPr>
            <p:ph type="body" sz="quarter" idx="28"/>
          </p:nvPr>
        </p:nvSpPr>
        <p:spPr>
          <a:xfrm>
            <a:off x="32977726" y="25514217"/>
            <a:ext cx="10028073" cy="3896429"/>
          </a:xfrm>
        </p:spPr>
        <p:txBody>
          <a:bodyPr/>
          <a:lstStyle/>
          <a:p>
            <a:pPr indent="-457200">
              <a:spcBef>
                <a:spcPts val="0"/>
              </a:spcBef>
            </a:pPr>
            <a:r>
              <a:rPr lang="en-US" sz="3000" dirty="0" smtClean="0"/>
              <a:t>Bravo</a:t>
            </a:r>
            <a:r>
              <a:rPr lang="en-US" sz="3000" dirty="0"/>
              <a:t>, M. A., Mosqueda, E., Solís, J. L., &amp; Stoddart, T</a:t>
            </a:r>
            <a:r>
              <a:rPr lang="en-US" sz="3000" dirty="0" smtClean="0"/>
              <a:t>. </a:t>
            </a:r>
          </a:p>
          <a:p>
            <a:pPr indent="-457200">
              <a:spcBef>
                <a:spcPts val="0"/>
              </a:spcBef>
            </a:pPr>
            <a:r>
              <a:rPr lang="en-US" sz="3000" dirty="0"/>
              <a:t> </a:t>
            </a:r>
            <a:r>
              <a:rPr lang="en-US" sz="3000" dirty="0" smtClean="0"/>
              <a:t>    (</a:t>
            </a:r>
            <a:r>
              <a:rPr lang="en-US" sz="3000" dirty="0"/>
              <a:t>2014). Possibilities and limits of integrating science and </a:t>
            </a:r>
            <a:r>
              <a:rPr lang="en-US" sz="3000" dirty="0" smtClean="0"/>
              <a:t> </a:t>
            </a:r>
          </a:p>
          <a:p>
            <a:pPr indent="-457200">
              <a:spcBef>
                <a:spcPts val="0"/>
              </a:spcBef>
            </a:pPr>
            <a:r>
              <a:rPr lang="en-US" sz="3000" dirty="0"/>
              <a:t> </a:t>
            </a:r>
            <a:r>
              <a:rPr lang="en-US" sz="3000" dirty="0" smtClean="0"/>
              <a:t>    diversity </a:t>
            </a:r>
            <a:r>
              <a:rPr lang="en-US" sz="3000" dirty="0"/>
              <a:t>education in preservice elementary teacher </a:t>
            </a:r>
            <a:endParaRPr lang="en-US" sz="3000" dirty="0" smtClean="0"/>
          </a:p>
          <a:p>
            <a:pPr indent="-457200">
              <a:spcBef>
                <a:spcPts val="0"/>
              </a:spcBef>
            </a:pPr>
            <a:r>
              <a:rPr lang="en-US" sz="3000" dirty="0"/>
              <a:t> </a:t>
            </a:r>
            <a:r>
              <a:rPr lang="en-US" sz="3000" dirty="0" smtClean="0"/>
              <a:t>    preparation</a:t>
            </a:r>
            <a:r>
              <a:rPr lang="en-US" sz="3000" dirty="0"/>
              <a:t>. </a:t>
            </a:r>
            <a:r>
              <a:rPr lang="en-US" sz="3000" i="1" dirty="0"/>
              <a:t>Journal of Science Teacher Education</a:t>
            </a:r>
            <a:r>
              <a:rPr lang="en-US" sz="3000" dirty="0"/>
              <a:t>, </a:t>
            </a:r>
            <a:r>
              <a:rPr lang="en-US" sz="3000" i="1" dirty="0"/>
              <a:t>25</a:t>
            </a:r>
            <a:r>
              <a:rPr lang="en-US" sz="3000" dirty="0"/>
              <a:t>(5), </a:t>
            </a:r>
            <a:endParaRPr lang="en-US" sz="3000" dirty="0" smtClean="0"/>
          </a:p>
          <a:p>
            <a:pPr indent="-457200">
              <a:spcBef>
                <a:spcPts val="0"/>
              </a:spcBef>
            </a:pPr>
            <a:r>
              <a:rPr lang="en-US" sz="3000" dirty="0"/>
              <a:t> </a:t>
            </a:r>
            <a:r>
              <a:rPr lang="en-US" sz="3000" dirty="0" smtClean="0"/>
              <a:t>    601-619.</a:t>
            </a:r>
            <a:endParaRPr lang="es-ES" sz="3000" dirty="0"/>
          </a:p>
          <a:p>
            <a:endParaRPr lang="en-US" sz="3600" dirty="0"/>
          </a:p>
          <a:p>
            <a:endParaRPr lang="en-US" dirty="0">
              <a:solidFill>
                <a:schemeClr val="tx1"/>
              </a:solidFill>
            </a:endParaRPr>
          </a:p>
        </p:txBody>
      </p:sp>
      <p:sp>
        <p:nvSpPr>
          <p:cNvPr id="462" name="Text Placeholder 461"/>
          <p:cNvSpPr>
            <a:spLocks noGrp="1"/>
          </p:cNvSpPr>
          <p:nvPr>
            <p:ph type="body" sz="quarter" idx="29"/>
          </p:nvPr>
        </p:nvSpPr>
        <p:spPr>
          <a:xfrm>
            <a:off x="32544554" y="29671089"/>
            <a:ext cx="10047018" cy="923322"/>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Acknowledgements</a:t>
            </a:r>
            <a:endParaRPr lang="en-US" sz="4800" u="none" dirty="0">
              <a:solidFill>
                <a:schemeClr val="tx1"/>
              </a:solidFill>
              <a:latin typeface="Times New Roman" panose="02020603050405020304" pitchFamily="18" charset="0"/>
              <a:cs typeface="Times New Roman" panose="02020603050405020304" pitchFamily="18" charset="0"/>
            </a:endParaRPr>
          </a:p>
        </p:txBody>
      </p:sp>
      <p:sp>
        <p:nvSpPr>
          <p:cNvPr id="465" name="Text Placeholder 464"/>
          <p:cNvSpPr>
            <a:spLocks noGrp="1"/>
          </p:cNvSpPr>
          <p:nvPr>
            <p:ph type="body" sz="quarter" idx="150"/>
          </p:nvPr>
        </p:nvSpPr>
        <p:spPr>
          <a:xfrm>
            <a:off x="5932593" y="3604596"/>
            <a:ext cx="31998968" cy="1280160"/>
          </a:xfrm>
        </p:spPr>
        <p:txBody>
          <a:bodyPr>
            <a:normAutofit/>
          </a:bodyPr>
          <a:lstStyle/>
          <a:p>
            <a:r>
              <a:rPr lang="en-US" sz="6400" dirty="0" smtClean="0">
                <a:solidFill>
                  <a:schemeClr val="tx1"/>
                </a:solidFill>
              </a:rPr>
              <a:t>Home University and EF Site</a:t>
            </a:r>
            <a:endParaRPr lang="en-US" sz="6400" dirty="0">
              <a:solidFill>
                <a:schemeClr val="tx1"/>
              </a:solidFill>
            </a:endParaRPr>
          </a:p>
        </p:txBody>
      </p:sp>
      <p:sp>
        <p:nvSpPr>
          <p:cNvPr id="466" name="Text Placeholder 465"/>
          <p:cNvSpPr>
            <a:spLocks noGrp="1"/>
          </p:cNvSpPr>
          <p:nvPr>
            <p:ph type="body" sz="quarter" idx="151"/>
          </p:nvPr>
        </p:nvSpPr>
        <p:spPr>
          <a:xfrm>
            <a:off x="5812314" y="2064932"/>
            <a:ext cx="31998968" cy="1280160"/>
          </a:xfrm>
        </p:spPr>
        <p:txBody>
          <a:bodyPr>
            <a:noAutofit/>
          </a:bodyPr>
          <a:lstStyle/>
          <a:p>
            <a:r>
              <a:rPr lang="en-US" sz="8000" dirty="0" smtClean="0">
                <a:solidFill>
                  <a:schemeClr val="tx1"/>
                </a:solidFill>
              </a:rPr>
              <a:t>Your name, Any contributors </a:t>
            </a:r>
            <a:endParaRPr lang="en-US" sz="8000" dirty="0">
              <a:solidFill>
                <a:schemeClr val="tx1"/>
              </a:solidFill>
            </a:endParaRPr>
          </a:p>
        </p:txBody>
      </p:sp>
      <p:sp>
        <p:nvSpPr>
          <p:cNvPr id="467" name="Text Placeholder 466"/>
          <p:cNvSpPr>
            <a:spLocks noGrp="1"/>
          </p:cNvSpPr>
          <p:nvPr>
            <p:ph type="body" sz="quarter" idx="153"/>
          </p:nvPr>
        </p:nvSpPr>
        <p:spPr>
          <a:xfrm>
            <a:off x="5932593" y="465813"/>
            <a:ext cx="31998968" cy="2315089"/>
          </a:xfrm>
        </p:spPr>
        <p:txBody>
          <a:bodyPr>
            <a:noAutofit/>
          </a:bodyPr>
          <a:lstStyle/>
          <a:p>
            <a:r>
              <a:rPr lang="en-US" sz="9200" dirty="0" smtClean="0">
                <a:solidFill>
                  <a:schemeClr val="tx1"/>
                </a:solidFill>
              </a:rPr>
              <a:t>Lesson Plan Title</a:t>
            </a:r>
            <a:endParaRPr lang="en-US" sz="9200" dirty="0">
              <a:solidFill>
                <a:schemeClr val="tx1"/>
              </a:solidFill>
            </a:endParaRPr>
          </a:p>
        </p:txBody>
      </p:sp>
      <p:pic>
        <p:nvPicPr>
          <p:cNvPr id="3" name="Picture 2"/>
          <p:cNvPicPr>
            <a:picLocks noChangeAspect="1"/>
          </p:cNvPicPr>
          <p:nvPr/>
        </p:nvPicPr>
        <p:blipFill>
          <a:blip r:embed="rId3"/>
          <a:stretch>
            <a:fillRect/>
          </a:stretch>
        </p:blipFill>
        <p:spPr>
          <a:xfrm>
            <a:off x="1009673" y="1005694"/>
            <a:ext cx="6192463" cy="2570779"/>
          </a:xfrm>
          <a:prstGeom prst="rect">
            <a:avLst/>
          </a:prstGeom>
        </p:spPr>
      </p:pic>
      <p:sp>
        <p:nvSpPr>
          <p:cNvPr id="23" name="Text Placeholder 3"/>
          <p:cNvSpPr>
            <a:spLocks noGrp="1"/>
          </p:cNvSpPr>
          <p:nvPr>
            <p:ph type="body" sz="quarter" idx="96"/>
          </p:nvPr>
        </p:nvSpPr>
        <p:spPr>
          <a:xfrm>
            <a:off x="880763" y="5539087"/>
            <a:ext cx="10094174" cy="1233018"/>
          </a:xfrm>
        </p:spPr>
        <p:txBody>
          <a:bodyPr/>
          <a:lstStyle/>
          <a:p>
            <a:pPr algn="ctr"/>
            <a:r>
              <a:rPr lang="en-US" sz="4800" b="1" dirty="0" smtClean="0">
                <a:solidFill>
                  <a:schemeClr val="tx1"/>
                </a:solidFill>
              </a:rPr>
              <a:t>Lesson Plan Overview</a:t>
            </a:r>
            <a:endParaRPr lang="en-US" sz="4800" b="1" dirty="0">
              <a:solidFill>
                <a:schemeClr val="tx1"/>
              </a:solidFill>
            </a:endParaRPr>
          </a:p>
        </p:txBody>
      </p:sp>
      <p:sp>
        <p:nvSpPr>
          <p:cNvPr id="7" name="TextBox 6"/>
          <p:cNvSpPr txBox="1"/>
          <p:nvPr/>
        </p:nvSpPr>
        <p:spPr>
          <a:xfrm>
            <a:off x="22231720" y="17273282"/>
            <a:ext cx="10094174" cy="1415772"/>
          </a:xfrm>
          <a:prstGeom prst="rect">
            <a:avLst/>
          </a:prstGeom>
          <a:noFill/>
        </p:spPr>
        <p:txBody>
          <a:bodyPr wrap="square" rtlCol="0">
            <a:spAutoFit/>
          </a:bodyPr>
          <a:lstStyle/>
          <a:p>
            <a:endParaRPr lang="en-US" dirty="0"/>
          </a:p>
        </p:txBody>
      </p:sp>
      <p:sp>
        <p:nvSpPr>
          <p:cNvPr id="4" name="TextBox 3"/>
          <p:cNvSpPr txBox="1"/>
          <p:nvPr/>
        </p:nvSpPr>
        <p:spPr>
          <a:xfrm>
            <a:off x="22782890" y="27477737"/>
            <a:ext cx="8820150" cy="2308324"/>
          </a:xfrm>
          <a:prstGeom prst="rect">
            <a:avLst/>
          </a:prstGeom>
          <a:noFill/>
        </p:spPr>
        <p:txBody>
          <a:bodyPr wrap="square" rtlCol="0">
            <a:spAutoFit/>
          </a:bodyPr>
          <a:lstStyle/>
          <a:p>
            <a:pPr marL="571500" lvl="0" indent="-5715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
        <p:nvSpPr>
          <p:cNvPr id="12" name="Text Placeholder 11"/>
          <p:cNvSpPr>
            <a:spLocks noGrp="1"/>
          </p:cNvSpPr>
          <p:nvPr>
            <p:ph type="body" sz="quarter" idx="21"/>
          </p:nvPr>
        </p:nvSpPr>
        <p:spPr>
          <a:xfrm>
            <a:off x="11642970" y="5551163"/>
            <a:ext cx="10048874" cy="27884534"/>
          </a:xfrm>
        </p:spPr>
        <p:txBody>
          <a:bodyPr/>
          <a:lstStyle/>
          <a:p>
            <a:pPr algn="ctr"/>
            <a:r>
              <a:rPr lang="en-US" sz="4800" b="1" dirty="0">
                <a:solidFill>
                  <a:schemeClr val="tx1"/>
                </a:solidFill>
              </a:rPr>
              <a:t>Learning Objectives</a:t>
            </a:r>
          </a:p>
          <a:p>
            <a:r>
              <a:rPr lang="en-US" sz="3600" dirty="0" smtClean="0"/>
              <a:t>After this lesson, students should be able to:</a:t>
            </a:r>
          </a:p>
          <a:p>
            <a:pPr marL="571500" indent="-571500">
              <a:buFont typeface="Arial" panose="020B0604020202020204" pitchFamily="34" charset="0"/>
              <a:buChar char="•"/>
            </a:pPr>
            <a:r>
              <a:rPr lang="en-US" sz="3600" dirty="0" smtClean="0"/>
              <a:t>Describe…</a:t>
            </a:r>
            <a:endParaRPr lang="en-US" sz="3600" b="1" dirty="0"/>
          </a:p>
          <a:p>
            <a:pPr marL="571500" indent="-571500">
              <a:buFont typeface="Arial" panose="020B0604020202020204" pitchFamily="34" charset="0"/>
              <a:buChar char="•"/>
            </a:pPr>
            <a:r>
              <a:rPr lang="en-US" sz="3600" dirty="0" smtClean="0"/>
              <a:t>Understand…</a:t>
            </a:r>
          </a:p>
          <a:p>
            <a:pPr marL="571500" indent="-571500">
              <a:buFont typeface="Arial" panose="020B0604020202020204" pitchFamily="34" charset="0"/>
              <a:buChar char="•"/>
            </a:pPr>
            <a:r>
              <a:rPr lang="en-US" sz="3600" dirty="0" smtClean="0"/>
              <a:t>List…</a:t>
            </a:r>
          </a:p>
          <a:p>
            <a:pPr marL="571500" indent="-571500">
              <a:buFont typeface="Arial" panose="020B0604020202020204" pitchFamily="34" charset="0"/>
              <a:buChar char="•"/>
            </a:pPr>
            <a:r>
              <a:rPr lang="en-US" sz="3600" dirty="0" smtClean="0"/>
              <a:t>Relate…</a:t>
            </a:r>
          </a:p>
          <a:p>
            <a:pPr marL="571500" indent="-571500">
              <a:buFont typeface="Arial" panose="020B0604020202020204" pitchFamily="34" charset="0"/>
              <a:buChar char="•"/>
            </a:pPr>
            <a:r>
              <a:rPr lang="en-US" sz="3600" dirty="0" smtClean="0"/>
              <a:t>Define…</a:t>
            </a:r>
            <a:endParaRPr lang="en-US" sz="3600" dirty="0" smtClean="0"/>
          </a:p>
          <a:p>
            <a:r>
              <a:rPr lang="en-US" sz="3600" dirty="0" smtClean="0"/>
              <a:t>In statement form, identify 2-4 main intended goals or student outcomes of the lesson. Learning objectives often come from the educational standards you identified. </a:t>
            </a:r>
          </a:p>
          <a:p>
            <a:endParaRPr lang="en-US" sz="3600" dirty="0" smtClean="0"/>
          </a:p>
          <a:p>
            <a:pPr algn="ctr"/>
            <a:r>
              <a:rPr lang="en-US" sz="4800" b="1" dirty="0" smtClean="0">
                <a:solidFill>
                  <a:schemeClr val="tx1"/>
                </a:solidFill>
              </a:rPr>
              <a:t>Introduction Motivation</a:t>
            </a:r>
            <a:endParaRPr lang="en-US" sz="4800" b="1" dirty="0">
              <a:solidFill>
                <a:schemeClr val="tx1"/>
              </a:solidFill>
            </a:endParaRPr>
          </a:p>
          <a:p>
            <a:r>
              <a:rPr lang="en-US" sz="3600" dirty="0" smtClean="0"/>
              <a:t>Suggest how the teacher might prepare the students for the lesson and activities. Provide an engineering context. How do you grab students’ interest? This might be a demo, an example, or real-world context. Ask questions to engage students. Create a storyline that flows with the objectives to make the lesson more challenging and exciting. </a:t>
            </a:r>
          </a:p>
          <a:p>
            <a:endParaRPr lang="en-US" sz="4800" b="1" dirty="0" smtClean="0"/>
          </a:p>
          <a:p>
            <a:pPr algn="ctr"/>
            <a:r>
              <a:rPr lang="en-US" sz="4800" b="1" dirty="0" smtClean="0">
                <a:solidFill>
                  <a:schemeClr val="tx1"/>
                </a:solidFill>
              </a:rPr>
              <a:t>Lesson Background &amp; Concepts for Teachers</a:t>
            </a:r>
            <a:endParaRPr lang="en-US" sz="4800" b="1" dirty="0" smtClean="0">
              <a:solidFill>
                <a:schemeClr val="tx1"/>
              </a:solidFill>
              <a:latin typeface="Times" panose="02020603060405020304" pitchFamily="18" charset="0"/>
            </a:endParaRPr>
          </a:p>
          <a:p>
            <a:r>
              <a:rPr lang="en-US" sz="3600" dirty="0" smtClean="0">
                <a:solidFill>
                  <a:schemeClr val="tx1"/>
                </a:solidFill>
                <a:latin typeface="Times" panose="02020603060405020304" pitchFamily="18" charset="0"/>
              </a:rPr>
              <a:t>Include a clear and complete explanation of the lesson subject covered, in layperson’s terms.  Summarize pertinent background to make the teacher’s job easier; do not just copy information from other resources. It is okay to provide links/URLs to high-quality relevant information.  Provide teachers with a bit more information than needed to teach the lesson so that s/he can answer student questions competently.</a:t>
            </a:r>
          </a:p>
          <a:p>
            <a:endParaRPr lang="en-US" sz="4800" b="1" dirty="0">
              <a:solidFill>
                <a:schemeClr val="tx1"/>
              </a:solidFill>
              <a:latin typeface="Times" panose="02020603060405020304" pitchFamily="18" charset="0"/>
            </a:endParaRPr>
          </a:p>
          <a:p>
            <a:pPr algn="ctr"/>
            <a:r>
              <a:rPr lang="en-US" sz="4800" b="1" dirty="0" smtClean="0">
                <a:solidFill>
                  <a:schemeClr val="tx1"/>
                </a:solidFill>
                <a:latin typeface="Times" panose="02020603060405020304" pitchFamily="18" charset="0"/>
              </a:rPr>
              <a:t>Vocabulary/Definitions</a:t>
            </a:r>
            <a:endParaRPr lang="en-US" sz="4800" b="1" dirty="0">
              <a:solidFill>
                <a:schemeClr val="tx1"/>
              </a:solidFill>
              <a:latin typeface="Times" panose="02020603060405020304" pitchFamily="18" charset="0"/>
            </a:endParaRPr>
          </a:p>
          <a:p>
            <a:r>
              <a:rPr lang="en-US" sz="3600" dirty="0" smtClean="0"/>
              <a:t>Define unusual or probably unknown words, including unclear keywords, for the target grade level, plus any engineering words that are used in the lesson. </a:t>
            </a:r>
            <a:endParaRPr lang="en-US" sz="3600" dirty="0" smtClean="0"/>
          </a:p>
          <a:p>
            <a:endParaRPr lang="en-US" sz="3600" dirty="0" smtClean="0"/>
          </a:p>
          <a:p>
            <a:endParaRPr lang="en-US" sz="3600" b="1" dirty="0"/>
          </a:p>
          <a:p>
            <a:endParaRPr lang="en-US" sz="3600" b="1" dirty="0" smtClean="0"/>
          </a:p>
          <a:p>
            <a:endParaRPr lang="en-US" sz="3600" b="1" dirty="0"/>
          </a:p>
          <a:p>
            <a:endParaRPr lang="es-ES" dirty="0"/>
          </a:p>
        </p:txBody>
      </p:sp>
      <p:sp>
        <p:nvSpPr>
          <p:cNvPr id="5" name="Text Placeholder 4"/>
          <p:cNvSpPr>
            <a:spLocks noGrp="1"/>
          </p:cNvSpPr>
          <p:nvPr>
            <p:ph type="body" sz="quarter" idx="30"/>
          </p:nvPr>
        </p:nvSpPr>
        <p:spPr>
          <a:xfrm>
            <a:off x="33168075" y="30191974"/>
            <a:ext cx="10052050" cy="1015640"/>
          </a:xfrm>
        </p:spPr>
        <p:txBody>
          <a:bodyPr/>
          <a:lstStyle/>
          <a:p>
            <a:r>
              <a:rPr lang="es-ES" sz="3600" dirty="0" smtClean="0"/>
              <a:t>Special thanks to </a:t>
            </a:r>
            <a:r>
              <a:rPr lang="es-ES" sz="3600" dirty="0" smtClean="0"/>
              <a:t>…  </a:t>
            </a:r>
            <a:endParaRPr lang="es-ES" dirty="0"/>
          </a:p>
        </p:txBody>
      </p:sp>
      <p:pic>
        <p:nvPicPr>
          <p:cNvPr id="36" name="NCO Vision Figure for Header [04Mar2015a]-01.png" descr="/Users/mozart/Dropbox/*ACTIVE PROJECTS/NHERI NCO PRESENTATION [Julio]/NCO Vision Figure for Header [04Mar2015a]-01.png"/>
          <p:cNvPicPr>
            <a:picLocks noChangeAspect="1"/>
          </p:cNvPicPr>
          <p:nvPr/>
        </p:nvPicPr>
        <p:blipFill>
          <a:blip r:embed="rId4" r:link="rId5" cstate="print">
            <a:alphaModFix amt="78000"/>
            <a:extLst>
              <a:ext uri="{28A0092B-C50C-407E-A947-70E740481C1C}">
                <a14:useLocalDpi xmlns:a14="http://schemas.microsoft.com/office/drawing/2010/main" val="0"/>
              </a:ext>
            </a:extLst>
          </a:blip>
          <a:stretch>
            <a:fillRect/>
          </a:stretch>
        </p:blipFill>
        <p:spPr>
          <a:xfrm>
            <a:off x="36728949" y="-60141"/>
            <a:ext cx="5561073" cy="5569270"/>
          </a:xfrm>
          <a:prstGeom prst="rect">
            <a:avLst/>
          </a:prstGeom>
        </p:spPr>
      </p:pic>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2150</TotalTime>
  <Words>663</Words>
  <Application>Microsoft Office PowerPoint</Application>
  <PresentationFormat>Custom</PresentationFormat>
  <Paragraphs>73</Paragraphs>
  <Slides>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Times</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Karina Vielma-Cumpian</cp:lastModifiedBy>
  <cp:revision>179</cp:revision>
  <cp:lastPrinted>2015-07-20T14:34:09Z</cp:lastPrinted>
  <dcterms:created xsi:type="dcterms:W3CDTF">2012-02-03T19:11:35Z</dcterms:created>
  <dcterms:modified xsi:type="dcterms:W3CDTF">2017-07-11T03:18:04Z</dcterms:modified>
</cp:coreProperties>
</file>