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4" r:id="rId2"/>
    <p:sldId id="356" r:id="rId3"/>
    <p:sldId id="379" r:id="rId4"/>
    <p:sldId id="382" r:id="rId5"/>
    <p:sldId id="383" r:id="rId6"/>
    <p:sldId id="361" r:id="rId7"/>
    <p:sldId id="376" r:id="rId8"/>
    <p:sldId id="364" r:id="rId9"/>
    <p:sldId id="362" r:id="rId10"/>
    <p:sldId id="384" r:id="rId11"/>
    <p:sldId id="34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2">
          <p15:clr>
            <a:srgbClr val="A4A3A4"/>
          </p15:clr>
        </p15:guide>
        <p15:guide id="2" pos="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F7E"/>
    <a:srgbClr val="0F8C99"/>
    <a:srgbClr val="B7322D"/>
    <a:srgbClr val="4173A1"/>
    <a:srgbClr val="89E9F3"/>
    <a:srgbClr val="16CDE0"/>
    <a:srgbClr val="1A7E88"/>
    <a:srgbClr val="104E54"/>
    <a:srgbClr val="BFCF72"/>
    <a:srgbClr val="243A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9791" autoAdjust="0"/>
  </p:normalViewPr>
  <p:slideViewPr>
    <p:cSldViewPr snapToGrid="0" snapToObjects="1">
      <p:cViewPr varScale="1">
        <p:scale>
          <a:sx n="68" d="100"/>
          <a:sy n="68" d="100"/>
        </p:scale>
        <p:origin x="1008" y="53"/>
      </p:cViewPr>
      <p:guideLst>
        <p:guide orient="horz" pos="2702"/>
        <p:guide pos="5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6EF80-D09A-2A41-8FA0-1CCBA44B0D3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7C0E4-6FAA-EA47-BD2A-A644AF486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526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AE9AF-5B02-A343-87BA-BF97CE0E58A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96C59-4C62-F748-9189-0658811B1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17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22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52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52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61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90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49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46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112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5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246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70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204260" y="5974797"/>
            <a:ext cx="2053467" cy="8702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 userDrawn="1"/>
        </p:nvSpPr>
        <p:spPr>
          <a:xfrm>
            <a:off x="796576" y="4303767"/>
            <a:ext cx="6111373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dirty="0">
              <a:solidFill>
                <a:schemeClr val="bg1"/>
              </a:solidFill>
              <a:latin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7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tx2"/>
          </a:solidFill>
          <a:latin typeface="Impact"/>
          <a:ea typeface="+mj-ea"/>
          <a:cs typeface="Impac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571500" indent="-169863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917575" indent="-173038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370013" indent="-1714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1712913" indent="-168275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mozart/Dropbox/*ACTIVE%20PROJECTS/NHERI%20NCO%20PRESENTATION%20%5BJulio%5D/NCO%20Vision%20Figure%20for%20Header%20%5B04Mar2015a%5D-01.pn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karina.vielma@utsa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Karina.Vielma@utsa.ed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9144000" cy="6858001"/>
          </a:xfrm>
          <a:prstGeom prst="rect">
            <a:avLst/>
          </a:prstGeom>
          <a:gradFill flip="none" rotWithShape="1">
            <a:gsLst>
              <a:gs pos="100000">
                <a:srgbClr val="BFCF72">
                  <a:alpha val="93000"/>
                </a:srgbClr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39700" y="1520179"/>
            <a:ext cx="9448799" cy="1527822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101600" dist="76200" dir="2700000" algn="tl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1" name="Title 14"/>
          <p:cNvSpPr txBox="1">
            <a:spLocks/>
          </p:cNvSpPr>
          <p:nvPr/>
        </p:nvSpPr>
        <p:spPr>
          <a:xfrm>
            <a:off x="638173" y="1635396"/>
            <a:ext cx="7857002" cy="1655878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000" kern="1200" cap="all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200" cap="none" spc="100" dirty="0" smtClean="0">
                <a:effectLst>
                  <a:outerShdw blurRad="88900" dist="50800" dir="2700000" algn="tl" rotWithShape="0">
                    <a:prstClr val="black">
                      <a:alpha val="50000"/>
                    </a:prstClr>
                  </a:outerShdw>
                </a:effectLst>
              </a:rPr>
              <a:t>2017 REU – Research Opportunities for Undergraduates</a:t>
            </a:r>
            <a:endParaRPr lang="en-US" sz="6000" cap="none" spc="100" dirty="0" smtClean="0">
              <a:effectLst>
                <a:outerShdw blurRad="88900" dist="50800" dir="2700000" algn="tl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pic>
        <p:nvPicPr>
          <p:cNvPr id="15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3" r:link="rId4">
            <a:alphaModFix amt="7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426" y="2476500"/>
            <a:ext cx="5561073" cy="5569270"/>
          </a:xfrm>
          <a:prstGeom prst="rect">
            <a:avLst/>
          </a:prstGeom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638173" y="266700"/>
            <a:ext cx="8848727" cy="10890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Natural Hazards Engineering Research</a:t>
            </a:r>
          </a:p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Infrastructure  </a:t>
            </a:r>
            <a:r>
              <a:rPr lang="en-US" sz="3000" cap="none" spc="100" dirty="0" smtClean="0">
                <a:solidFill>
                  <a:srgbClr val="2E4F7E"/>
                </a:solidFill>
                <a:latin typeface="Arial Narrow"/>
                <a:ea typeface="Adobe Gothic Std B" pitchFamily="34" charset="-128"/>
                <a:cs typeface="Arial Narrow"/>
              </a:rPr>
              <a:t>(NHERI)</a:t>
            </a:r>
            <a:endParaRPr lang="en-US" sz="3000" cap="none" spc="100" dirty="0">
              <a:solidFill>
                <a:srgbClr val="2E4F7E"/>
              </a:solidFill>
              <a:latin typeface="Arial Narrow"/>
              <a:ea typeface="Adobe Gothic Std B" pitchFamily="34" charset="-128"/>
              <a:cs typeface="Arial Narrow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638174" y="3839830"/>
            <a:ext cx="3605154" cy="1784493"/>
          </a:xfrm>
          <a:prstGeom prst="rect">
            <a:avLst/>
          </a:prstGeom>
        </p:spPr>
        <p:txBody>
          <a:bodyPr vert="horz" wrap="none" lIns="91440" tIns="0" rIns="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2E4F7E"/>
                </a:solidFill>
              </a:rPr>
              <a:t>REU Research Poster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2E4F7E"/>
                </a:solidFill>
              </a:rPr>
              <a:t>&amp; Presentation</a:t>
            </a:r>
            <a:endParaRPr lang="en-US" sz="2800" b="1" i="1" spc="40" dirty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652363" y="5253551"/>
            <a:ext cx="8001000" cy="741545"/>
          </a:xfrm>
          <a:prstGeom prst="rect">
            <a:avLst/>
          </a:prstGeom>
        </p:spPr>
        <p:txBody>
          <a:bodyPr vert="horz" lIns="91440" tIns="0" rIns="9144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2800" dirty="0" smtClean="0">
                <a:solidFill>
                  <a:schemeClr val="accent6"/>
                </a:solidFill>
                <a:latin typeface="Arial Narrow"/>
                <a:cs typeface="Arial Narrow"/>
              </a:rPr>
              <a:t>Summer 2017</a:t>
            </a:r>
            <a:endParaRPr lang="en-US" sz="2800" dirty="0">
              <a:solidFill>
                <a:schemeClr val="accent6"/>
              </a:solidFill>
              <a:latin typeface="Arial Narrow"/>
              <a:cs typeface="Arial Narrow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42900" y="231774"/>
            <a:ext cx="155574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736600" y="4637612"/>
            <a:ext cx="3581400" cy="0"/>
          </a:xfrm>
          <a:prstGeom prst="line">
            <a:avLst/>
          </a:prstGeom>
          <a:ln w="63500" cmpd="sng">
            <a:solidFill>
              <a:schemeClr val="accent6"/>
            </a:solidFill>
          </a:ln>
          <a:effectLst>
            <a:outerShdw blurRad="40000" dist="20000" dir="5400000" rotWithShape="0">
              <a:srgbClr val="000000">
                <a:alpha val="1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-628650" y="18732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2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32124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Reminders &amp; Deliverables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121" y="4150075"/>
            <a:ext cx="1477374" cy="147955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2958" y="1282826"/>
            <a:ext cx="8089486" cy="489364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Send your final lesson plans to </a:t>
            </a:r>
            <a:r>
              <a:rPr lang="en-US" sz="2400" dirty="0" smtClean="0">
                <a:solidFill>
                  <a:srgbClr val="2E4F7E"/>
                </a:solidFill>
                <a:hlinkClick r:id="rId7"/>
              </a:rPr>
              <a:t>karina.vielma@utsa.edu</a:t>
            </a:r>
            <a:r>
              <a:rPr lang="en-US" sz="2400" dirty="0" smtClean="0">
                <a:solidFill>
                  <a:srgbClr val="2E4F7E"/>
                </a:solidFill>
              </a:rPr>
              <a:t> by Wednesday, July 19 at 12 noon (Central Time)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Send your lesson plan presentation slides to </a:t>
            </a:r>
            <a:r>
              <a:rPr lang="en-US" sz="2400" dirty="0" smtClean="0">
                <a:solidFill>
                  <a:srgbClr val="2E4F7E"/>
                </a:solidFill>
                <a:hlinkClick r:id="rId7"/>
              </a:rPr>
              <a:t>karina.vielma@utsa.edu</a:t>
            </a:r>
            <a:r>
              <a:rPr lang="en-US" sz="2400" dirty="0" smtClean="0">
                <a:solidFill>
                  <a:srgbClr val="2E4F7E"/>
                </a:solidFill>
              </a:rPr>
              <a:t> by July 24</a:t>
            </a:r>
            <a:r>
              <a:rPr lang="en-US" sz="2400" baseline="30000" dirty="0" smtClean="0">
                <a:solidFill>
                  <a:srgbClr val="2E4F7E"/>
                </a:solidFill>
              </a:rPr>
              <a:t>th</a:t>
            </a:r>
            <a:r>
              <a:rPr lang="en-US" sz="2400" dirty="0" smtClean="0">
                <a:solidFill>
                  <a:srgbClr val="2E4F7E"/>
                </a:solidFill>
              </a:rPr>
              <a:t> at 5pm (Central Time).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All REU students, log in on July 26</a:t>
            </a:r>
            <a:r>
              <a:rPr lang="en-US" sz="2400" baseline="30000" dirty="0" smtClean="0">
                <a:solidFill>
                  <a:srgbClr val="2E4F7E"/>
                </a:solidFill>
              </a:rPr>
              <a:t>th</a:t>
            </a:r>
            <a:r>
              <a:rPr lang="en-US" sz="2400" dirty="0" smtClean="0">
                <a:solidFill>
                  <a:srgbClr val="2E4F7E"/>
                </a:solidFill>
              </a:rPr>
              <a:t> from 11-1pm. Give a 10 min presentation.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Lesson plan and research posters due by July 31</a:t>
            </a:r>
            <a:r>
              <a:rPr lang="en-US" sz="2400" baseline="30000" dirty="0" smtClean="0">
                <a:solidFill>
                  <a:srgbClr val="2E4F7E"/>
                </a:solidFill>
              </a:rPr>
              <a:t>st</a:t>
            </a:r>
            <a:r>
              <a:rPr lang="en-US" sz="2400" dirty="0" smtClean="0">
                <a:solidFill>
                  <a:srgbClr val="2E4F7E"/>
                </a:solidFill>
              </a:rPr>
              <a:t> at 12 noon.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Nominate your Graduate Student Mentor by today!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Name, email address, university, MS or PhD</a:t>
            </a:r>
            <a:endParaRPr lang="en-US" sz="24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Take pictures!</a:t>
            </a:r>
            <a:endParaRPr lang="en-US" sz="24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696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3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 algn="ctr"/>
            <a:r>
              <a:rPr lang="en-US" cap="none" spc="100" dirty="0" smtClean="0">
                <a:solidFill>
                  <a:srgbClr val="2E4F7E"/>
                </a:solidFill>
              </a:rPr>
              <a:t>Questions?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 Placeholder 2"/>
          <p:cNvSpPr txBox="1">
            <a:spLocks/>
          </p:cNvSpPr>
          <p:nvPr/>
        </p:nvSpPr>
        <p:spPr>
          <a:xfrm>
            <a:off x="6769099" y="6582830"/>
            <a:ext cx="1208903" cy="22437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92100" algn="r">
              <a:lnSpc>
                <a:spcPct val="90000"/>
              </a:lnSpc>
              <a:spcBef>
                <a:spcPts val="0"/>
              </a:spcBef>
              <a:tabLst>
                <a:tab pos="292100" algn="l"/>
              </a:tabLst>
            </a:pP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22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Content Placeholder 27"/>
          <p:cNvSpPr txBox="1">
            <a:spLocks/>
          </p:cNvSpPr>
          <p:nvPr/>
        </p:nvSpPr>
        <p:spPr>
          <a:xfrm>
            <a:off x="642134" y="1412549"/>
            <a:ext cx="8061863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Please feel free to contact me if you have any questions or concerns. We are here to help all REU students have the best summer research experience possible.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Karina I. Vielma, </a:t>
            </a:r>
            <a:r>
              <a:rPr lang="en-US" sz="2400" dirty="0" err="1" smtClean="0">
                <a:solidFill>
                  <a:srgbClr val="2E4F7E"/>
                </a:solidFill>
                <a:latin typeface="Arial Narrow"/>
                <a:cs typeface="Arial Narrow"/>
              </a:rPr>
              <a:t>Ed.D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NHERI Research Fellow and Education Specialist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(210) 458-5596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  <a:hlinkClick r:id="rId7"/>
              </a:rPr>
              <a:t>Karina.Vielma@utsa.edu</a:t>
            </a:r>
            <a:endParaRPr lang="en-US" sz="24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Cell phone number: (830) 752-5455</a:t>
            </a:r>
          </a:p>
        </p:txBody>
      </p:sp>
    </p:spTree>
    <p:extLst>
      <p:ext uri="{BB962C8B-B14F-4D97-AF65-F5344CB8AC3E}">
        <p14:creationId xmlns:p14="http://schemas.microsoft.com/office/powerpoint/2010/main" val="232572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Today’s Schedule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91383" y="1333754"/>
            <a:ext cx="834685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Review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E4F7E"/>
                </a:solidFill>
              </a:rPr>
              <a:t>Deliverables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E4F7E"/>
                </a:solidFill>
              </a:rPr>
              <a:t>Engineering </a:t>
            </a:r>
            <a:r>
              <a:rPr lang="en-US" sz="2800" dirty="0" smtClean="0">
                <a:solidFill>
                  <a:srgbClr val="2E4F7E"/>
                </a:solidFill>
              </a:rPr>
              <a:t>and Technology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E4F7E"/>
                </a:solidFill>
              </a:rPr>
              <a:t>Engineering Design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E4F7E"/>
                </a:solidFill>
              </a:rPr>
              <a:t>Today’s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Lesson Plan Presentation</a:t>
            </a:r>
            <a:endParaRPr lang="en-US" sz="3200" dirty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Research Presentation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Research Poster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Deliverables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Closure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15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32124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Review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005" y="5073648"/>
            <a:ext cx="1477374" cy="147955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2958" y="1282826"/>
            <a:ext cx="8089486" cy="563231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We will be traveling to Miami, Florida to tour the Florida International University’s (FIU) Wall of Wind.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Ms. Patty Espinoza received your license/passport information. She will book your travel.</a:t>
            </a:r>
            <a:endParaRPr lang="en-US" sz="20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Send </a:t>
            </a:r>
            <a:r>
              <a:rPr lang="en-US" sz="2400" dirty="0" smtClean="0">
                <a:solidFill>
                  <a:srgbClr val="2E4F7E"/>
                </a:solidFill>
              </a:rPr>
              <a:t>recommendations to your partner EF site by Wednesday, July 12.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Submit </a:t>
            </a:r>
            <a:r>
              <a:rPr lang="en-US" sz="2400" dirty="0" smtClean="0">
                <a:solidFill>
                  <a:srgbClr val="2E4F7E"/>
                </a:solidFill>
              </a:rPr>
              <a:t>your final lesson plan by </a:t>
            </a:r>
            <a:r>
              <a:rPr lang="en-US" sz="2400" dirty="0" smtClean="0">
                <a:solidFill>
                  <a:srgbClr val="2E4F7E"/>
                </a:solidFill>
              </a:rPr>
              <a:t>Wednesday, July </a:t>
            </a:r>
            <a:r>
              <a:rPr lang="en-US" sz="2400" dirty="0" smtClean="0">
                <a:solidFill>
                  <a:srgbClr val="2E4F7E"/>
                </a:solidFill>
              </a:rPr>
              <a:t>19 at 12 noon Central </a:t>
            </a:r>
            <a:r>
              <a:rPr lang="en-US" sz="2400" dirty="0" smtClean="0">
                <a:solidFill>
                  <a:srgbClr val="2E4F7E"/>
                </a:solidFill>
              </a:rPr>
              <a:t>time.</a:t>
            </a:r>
            <a:endParaRPr lang="en-US" sz="24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Clear </a:t>
            </a:r>
            <a:r>
              <a:rPr lang="en-US" sz="2400" dirty="0" smtClean="0">
                <a:solidFill>
                  <a:srgbClr val="2E4F7E"/>
                </a:solidFill>
              </a:rPr>
              <a:t>your calendars for July 26 from 11am-2pm (Central time) to discuss the lesson with </a:t>
            </a:r>
            <a:r>
              <a:rPr lang="en-US" sz="2400" dirty="0" smtClean="0">
                <a:solidFill>
                  <a:srgbClr val="2E4F7E"/>
                </a:solidFill>
              </a:rPr>
              <a:t>K-12 teachers.</a:t>
            </a:r>
            <a:endParaRPr lang="en-US" sz="24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70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 rot="16200000">
            <a:off x="3825875" y="-3952876"/>
            <a:ext cx="1492250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7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007" y="1029034"/>
            <a:ext cx="921005" cy="921005"/>
          </a:xfrm>
          <a:prstGeom prst="rect">
            <a:avLst/>
          </a:prstGeom>
        </p:spPr>
      </p:pic>
      <p:sp>
        <p:nvSpPr>
          <p:cNvPr id="18" name="Title 10"/>
          <p:cNvSpPr txBox="1">
            <a:spLocks/>
          </p:cNvSpPr>
          <p:nvPr/>
        </p:nvSpPr>
        <p:spPr>
          <a:xfrm>
            <a:off x="529560" y="457787"/>
            <a:ext cx="8235950" cy="837906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4000" cap="none" spc="100" dirty="0" smtClean="0">
                <a:solidFill>
                  <a:srgbClr val="2E4F7E"/>
                </a:solidFill>
              </a:rPr>
              <a:t>Review: Engineering and Technology</a:t>
            </a:r>
            <a:endParaRPr lang="en-US" sz="4000" cap="none" spc="100" dirty="0">
              <a:solidFill>
                <a:srgbClr val="2E4F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2960" y="1805472"/>
            <a:ext cx="799160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E4F7E"/>
                </a:solidFill>
              </a:rPr>
              <a:t>Engineering: </a:t>
            </a:r>
            <a:r>
              <a:rPr lang="en-US" sz="2800" i="1" dirty="0" smtClean="0">
                <a:solidFill>
                  <a:srgbClr val="2E4F7E"/>
                </a:solidFill>
              </a:rPr>
              <a:t>The creative application of scientific (including math) principles to design, develop, and/or predict behavior of structures, machines, apparatus, or processes for an intended function (societal problem), with consideration of economics, ethics, and safety to life and property</a:t>
            </a:r>
            <a:r>
              <a:rPr lang="en-US" sz="2800" dirty="0" smtClean="0">
                <a:solidFill>
                  <a:srgbClr val="2E4F7E"/>
                </a:solidFill>
              </a:rPr>
              <a:t> (ABET)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rgbClr val="2E4F7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E4F7E"/>
                </a:solidFill>
              </a:rPr>
              <a:t>Technology: </a:t>
            </a:r>
            <a:r>
              <a:rPr lang="en-US" sz="2800" i="1" dirty="0" smtClean="0">
                <a:solidFill>
                  <a:srgbClr val="2E4F7E"/>
                </a:solidFill>
              </a:rPr>
              <a:t>The product created by engineers/engineering process</a:t>
            </a:r>
            <a:r>
              <a:rPr lang="en-US" sz="2800" dirty="0" smtClean="0">
                <a:solidFill>
                  <a:srgbClr val="2E4F7E"/>
                </a:solidFill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05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sz="4000" cap="none" spc="100" dirty="0" smtClean="0">
                <a:solidFill>
                  <a:srgbClr val="2E4F7E"/>
                </a:solidFill>
              </a:rPr>
              <a:t>Review: Engineering Design Process</a:t>
            </a:r>
            <a:endParaRPr lang="en-US" sz="4000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108" y="999236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527834" y="1438274"/>
            <a:ext cx="8421974" cy="5419725"/>
          </a:xfrm>
          <a:prstGeom prst="rect">
            <a:avLst/>
          </a:prstGeom>
        </p:spPr>
        <p:txBody>
          <a:bodyPr lIns="0" tIns="0" rIns="0" bIns="0" numCol="1">
            <a:noAutofit/>
          </a:bodyPr>
          <a:lstStyle/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840" y="1205611"/>
            <a:ext cx="6228802" cy="572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17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 rot="16200000">
            <a:off x="3825875" y="-3952876"/>
            <a:ext cx="1492250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7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238" y="307974"/>
            <a:ext cx="921005" cy="921005"/>
          </a:xfrm>
          <a:prstGeom prst="rect">
            <a:avLst/>
          </a:prstGeom>
        </p:spPr>
      </p:pic>
      <p:sp>
        <p:nvSpPr>
          <p:cNvPr id="18" name="Title 10"/>
          <p:cNvSpPr txBox="1">
            <a:spLocks/>
          </p:cNvSpPr>
          <p:nvPr/>
        </p:nvSpPr>
        <p:spPr>
          <a:xfrm>
            <a:off x="529560" y="457787"/>
            <a:ext cx="8235950" cy="837906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4200" cap="none" spc="100" dirty="0" smtClean="0">
                <a:solidFill>
                  <a:srgbClr val="2E4F7E"/>
                </a:solidFill>
              </a:rPr>
              <a:t>Today’s Objectives</a:t>
            </a:r>
            <a:endParaRPr lang="en-US" sz="4200" cap="none" spc="100" dirty="0">
              <a:solidFill>
                <a:srgbClr val="2E4F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2960" y="1805472"/>
            <a:ext cx="799160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Presentation l</a:t>
            </a:r>
            <a:r>
              <a:rPr lang="en-US" sz="3200" dirty="0" smtClean="0">
                <a:solidFill>
                  <a:srgbClr val="2E4F7E"/>
                </a:solidFill>
              </a:rPr>
              <a:t>ogistics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Review l</a:t>
            </a:r>
            <a:r>
              <a:rPr lang="en-US" sz="3200" dirty="0" smtClean="0">
                <a:solidFill>
                  <a:srgbClr val="2E4F7E"/>
                </a:solidFill>
              </a:rPr>
              <a:t>esson plan and research poster presentation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2E4F7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Review lesson plan and research presentation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45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Lesson Plan Presentation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387566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For July 26</a:t>
            </a:r>
            <a:r>
              <a:rPr lang="en-US" sz="3200" baseline="30000" dirty="0" smtClean="0">
                <a:solidFill>
                  <a:srgbClr val="2E4F7E"/>
                </a:solidFill>
                <a:latin typeface="Arial Narrow"/>
                <a:cs typeface="Arial Narrow"/>
              </a:rPr>
              <a:t>th</a:t>
            </a: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, prepare a 10-minute presentation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endParaRPr lang="en-US" sz="32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Title presentation</a:t>
            </a:r>
          </a:p>
          <a:p>
            <a:pPr marL="1374775" lvl="2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800" dirty="0" smtClean="0">
                <a:solidFill>
                  <a:srgbClr val="2E4F7E"/>
                </a:solidFill>
                <a:latin typeface="Arial Narrow"/>
                <a:cs typeface="Arial Narrow"/>
              </a:rPr>
              <a:t>Name, universities, EF site, lesson plan title</a:t>
            </a:r>
            <a:endParaRPr lang="en-US" sz="28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Lesson overview </a:t>
            </a:r>
            <a:endParaRPr lang="en-US" sz="30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Student objectives</a:t>
            </a: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>
                <a:solidFill>
                  <a:srgbClr val="2E4F7E"/>
                </a:solidFill>
                <a:latin typeface="Arial Narrow"/>
                <a:cs typeface="Arial Narrow"/>
              </a:rPr>
              <a:t>Motivation for this lesson </a:t>
            </a: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Activity overview</a:t>
            </a: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How will students be assessed?</a:t>
            </a: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How does this activity relate to your research?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3000" i="1" dirty="0" smtClean="0">
                <a:solidFill>
                  <a:srgbClr val="2E4F7E"/>
                </a:solidFill>
                <a:latin typeface="Arial Narrow"/>
                <a:cs typeface="Arial Narrow"/>
              </a:rPr>
              <a:t>***no more than 10 slides</a:t>
            </a:r>
            <a:endParaRPr lang="en-US" sz="3000" i="1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501" y="5137887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40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Research Paper Presentation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562242" y="1231899"/>
            <a:ext cx="8387566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Prepare a 15-minute presentation of your research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Title slide</a:t>
            </a:r>
          </a:p>
          <a:p>
            <a:pPr lvl="2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Name, home university, EF site, title of research paper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Introduction</a:t>
            </a:r>
          </a:p>
          <a:p>
            <a:pPr lvl="2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Statement of the problem, background of the study/problem, purpose of the study, research questions</a:t>
            </a:r>
            <a:endParaRPr lang="en-US" sz="20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Materials/Instrumentation</a:t>
            </a:r>
          </a:p>
          <a:p>
            <a:pPr lvl="2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What materials were used?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Methodology</a:t>
            </a:r>
          </a:p>
          <a:p>
            <a:pPr lvl="2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What methods were used? How and why were old methods changed?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Results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	What data were produced from the study? Report in charts, graphs, tables.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Discussion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0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Explain/discuss why</a:t>
            </a: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 you get results that were expected/unexpected. Wha</a:t>
            </a: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t 	further research needs to be done to address the original problem (from the 	intro)</a:t>
            </a: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?</a:t>
            </a:r>
            <a:endParaRPr lang="en-US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>
              <a:spcBef>
                <a:spcPts val="0"/>
              </a:spcBef>
              <a:tabLst>
                <a:tab pos="341313" algn="l"/>
              </a:tabLst>
            </a:pPr>
            <a:r>
              <a:rPr lang="en-US" i="1" dirty="0" smtClean="0">
                <a:solidFill>
                  <a:srgbClr val="2E4F7E"/>
                </a:solidFill>
                <a:latin typeface="Arial Narrow"/>
                <a:cs typeface="Arial Narrow"/>
              </a:rPr>
              <a:t>***no more than 15 slides</a:t>
            </a:r>
            <a:endParaRPr lang="en-US" i="1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103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32124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Research Poster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048" y="4325760"/>
            <a:ext cx="1477374" cy="147955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2958" y="1482354"/>
            <a:ext cx="83468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Summarize the research presentation</a:t>
            </a: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Introduction</a:t>
            </a:r>
            <a:endParaRPr lang="en-US" sz="30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Materials/Instrumentation</a:t>
            </a:r>
            <a:endParaRPr lang="en-US" sz="30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Methodology</a:t>
            </a:r>
            <a:endParaRPr lang="en-US" sz="30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Results</a:t>
            </a:r>
            <a:endParaRPr lang="en-US" sz="30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Discussion</a:t>
            </a: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References</a:t>
            </a: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Acknowledgements</a:t>
            </a:r>
            <a:endParaRPr lang="en-US" sz="30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endParaRPr lang="en-US" sz="30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E4F7E"/>
                </a:solidFill>
              </a:rPr>
              <a:t>Posters will be printed on site – turn in all posters (lesson plan and research) by </a:t>
            </a:r>
            <a:r>
              <a:rPr lang="en-US" sz="2400" b="1" dirty="0" smtClean="0">
                <a:solidFill>
                  <a:srgbClr val="2E4F7E"/>
                </a:solidFill>
              </a:rPr>
              <a:t>July 31</a:t>
            </a:r>
            <a:r>
              <a:rPr lang="en-US" sz="2400" b="1" baseline="30000" dirty="0" smtClean="0">
                <a:solidFill>
                  <a:srgbClr val="2E4F7E"/>
                </a:solidFill>
              </a:rPr>
              <a:t>st</a:t>
            </a:r>
            <a:r>
              <a:rPr lang="en-US" sz="2400" b="1" dirty="0" smtClean="0">
                <a:solidFill>
                  <a:srgbClr val="2E4F7E"/>
                </a:solidFill>
              </a:rPr>
              <a:t> at 12 noon (Central)</a:t>
            </a:r>
            <a:endParaRPr lang="en-US" sz="2400" b="1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24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HERI NCO Colors">
      <a:dk1>
        <a:sysClr val="windowText" lastClr="000000"/>
      </a:dk1>
      <a:lt1>
        <a:sysClr val="window" lastClr="FFFFFF"/>
      </a:lt1>
      <a:dk2>
        <a:srgbClr val="213B52"/>
      </a:dk2>
      <a:lt2>
        <a:srgbClr val="EEECE1"/>
      </a:lt2>
      <a:accent1>
        <a:srgbClr val="0E5D6E"/>
      </a:accent1>
      <a:accent2>
        <a:srgbClr val="1B818B"/>
      </a:accent2>
      <a:accent3>
        <a:srgbClr val="97D0C8"/>
      </a:accent3>
      <a:accent4>
        <a:srgbClr val="B6C663"/>
      </a:accent4>
      <a:accent5>
        <a:srgbClr val="83271F"/>
      </a:accent5>
      <a:accent6>
        <a:srgbClr val="CB482F"/>
      </a:accent6>
      <a:hlink>
        <a:srgbClr val="D46B3D"/>
      </a:hlink>
      <a:folHlink>
        <a:srgbClr val="D46B3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38220</TotalTime>
  <Words>510</Words>
  <Application>Microsoft Office PowerPoint</Application>
  <PresentationFormat>On-screen Show (4:3)</PresentationFormat>
  <Paragraphs>103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Adobe Gothic Std B</vt:lpstr>
      <vt:lpstr>Arial</vt:lpstr>
      <vt:lpstr>Arial Black</vt:lpstr>
      <vt:lpstr>Arial Narrow</vt:lpstr>
      <vt:lpstr>Calibri</vt:lpstr>
      <vt:lpstr>Impact</vt:lpstr>
      <vt:lpstr>Lucida Grande</vt:lpstr>
      <vt:lpstr>Office Theme</vt:lpstr>
      <vt:lpstr>PowerPoint Presentation</vt:lpstr>
      <vt:lpstr>Today’s Schedule</vt:lpstr>
      <vt:lpstr>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Research Poster</vt:lpstr>
      <vt:lpstr>Reminders &amp; Deliverables</vt:lpstr>
      <vt:lpstr>PowerPoint Presentation</vt:lpstr>
    </vt:vector>
  </TitlesOfParts>
  <Company>Purdue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SECOND LINE AND THIRD LINE</dc:title>
  <dc:creator>Purdue Marketing Communications</dc:creator>
  <cp:lastModifiedBy>Karina Vielma-Cumpian</cp:lastModifiedBy>
  <cp:revision>1045</cp:revision>
  <cp:lastPrinted>2016-07-19T15:29:55Z</cp:lastPrinted>
  <dcterms:created xsi:type="dcterms:W3CDTF">2011-09-20T15:44:26Z</dcterms:created>
  <dcterms:modified xsi:type="dcterms:W3CDTF">2017-07-18T02:30:25Z</dcterms:modified>
</cp:coreProperties>
</file>