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9" r:id="rId4"/>
    <p:sldId id="260" r:id="rId5"/>
    <p:sldId id="261" r:id="rId6"/>
    <p:sldId id="262"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20027" autoAdjust="0"/>
    <p:restoredTop sz="94660"/>
  </p:normalViewPr>
  <p:slideViewPr>
    <p:cSldViewPr snapToGrid="0">
      <p:cViewPr varScale="1">
        <p:scale>
          <a:sx n="71" d="100"/>
          <a:sy n="71" d="100"/>
        </p:scale>
        <p:origin x="77" y="1013"/>
      </p:cViewPr>
      <p:guideLst/>
    </p:cSldViewPr>
  </p:slideViewPr>
  <p:notesTextViewPr>
    <p:cViewPr>
      <p:scale>
        <a:sx n="1" d="1"/>
        <a:sy n="1" d="1"/>
      </p:scale>
      <p:origin x="0" y="0"/>
    </p:cViewPr>
  </p:notesTextViewPr>
  <p:notesViewPr>
    <p:cSldViewPr snapToGrid="0">
      <p:cViewPr varScale="1">
        <p:scale>
          <a:sx n="87" d="100"/>
          <a:sy n="87" d="100"/>
        </p:scale>
        <p:origin x="1651"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DCA335-85CE-48CD-9B47-FBE1D2654A5F}" type="datetimeFigureOut">
              <a:rPr lang="en-US" smtClean="0"/>
              <a:t>4/25/2018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D047E4-4B55-45A1-AA33-FF7CA8F70EEA}" type="slidenum">
              <a:rPr lang="en-US" smtClean="0"/>
              <a:t>‹#›</a:t>
            </a:fld>
            <a:endParaRPr lang="en-US"/>
          </a:p>
        </p:txBody>
      </p:sp>
    </p:spTree>
    <p:extLst>
      <p:ext uri="{BB962C8B-B14F-4D97-AF65-F5344CB8AC3E}">
        <p14:creationId xmlns:p14="http://schemas.microsoft.com/office/powerpoint/2010/main" val="434548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the Natural Hazards Engineering Research Infrastructure!  You are about to take part in the Research Experiences for Undergraduates Summer Program. We are very excited to welcome you!  </a:t>
            </a:r>
          </a:p>
          <a:p>
            <a:endParaRPr lang="en-US" dirty="0"/>
          </a:p>
          <a:p>
            <a:r>
              <a:rPr lang="en-US" dirty="0" smtClean="0"/>
              <a:t>This session is planned to help you gain information about travel and paperwork needed prior to the start of the REU program.  You will also have other paperwork to complete once you arrive on campus to the experimental site.  </a:t>
            </a:r>
          </a:p>
          <a:p>
            <a:endParaRPr lang="en-US" dirty="0"/>
          </a:p>
          <a:p>
            <a:r>
              <a:rPr lang="en-US" dirty="0" smtClean="0"/>
              <a:t>Your peers will be at 10 different sites across the country.  We will be meeting over Zoom at least once a week to check in.  You’ll receive more details on these meetings at your orientation which is scheduled for June 19</a:t>
            </a:r>
            <a:r>
              <a:rPr lang="en-US" baseline="30000" dirty="0" smtClean="0"/>
              <a:t>th</a:t>
            </a:r>
            <a:r>
              <a:rPr lang="en-US" dirty="0" smtClean="0"/>
              <a:t>, 2018 from 12 noon-2:30pm </a:t>
            </a:r>
            <a:r>
              <a:rPr lang="en-US" b="1" dirty="0" smtClean="0"/>
              <a:t>CENTRAL TIME</a:t>
            </a:r>
            <a:r>
              <a:rPr lang="en-US" dirty="0" smtClean="0"/>
              <a:t>.  Please note the time zone. Since we will all be in different parts of the US, always take note of the time zone.</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1</a:t>
            </a:fld>
            <a:endParaRPr lang="en-US"/>
          </a:p>
        </p:txBody>
      </p:sp>
    </p:spTree>
    <p:extLst>
      <p:ext uri="{BB962C8B-B14F-4D97-AF65-F5344CB8AC3E}">
        <p14:creationId xmlns:p14="http://schemas.microsoft.com/office/powerpoint/2010/main" val="3837925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be discussing the following topics in the next half hour:</a:t>
            </a:r>
          </a:p>
          <a:p>
            <a:endParaRPr lang="en-US" dirty="0"/>
          </a:p>
          <a:p>
            <a:r>
              <a:rPr lang="en-US" dirty="0" smtClean="0"/>
              <a:t>1.  Introductions:</a:t>
            </a:r>
          </a:p>
          <a:p>
            <a:endParaRPr lang="en-US" dirty="0"/>
          </a:p>
          <a:p>
            <a:r>
              <a:rPr lang="en-US" dirty="0" smtClean="0"/>
              <a:t>Name</a:t>
            </a:r>
          </a:p>
          <a:p>
            <a:r>
              <a:rPr lang="en-US" dirty="0" smtClean="0"/>
              <a:t>Where are you from?</a:t>
            </a:r>
          </a:p>
          <a:p>
            <a:r>
              <a:rPr lang="en-US" dirty="0" smtClean="0"/>
              <a:t>Where are you studying?</a:t>
            </a:r>
          </a:p>
          <a:p>
            <a:r>
              <a:rPr lang="en-US" dirty="0" smtClean="0"/>
              <a:t>Where will you be going for your REU experience?</a:t>
            </a:r>
          </a:p>
          <a:p>
            <a:endParaRPr lang="en-US" dirty="0"/>
          </a:p>
          <a:p>
            <a:pPr marL="228600" indent="-228600">
              <a:buAutoNum type="arabicPeriod" startAt="2"/>
            </a:pPr>
            <a:r>
              <a:rPr lang="en-US" dirty="0" smtClean="0"/>
              <a:t>Paperwork</a:t>
            </a:r>
          </a:p>
          <a:p>
            <a:pPr marL="228600" indent="-228600">
              <a:buAutoNum type="arabicPeriod" startAt="2"/>
            </a:pPr>
            <a:r>
              <a:rPr lang="en-US" dirty="0" smtClean="0"/>
              <a:t>Travel details</a:t>
            </a:r>
          </a:p>
          <a:p>
            <a:pPr marL="228600" indent="-228600">
              <a:buAutoNum type="arabicPeriod" startAt="2"/>
            </a:pPr>
            <a:r>
              <a:rPr lang="en-US" dirty="0" smtClean="0"/>
              <a:t>REU Team </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2</a:t>
            </a:fld>
            <a:endParaRPr lang="en-US"/>
          </a:p>
        </p:txBody>
      </p:sp>
    </p:spTree>
    <p:extLst>
      <p:ext uri="{BB962C8B-B14F-4D97-AF65-F5344CB8AC3E}">
        <p14:creationId xmlns:p14="http://schemas.microsoft.com/office/powerpoint/2010/main" val="2624066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Supplier Information Form get you set up in the UTSA system to be paid. This form has your social security number, address, and citizenship information.  If for some reason you entered your direct deposit information incorrectly, a check will be mailed to the address you provided.</a:t>
            </a:r>
          </a:p>
          <a:p>
            <a:endParaRPr lang="en-US" dirty="0"/>
          </a:p>
          <a:p>
            <a:r>
              <a:rPr lang="en-US" dirty="0" smtClean="0"/>
              <a:t>Please note:  Although all of you will be at different sites, we manage the payments for each of you.  We will also help you develop your final research paper, presentation, lesson plans, and we will require that you turn in timesheets for your work.</a:t>
            </a:r>
          </a:p>
          <a:p>
            <a:endParaRPr lang="en-US" dirty="0"/>
          </a:p>
          <a:p>
            <a:r>
              <a:rPr lang="en-US" dirty="0" smtClean="0"/>
              <a:t>The direct deposit form was attached to the Supplier Information Form; so all of you turned them in together.  Thank you!</a:t>
            </a:r>
          </a:p>
          <a:p>
            <a:endParaRPr lang="en-US" dirty="0"/>
          </a:p>
          <a:p>
            <a:r>
              <a:rPr lang="en-US" dirty="0" smtClean="0"/>
              <a:t>Please note that any issues with your paperwork may delay payments.  We are doing everything possible to get you paid as soon as possible.  If all your paperwork was submitted on time (before March 15</a:t>
            </a:r>
            <a:r>
              <a:rPr lang="en-US" baseline="30000" dirty="0" smtClean="0"/>
              <a:t>th</a:t>
            </a:r>
            <a:r>
              <a:rPr lang="en-US" dirty="0" smtClean="0"/>
              <a:t>), you should be getting paid your travel stipend by April 29</a:t>
            </a:r>
            <a:r>
              <a:rPr lang="en-US" baseline="30000" dirty="0" smtClean="0"/>
              <a:t>th</a:t>
            </a:r>
            <a:r>
              <a:rPr lang="en-US" dirty="0" smtClean="0"/>
              <a:t>.  Otherwise, you can expected shortly after (1-2 weeks).</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3</a:t>
            </a:fld>
            <a:endParaRPr lang="en-US"/>
          </a:p>
        </p:txBody>
      </p:sp>
    </p:spTree>
    <p:extLst>
      <p:ext uri="{BB962C8B-B14F-4D97-AF65-F5344CB8AC3E}">
        <p14:creationId xmlns:p14="http://schemas.microsoft.com/office/powerpoint/2010/main" val="1675357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996104"/>
          </a:xfrm>
        </p:spPr>
        <p:txBody>
          <a:bodyPr/>
          <a:lstStyle/>
          <a:p>
            <a:r>
              <a:rPr lang="en-US" dirty="0" smtClean="0"/>
              <a:t>You will need to coordinate your travel to and from the experimental facility that you were assigned to.  Please contact your site representative for housing information and to get information about when you should arrive and leave the site. Do not leave early unless you have prior approval.  We meet to discuss your progress and can deduct payments for missing meetings and dates.  Always be in touch with your site representative and yours truly.</a:t>
            </a:r>
          </a:p>
          <a:p>
            <a:endParaRPr lang="en-US" dirty="0"/>
          </a:p>
          <a:p>
            <a:r>
              <a:rPr lang="en-US" dirty="0" smtClean="0"/>
              <a:t>Also, THIS IS NEW---We will provide you with an additional stipend to coordinate your travel to Oregon State University to present your research.  I will email each of your team and copy your site representative to notify you of the amount that you will be receiving IN ADDITION to what you are receiving already ($2500 Travel Stipend and $5000 Research Stipend).  Those at OSU will not receive this additional amount because they will not need to travel to OSU.  You will help host the rest of us!</a:t>
            </a:r>
          </a:p>
          <a:p>
            <a:endParaRPr lang="en-US" dirty="0"/>
          </a:p>
          <a:p>
            <a:r>
              <a:rPr lang="en-US" dirty="0" smtClean="0"/>
              <a:t>So please coordinate with your peer group to coordinate travel to OSU. It will be much more cost-effective to do this!  You should plan to arrive at OSU on August 5</a:t>
            </a:r>
            <a:r>
              <a:rPr lang="en-US" baseline="30000" dirty="0" smtClean="0"/>
              <a:t>th</a:t>
            </a:r>
            <a:r>
              <a:rPr lang="en-US" dirty="0" smtClean="0"/>
              <a:t> and depart from OSU late on August 7</a:t>
            </a:r>
            <a:r>
              <a:rPr lang="en-US" baseline="30000" dirty="0" smtClean="0"/>
              <a:t>th</a:t>
            </a:r>
            <a:r>
              <a:rPr lang="en-US" dirty="0" smtClean="0"/>
              <a:t> or early on August 8</a:t>
            </a:r>
            <a:r>
              <a:rPr lang="en-US" baseline="30000" dirty="0" smtClean="0"/>
              <a:t>th</a:t>
            </a:r>
            <a:r>
              <a:rPr lang="en-US" dirty="0" smtClean="0"/>
              <a:t>.  Depending on how far you need to travel, you may be able to leave on August 7</a:t>
            </a:r>
            <a:r>
              <a:rPr lang="en-US" baseline="30000" dirty="0" smtClean="0"/>
              <a:t>th</a:t>
            </a:r>
            <a:r>
              <a:rPr lang="en-US" dirty="0" smtClean="0"/>
              <a:t> late in the evening.  However, be sure that your travel will not interfere with any of the presentations.  You will be required to be in Corvallis from August 6</a:t>
            </a:r>
            <a:r>
              <a:rPr lang="en-US" baseline="30000" dirty="0" smtClean="0"/>
              <a:t>th</a:t>
            </a:r>
            <a:r>
              <a:rPr lang="en-US" dirty="0" smtClean="0"/>
              <a:t> at 8am until August 7</a:t>
            </a:r>
            <a:r>
              <a:rPr lang="en-US" baseline="30000" dirty="0" smtClean="0"/>
              <a:t>th</a:t>
            </a:r>
            <a:r>
              <a:rPr lang="en-US" dirty="0" smtClean="0"/>
              <a:t> at 5:30pm PACIFIC TIME.</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4</a:t>
            </a:fld>
            <a:endParaRPr lang="en-US"/>
          </a:p>
        </p:txBody>
      </p:sp>
    </p:spTree>
    <p:extLst>
      <p:ext uri="{BB962C8B-B14F-4D97-AF65-F5344CB8AC3E}">
        <p14:creationId xmlns:p14="http://schemas.microsoft.com/office/powerpoint/2010/main" val="2146776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US" dirty="0" smtClean="0"/>
              <a:t>Here is some information that may help you in making your travel arrangements.  There are two airports close to Corvallis.  You will need to take a shuttle from the airport to OSU.  Funding will be added for these expenses; we’ve calculated the amount you will receive by getting an average cost for the flight and adding for approximate shuttle and taxi/Lyft/Uber/</a:t>
            </a:r>
            <a:r>
              <a:rPr lang="en-US" dirty="0" err="1" smtClean="0"/>
              <a:t>etc</a:t>
            </a:r>
            <a:r>
              <a:rPr lang="en-US" dirty="0" smtClean="0"/>
              <a:t> expenses you might incur.</a:t>
            </a:r>
          </a:p>
          <a:p>
            <a:endParaRPr lang="en-US" dirty="0"/>
          </a:p>
          <a:p>
            <a:r>
              <a:rPr lang="en-US" dirty="0" smtClean="0"/>
              <a:t>Please go to the HUT shuttle website to schedule your shuttle ride after you’ve purchased your flight.</a:t>
            </a:r>
          </a:p>
          <a:p>
            <a:endParaRPr lang="en-US" dirty="0"/>
          </a:p>
          <a:p>
            <a:r>
              <a:rPr lang="en-US" dirty="0" smtClean="0"/>
              <a:t>We were going to stay at the Hilton Garden Inn, but I was informed that a newer hotel is right in the downtown area which will help you do more fun things while you’re visiting Corvallis.  So I am trying to book us in the downtown area.  You will not need to worry about hotel stay.  All of you will have a place to sleep between August 5</a:t>
            </a:r>
            <a:r>
              <a:rPr lang="en-US" baseline="30000" dirty="0" smtClean="0"/>
              <a:t>th</a:t>
            </a:r>
            <a:r>
              <a:rPr lang="en-US" dirty="0" smtClean="0"/>
              <a:t> and August 8</a:t>
            </a:r>
            <a:r>
              <a:rPr lang="en-US" baseline="30000" dirty="0" smtClean="0"/>
              <a:t>th</a:t>
            </a:r>
            <a:r>
              <a:rPr lang="en-US" dirty="0" smtClean="0"/>
              <a:t>.  Please let me know what arrangements you make as soon as you make them.  This is APPRECIATED! (And it helps me let the hotel know when to expect you.)</a:t>
            </a:r>
          </a:p>
          <a:p>
            <a:endParaRPr lang="en-US" dirty="0"/>
          </a:p>
          <a:p>
            <a:r>
              <a:rPr lang="en-US" dirty="0" smtClean="0"/>
              <a:t>Please contact your research site to see what the dress code will be like at the site.  Many sites have a closed toe shoe policy for your safety.  You may also need other kinds of clothing. So it’s best to contact them prior to leaving so that you can pack accordingly.</a:t>
            </a:r>
          </a:p>
          <a:p>
            <a:endParaRPr lang="en-US" dirty="0"/>
          </a:p>
          <a:p>
            <a:r>
              <a:rPr lang="en-US" dirty="0" smtClean="0"/>
              <a:t>For the presentations at OSU, you will need to wear business attire.  </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5</a:t>
            </a:fld>
            <a:endParaRPr lang="en-US"/>
          </a:p>
        </p:txBody>
      </p:sp>
    </p:spTree>
    <p:extLst>
      <p:ext uri="{BB962C8B-B14F-4D97-AF65-F5344CB8AC3E}">
        <p14:creationId xmlns:p14="http://schemas.microsoft.com/office/powerpoint/2010/main" val="1992214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your team members. Please communicate with them so that you can make travel arrangements together and so you can get to know each other prior to arriving at your sites.</a:t>
            </a:r>
          </a:p>
          <a:p>
            <a:endParaRPr lang="en-US" dirty="0"/>
          </a:p>
          <a:p>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6</a:t>
            </a:fld>
            <a:endParaRPr lang="en-US"/>
          </a:p>
        </p:txBody>
      </p:sp>
    </p:spTree>
    <p:extLst>
      <p:ext uri="{BB962C8B-B14F-4D97-AF65-F5344CB8AC3E}">
        <p14:creationId xmlns:p14="http://schemas.microsoft.com/office/powerpoint/2010/main" val="107658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important dates for you to remember.  You’ll get more information during orientation.</a:t>
            </a:r>
          </a:p>
          <a:p>
            <a:endParaRPr lang="en-US" dirty="0"/>
          </a:p>
          <a:p>
            <a:r>
              <a:rPr lang="en-US" dirty="0" smtClean="0"/>
              <a:t>We look forward to lots of learning and lots of FUN together! </a:t>
            </a:r>
            <a:endParaRPr lang="en-US" dirty="0"/>
          </a:p>
        </p:txBody>
      </p:sp>
      <p:sp>
        <p:nvSpPr>
          <p:cNvPr id="4" name="Slide Number Placeholder 3"/>
          <p:cNvSpPr>
            <a:spLocks noGrp="1"/>
          </p:cNvSpPr>
          <p:nvPr>
            <p:ph type="sldNum" sz="quarter" idx="10"/>
          </p:nvPr>
        </p:nvSpPr>
        <p:spPr/>
        <p:txBody>
          <a:bodyPr/>
          <a:lstStyle/>
          <a:p>
            <a:fld id="{93D047E4-4B55-45A1-AA33-FF7CA8F70EEA}" type="slidenum">
              <a:rPr lang="en-US" smtClean="0"/>
              <a:t>7</a:t>
            </a:fld>
            <a:endParaRPr lang="en-US"/>
          </a:p>
        </p:txBody>
      </p:sp>
    </p:spTree>
    <p:extLst>
      <p:ext uri="{BB962C8B-B14F-4D97-AF65-F5344CB8AC3E}">
        <p14:creationId xmlns:p14="http://schemas.microsoft.com/office/powerpoint/2010/main" val="330931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4/25/2018</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hutshuttle.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mailto:emm1422@jagmail.southalabama.edu" TargetMode="External"/><Relationship Id="rId13" Type="http://schemas.openxmlformats.org/officeDocument/2006/relationships/hyperlink" Target="mailto:dmcdanel@purdue.edu" TargetMode="External"/><Relationship Id="rId3" Type="http://schemas.openxmlformats.org/officeDocument/2006/relationships/hyperlink" Target="mailto:alope170@calpoly.edu" TargetMode="External"/><Relationship Id="rId7" Type="http://schemas.openxmlformats.org/officeDocument/2006/relationships/hyperlink" Target="mailto:jastrasilla@ucdavis.edu" TargetMode="External"/><Relationship Id="rId12" Type="http://schemas.openxmlformats.org/officeDocument/2006/relationships/hyperlink" Target="mailto:sab7059@louisiana.ed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mailto:natalieozor@gmail.com" TargetMode="External"/><Relationship Id="rId11" Type="http://schemas.openxmlformats.org/officeDocument/2006/relationships/hyperlink" Target="mailto:jgiven@widener.edu" TargetMode="External"/><Relationship Id="rId5" Type="http://schemas.openxmlformats.org/officeDocument/2006/relationships/hyperlink" Target="mailto:willmoore4991@gmail.com" TargetMode="External"/><Relationship Id="rId15" Type="http://schemas.openxmlformats.org/officeDocument/2006/relationships/hyperlink" Target="mailto:joyner_deamer@yahoo.com" TargetMode="External"/><Relationship Id="rId10" Type="http://schemas.openxmlformats.org/officeDocument/2006/relationships/hyperlink" Target="mailto:zrmartin3@alaska.edu" TargetMode="External"/><Relationship Id="rId4" Type="http://schemas.openxmlformats.org/officeDocument/2006/relationships/hyperlink" Target="mailto:amdelrosario@ucdavis.edu" TargetMode="External"/><Relationship Id="rId9" Type="http://schemas.openxmlformats.org/officeDocument/2006/relationships/hyperlink" Target="mailto:zbettner@ucsd.edu" TargetMode="External"/><Relationship Id="rId14" Type="http://schemas.openxmlformats.org/officeDocument/2006/relationships/hyperlink" Target="mailto:fduffy@umass.ed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NHERI REU 2018</a:t>
            </a:r>
            <a:endParaRPr lang="en-US" dirty="0"/>
          </a:p>
        </p:txBody>
      </p:sp>
      <p:sp>
        <p:nvSpPr>
          <p:cNvPr id="3" name="Subtitle 2"/>
          <p:cNvSpPr>
            <a:spLocks noGrp="1"/>
          </p:cNvSpPr>
          <p:nvPr>
            <p:ph type="subTitle" idx="1"/>
          </p:nvPr>
        </p:nvSpPr>
        <p:spPr/>
        <p:txBody>
          <a:bodyPr/>
          <a:lstStyle/>
          <a:p>
            <a:r>
              <a:rPr lang="en-US" dirty="0" smtClean="0"/>
              <a:t>Dr. Karina I. Vielma</a:t>
            </a:r>
            <a:endParaRPr lang="en-US" dirty="0"/>
          </a:p>
        </p:txBody>
      </p:sp>
    </p:spTree>
    <p:extLst>
      <p:ext uri="{BB962C8B-B14F-4D97-AF65-F5344CB8AC3E}">
        <p14:creationId xmlns:p14="http://schemas.microsoft.com/office/powerpoint/2010/main" val="8999161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a:t>
            </a:r>
            <a:endParaRPr lang="en-US" dirty="0"/>
          </a:p>
        </p:txBody>
      </p:sp>
      <p:sp>
        <p:nvSpPr>
          <p:cNvPr id="3" name="Content Placeholder 2"/>
          <p:cNvSpPr>
            <a:spLocks noGrp="1"/>
          </p:cNvSpPr>
          <p:nvPr>
            <p:ph idx="1"/>
          </p:nvPr>
        </p:nvSpPr>
        <p:spPr/>
        <p:txBody>
          <a:bodyPr/>
          <a:lstStyle/>
          <a:p>
            <a:r>
              <a:rPr lang="en-US" dirty="0" smtClean="0"/>
              <a:t>Introductions</a:t>
            </a:r>
          </a:p>
          <a:p>
            <a:r>
              <a:rPr lang="en-US" dirty="0" smtClean="0"/>
              <a:t>Paperwork</a:t>
            </a:r>
          </a:p>
          <a:p>
            <a:r>
              <a:rPr lang="en-US" dirty="0" smtClean="0"/>
              <a:t>Travel</a:t>
            </a:r>
          </a:p>
          <a:p>
            <a:r>
              <a:rPr lang="en-US" dirty="0" smtClean="0"/>
              <a:t>REU Team</a:t>
            </a:r>
          </a:p>
          <a:p>
            <a:endParaRPr lang="en-US" dirty="0"/>
          </a:p>
        </p:txBody>
      </p:sp>
    </p:spTree>
    <p:extLst>
      <p:ext uri="{BB962C8B-B14F-4D97-AF65-F5344CB8AC3E}">
        <p14:creationId xmlns:p14="http://schemas.microsoft.com/office/powerpoint/2010/main" val="1133232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Paperwork</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Supplier Information Form – gets you in the system to be paid</a:t>
            </a:r>
          </a:p>
          <a:p>
            <a:pPr>
              <a:buFont typeface="Wingdings" panose="05000000000000000000" pitchFamily="2" charset="2"/>
              <a:buChar char="q"/>
            </a:pPr>
            <a:endParaRPr lang="en-US" dirty="0" smtClean="0"/>
          </a:p>
          <a:p>
            <a:pPr>
              <a:buFont typeface="Wingdings" panose="05000000000000000000" pitchFamily="2" charset="2"/>
              <a:buChar char="q"/>
            </a:pPr>
            <a:r>
              <a:rPr lang="en-US" dirty="0" smtClean="0"/>
              <a:t>Direct Deposit Form – tells your money where to go</a:t>
            </a:r>
          </a:p>
          <a:p>
            <a:endParaRPr lang="en-US" dirty="0" smtClean="0"/>
          </a:p>
          <a:p>
            <a:endParaRPr lang="en-US" dirty="0"/>
          </a:p>
          <a:p>
            <a:pPr algn="r"/>
            <a:r>
              <a:rPr lang="en-US" dirty="0" smtClean="0">
                <a:sym typeface="Wingdings" panose="05000000000000000000" pitchFamily="2" charset="2"/>
              </a:rPr>
              <a:t> </a:t>
            </a:r>
            <a:r>
              <a:rPr lang="en-US" dirty="0" smtClean="0"/>
              <a:t>ANY ISSUES WITH THE PAPERWORK MAY DELAY PAYMENTS</a:t>
            </a:r>
          </a:p>
          <a:p>
            <a:endParaRPr lang="en-US" dirty="0"/>
          </a:p>
        </p:txBody>
      </p:sp>
    </p:spTree>
    <p:extLst>
      <p:ext uri="{BB962C8B-B14F-4D97-AF65-F5344CB8AC3E}">
        <p14:creationId xmlns:p14="http://schemas.microsoft.com/office/powerpoint/2010/main" val="3218109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a:t>
            </a:r>
            <a:endParaRPr lang="en-US" dirty="0"/>
          </a:p>
        </p:txBody>
      </p:sp>
      <p:sp>
        <p:nvSpPr>
          <p:cNvPr id="3" name="Content Placeholder 2"/>
          <p:cNvSpPr>
            <a:spLocks noGrp="1"/>
          </p:cNvSpPr>
          <p:nvPr>
            <p:ph idx="1"/>
          </p:nvPr>
        </p:nvSpPr>
        <p:spPr/>
        <p:txBody>
          <a:bodyPr/>
          <a:lstStyle/>
          <a:p>
            <a:r>
              <a:rPr lang="en-US" dirty="0"/>
              <a:t>C</a:t>
            </a:r>
            <a:r>
              <a:rPr lang="en-US" dirty="0" smtClean="0"/>
              <a:t>oordinate travel to and from the EF (experimental facility) </a:t>
            </a:r>
          </a:p>
          <a:p>
            <a:pPr lvl="1"/>
            <a:r>
              <a:rPr lang="en-US" dirty="0" smtClean="0"/>
              <a:t>Contact your site representative for housing information</a:t>
            </a:r>
          </a:p>
          <a:p>
            <a:pPr lvl="1"/>
            <a:endParaRPr lang="en-US" dirty="0" smtClean="0"/>
          </a:p>
          <a:p>
            <a:r>
              <a:rPr lang="en-US" dirty="0" smtClean="0"/>
              <a:t>Coordinate travel to and from Oregon State University for your Research Presentations</a:t>
            </a:r>
          </a:p>
          <a:p>
            <a:pPr lvl="1"/>
            <a:r>
              <a:rPr lang="en-US" dirty="0" smtClean="0"/>
              <a:t>Additional travel stipend – available in 1</a:t>
            </a:r>
            <a:r>
              <a:rPr lang="en-US" baseline="30000" dirty="0" smtClean="0"/>
              <a:t>st</a:t>
            </a:r>
            <a:r>
              <a:rPr lang="en-US" dirty="0" smtClean="0"/>
              <a:t> payment (research + travel stipend for OSU)</a:t>
            </a:r>
          </a:p>
          <a:p>
            <a:pPr lvl="1"/>
            <a:r>
              <a:rPr lang="en-US" dirty="0" smtClean="0"/>
              <a:t>Meal stipend – covers meals with traveling and dinner ($99.50)</a:t>
            </a:r>
          </a:p>
        </p:txBody>
      </p:sp>
    </p:spTree>
    <p:extLst>
      <p:ext uri="{BB962C8B-B14F-4D97-AF65-F5344CB8AC3E}">
        <p14:creationId xmlns:p14="http://schemas.microsoft.com/office/powerpoint/2010/main" val="1635444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dirty="0"/>
              <a:t>What is the nearest </a:t>
            </a:r>
            <a:r>
              <a:rPr lang="en-US" dirty="0" smtClean="0"/>
              <a:t>airport?</a:t>
            </a:r>
          </a:p>
          <a:p>
            <a:pPr lvl="1"/>
            <a:r>
              <a:rPr lang="en-US" dirty="0" smtClean="0"/>
              <a:t>There are two </a:t>
            </a:r>
            <a:r>
              <a:rPr lang="en-US" dirty="0"/>
              <a:t>airports that are commonly </a:t>
            </a:r>
            <a:r>
              <a:rPr lang="en-US" dirty="0" smtClean="0"/>
              <a:t>used:  Portland </a:t>
            </a:r>
            <a:r>
              <a:rPr lang="en-US" dirty="0"/>
              <a:t>(PDX) and Eugene (EUG).   PDX is less than 2 </a:t>
            </a:r>
            <a:r>
              <a:rPr lang="en-US" dirty="0" err="1"/>
              <a:t>hrs</a:t>
            </a:r>
            <a:r>
              <a:rPr lang="en-US" dirty="0"/>
              <a:t> if no traffic.  It has better connections and its cheaper.    EUG is closer — about 45 min drive and almost never much </a:t>
            </a:r>
            <a:r>
              <a:rPr lang="en-US" dirty="0" smtClean="0"/>
              <a:t>traffic.</a:t>
            </a:r>
          </a:p>
          <a:p>
            <a:pPr lvl="1"/>
            <a:endParaRPr lang="en-US" dirty="0" smtClean="0"/>
          </a:p>
          <a:p>
            <a:r>
              <a:rPr lang="en-US" dirty="0" smtClean="0"/>
              <a:t>What </a:t>
            </a:r>
            <a:r>
              <a:rPr lang="en-US" dirty="0"/>
              <a:t>is the best form of transportation from the airport to the OSU </a:t>
            </a:r>
            <a:r>
              <a:rPr lang="en-US" dirty="0" smtClean="0"/>
              <a:t>area?</a:t>
            </a:r>
          </a:p>
          <a:p>
            <a:pPr lvl="1"/>
            <a:r>
              <a:rPr lang="en-US" dirty="0" smtClean="0"/>
              <a:t>Take </a:t>
            </a:r>
            <a:r>
              <a:rPr lang="en-US" dirty="0"/>
              <a:t>the HUT shuttle (</a:t>
            </a:r>
            <a:r>
              <a:rPr lang="en-US" dirty="0">
                <a:hlinkClick r:id="rId3"/>
              </a:rPr>
              <a:t>http://www.hutshuttle.com</a:t>
            </a:r>
            <a:r>
              <a:rPr lang="en-US" dirty="0" smtClean="0">
                <a:hlinkClick r:id="rId3"/>
              </a:rPr>
              <a:t>/</a:t>
            </a:r>
            <a:r>
              <a:rPr lang="en-US" dirty="0" smtClean="0"/>
              <a:t>) </a:t>
            </a:r>
          </a:p>
          <a:p>
            <a:pPr lvl="1"/>
            <a:endParaRPr lang="en-US" dirty="0" smtClean="0"/>
          </a:p>
          <a:p>
            <a:r>
              <a:rPr lang="en-US" dirty="0" smtClean="0"/>
              <a:t>What hotel will we be staying at?</a:t>
            </a:r>
          </a:p>
          <a:p>
            <a:pPr lvl="1"/>
            <a:r>
              <a:rPr lang="en-US" dirty="0" smtClean="0"/>
              <a:t>Hilton </a:t>
            </a:r>
            <a:r>
              <a:rPr lang="en-US" dirty="0"/>
              <a:t>Garden </a:t>
            </a:r>
            <a:r>
              <a:rPr lang="en-US" dirty="0" smtClean="0"/>
              <a:t>Inn </a:t>
            </a:r>
            <a:r>
              <a:rPr lang="en-US" dirty="0"/>
              <a:t> </a:t>
            </a:r>
            <a:endParaRPr lang="en-US" dirty="0" smtClean="0"/>
          </a:p>
          <a:p>
            <a:pPr lvl="1"/>
            <a:endParaRPr lang="en-US" dirty="0"/>
          </a:p>
          <a:p>
            <a:r>
              <a:rPr lang="en-US" dirty="0" smtClean="0"/>
              <a:t>What should I wear?</a:t>
            </a:r>
          </a:p>
          <a:p>
            <a:pPr lvl="1"/>
            <a:r>
              <a:rPr lang="en-US" dirty="0" smtClean="0"/>
              <a:t>For dress code at your research site, please contact your representative for the site.</a:t>
            </a:r>
          </a:p>
          <a:p>
            <a:pPr lvl="1"/>
            <a:r>
              <a:rPr lang="en-US" dirty="0" smtClean="0"/>
              <a:t>For dress at the research presentations, you will need to wear closed toe shoes and business attire</a:t>
            </a:r>
            <a:endParaRPr lang="en-US" dirty="0"/>
          </a:p>
          <a:p>
            <a:endParaRPr lang="en-US" dirty="0"/>
          </a:p>
        </p:txBody>
      </p:sp>
    </p:spTree>
    <p:extLst>
      <p:ext uri="{BB962C8B-B14F-4D97-AF65-F5344CB8AC3E}">
        <p14:creationId xmlns:p14="http://schemas.microsoft.com/office/powerpoint/2010/main" val="55904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NHERI REU Teams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861699704"/>
              </p:ext>
            </p:extLst>
          </p:nvPr>
        </p:nvGraphicFramePr>
        <p:xfrm>
          <a:off x="1024129" y="2285999"/>
          <a:ext cx="9798064" cy="3486912"/>
        </p:xfrm>
        <a:graphic>
          <a:graphicData uri="http://schemas.openxmlformats.org/drawingml/2006/table">
            <a:tbl>
              <a:tblPr>
                <a:tableStyleId>{5C22544A-7EE6-4342-B048-85BDC9FD1C3A}</a:tableStyleId>
              </a:tblPr>
              <a:tblGrid>
                <a:gridCol w="1366683"/>
                <a:gridCol w="1219501"/>
                <a:gridCol w="1513864"/>
                <a:gridCol w="1955408"/>
                <a:gridCol w="3742608"/>
              </a:tblGrid>
              <a:tr h="268224">
                <a:tc>
                  <a:txBody>
                    <a:bodyPr/>
                    <a:lstStyle/>
                    <a:p>
                      <a:pPr algn="l" fontAlgn="b"/>
                      <a:r>
                        <a:rPr lang="en-US" sz="1600" u="none" strike="noStrike" dirty="0">
                          <a:effectLst/>
                        </a:rPr>
                        <a:t>OSU</a:t>
                      </a:r>
                      <a:endParaRPr lang="en-US" sz="16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Ana</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Elizabeth</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Lopez</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a:effectLst/>
                          <a:hlinkClick r:id="rId3"/>
                        </a:rPr>
                        <a:t>alope170@calpoly.edu</a:t>
                      </a:r>
                      <a:endParaRPr lang="en-US" sz="1600" b="0" i="0" u="sng" strike="noStrike">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OSU</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dirty="0">
                          <a:effectLst/>
                        </a:rPr>
                        <a:t>Angela</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dirty="0">
                          <a:effectLst/>
                        </a:rPr>
                        <a:t>Mae</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Del Rosario</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a:effectLst/>
                          <a:hlinkClick r:id="rId4"/>
                        </a:rPr>
                        <a:t>amdelrosario@ucdavis.edu</a:t>
                      </a:r>
                      <a:endParaRPr lang="en-US" sz="1600" b="0" i="0" u="sng" strike="noStrike">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OSU</a:t>
                      </a:r>
                      <a:endParaRPr lang="en-US" sz="16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600" u="none" strike="noStrike">
                          <a:effectLst/>
                        </a:rPr>
                        <a:t>Willie</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Louis</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dirty="0">
                          <a:effectLst/>
                        </a:rPr>
                        <a:t>Moore Jr.</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a:effectLst/>
                          <a:hlinkClick r:id="rId5"/>
                        </a:rPr>
                        <a:t>willmoore4991@gmail.com</a:t>
                      </a:r>
                      <a:endParaRPr lang="en-US" sz="1600" b="0" i="0" u="sng" strike="noStrike">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RAPID - UW</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Natalie</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 </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Ozor</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sng" strike="noStrike" dirty="0">
                          <a:effectLst/>
                          <a:hlinkClick r:id="rId6"/>
                        </a:rPr>
                        <a:t>natalieozor@gmail.com</a:t>
                      </a:r>
                      <a:endParaRPr lang="en-US" sz="1600" b="0" i="0" u="sng" strike="noStrike" dirty="0">
                        <a:solidFill>
                          <a:srgbClr val="0563C1"/>
                        </a:solidFill>
                        <a:effectLst/>
                        <a:latin typeface="Arial" panose="020B0604020202020204" pitchFamily="34" charset="0"/>
                      </a:endParaRPr>
                    </a:p>
                  </a:txBody>
                  <a:tcPr marL="0" marR="0" marT="0" marB="0" anchor="b">
                    <a:solidFill>
                      <a:schemeClr val="accent1">
                        <a:lumMod val="60000"/>
                        <a:lumOff val="40000"/>
                      </a:schemeClr>
                    </a:solidFill>
                  </a:tcPr>
                </a:tc>
              </a:tr>
              <a:tr h="268224">
                <a:tc>
                  <a:txBody>
                    <a:bodyPr/>
                    <a:lstStyle/>
                    <a:p>
                      <a:pPr algn="l" fontAlgn="b"/>
                      <a:r>
                        <a:rPr lang="en-US" sz="1600" u="none" strike="noStrike">
                          <a:effectLst/>
                        </a:rPr>
                        <a:t>RAPID - UW</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Jakob</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Aaron</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dirty="0">
                          <a:effectLst/>
                        </a:rPr>
                        <a:t>Strasilla</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sng" strike="noStrike" dirty="0">
                          <a:effectLst/>
                          <a:hlinkClick r:id="rId7"/>
                        </a:rPr>
                        <a:t>jastrasilla@ucdavis.edu</a:t>
                      </a:r>
                      <a:endParaRPr lang="en-US" sz="1600" b="0" i="0" u="sng" strike="noStrike" dirty="0">
                        <a:solidFill>
                          <a:srgbClr val="0563C1"/>
                        </a:solidFill>
                        <a:effectLst/>
                        <a:latin typeface="Arial" panose="020B0604020202020204" pitchFamily="34" charset="0"/>
                      </a:endParaRPr>
                    </a:p>
                  </a:txBody>
                  <a:tcPr marL="0" marR="0" marT="0" marB="0" anchor="b">
                    <a:solidFill>
                      <a:schemeClr val="accent1">
                        <a:lumMod val="60000"/>
                        <a:lumOff val="40000"/>
                      </a:schemeClr>
                    </a:solidFill>
                  </a:tcPr>
                </a:tc>
              </a:tr>
              <a:tr h="268224">
                <a:tc>
                  <a:txBody>
                    <a:bodyPr/>
                    <a:lstStyle/>
                    <a:p>
                      <a:pPr algn="l" fontAlgn="b"/>
                      <a:r>
                        <a:rPr lang="en-US" sz="1600" u="none" strike="noStrike" dirty="0" err="1">
                          <a:effectLst/>
                        </a:rPr>
                        <a:t>SimCenter</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Evan</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Micaela</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Mazur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8"/>
                        </a:rPr>
                        <a:t>emm1422@jagmail.southalabama.edu</a:t>
                      </a:r>
                      <a:endParaRPr lang="en-US" sz="1600" b="0" i="0" u="sng" strike="noStrike" dirty="0">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SimCenter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Zachariah</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Lance</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Bettner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9"/>
                        </a:rPr>
                        <a:t>zbettner@ucsd.edu</a:t>
                      </a:r>
                      <a:endParaRPr lang="en-US" sz="1600" b="0" i="0" u="sng" strike="noStrike" dirty="0">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SimCenter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Zachary</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Ryan</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Martin</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10"/>
                        </a:rPr>
                        <a:t>zrmartin3@alaska.edu</a:t>
                      </a:r>
                      <a:endParaRPr lang="en-US" sz="1600" b="0" i="0" u="sng" strike="noStrike" dirty="0">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dirty="0" err="1">
                          <a:effectLst/>
                        </a:rPr>
                        <a:t>UCDavis</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Joel</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dirty="0">
                          <a:effectLst/>
                        </a:rPr>
                        <a:t> </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a:effectLst/>
                        </a:rPr>
                        <a:t>Given</a:t>
                      </a:r>
                      <a:endParaRPr lang="en-US" sz="1600" b="0" i="0" u="none" strike="noStrike">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sng" strike="noStrike" dirty="0">
                          <a:effectLst/>
                          <a:hlinkClick r:id="rId11"/>
                        </a:rPr>
                        <a:t>jgiven@widener.edu</a:t>
                      </a:r>
                      <a:endParaRPr lang="en-US" sz="1600" b="0" i="0" u="sng" strike="noStrike" dirty="0">
                        <a:solidFill>
                          <a:srgbClr val="0563C1"/>
                        </a:solidFill>
                        <a:effectLst/>
                        <a:latin typeface="Arial" panose="020B0604020202020204" pitchFamily="34" charset="0"/>
                      </a:endParaRPr>
                    </a:p>
                  </a:txBody>
                  <a:tcPr marL="0" marR="0" marT="0" marB="0" anchor="b">
                    <a:solidFill>
                      <a:schemeClr val="accent1">
                        <a:lumMod val="60000"/>
                        <a:lumOff val="40000"/>
                      </a:schemeClr>
                    </a:solidFill>
                  </a:tcPr>
                </a:tc>
              </a:tr>
              <a:tr h="268224">
                <a:tc>
                  <a:txBody>
                    <a:bodyPr/>
                    <a:lstStyle/>
                    <a:p>
                      <a:pPr algn="l" fontAlgn="b"/>
                      <a:r>
                        <a:rPr lang="en-US" sz="1600" u="none" strike="noStrike" dirty="0" err="1">
                          <a:effectLst/>
                        </a:rPr>
                        <a:t>UCDavis</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dirty="0">
                          <a:effectLst/>
                        </a:rPr>
                        <a:t>Samantha</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dirty="0">
                          <a:effectLst/>
                        </a:rPr>
                        <a:t>Abril</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none" strike="noStrike" dirty="0">
                          <a:effectLst/>
                        </a:rPr>
                        <a:t>Bonilla</a:t>
                      </a:r>
                      <a:endParaRPr lang="en-US" sz="1600" b="0" i="0" u="none" strike="noStrike" dirty="0">
                        <a:solidFill>
                          <a:srgbClr val="000000"/>
                        </a:solidFill>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l" fontAlgn="b"/>
                      <a:r>
                        <a:rPr lang="en-US" sz="1600" u="sng" strike="noStrike" dirty="0">
                          <a:effectLst/>
                          <a:hlinkClick r:id="rId12"/>
                        </a:rPr>
                        <a:t>sab7059@louisiana.edu</a:t>
                      </a:r>
                      <a:endParaRPr lang="en-US" sz="1600" b="0" i="0" u="sng" strike="noStrike" dirty="0">
                        <a:solidFill>
                          <a:srgbClr val="0563C1"/>
                        </a:solidFill>
                        <a:effectLst/>
                        <a:latin typeface="Arial" panose="020B0604020202020204" pitchFamily="34" charset="0"/>
                      </a:endParaRPr>
                    </a:p>
                  </a:txBody>
                  <a:tcPr marL="0" marR="0" marT="0" marB="0" anchor="b">
                    <a:solidFill>
                      <a:schemeClr val="accent1">
                        <a:lumMod val="60000"/>
                        <a:lumOff val="40000"/>
                      </a:schemeClr>
                    </a:solidFill>
                  </a:tcPr>
                </a:tc>
              </a:tr>
              <a:tr h="268224">
                <a:tc>
                  <a:txBody>
                    <a:bodyPr/>
                    <a:lstStyle/>
                    <a:p>
                      <a:pPr algn="l" fontAlgn="b"/>
                      <a:r>
                        <a:rPr lang="en-US" sz="1600" u="none" strike="noStrike">
                          <a:effectLst/>
                        </a:rPr>
                        <a:t>UCSD</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dirty="0">
                          <a:effectLst/>
                        </a:rPr>
                        <a:t>Derek</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James</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McDanell</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13"/>
                        </a:rPr>
                        <a:t>dmcdanel@purdue.edu</a:t>
                      </a:r>
                      <a:endParaRPr lang="en-US" sz="1600" b="0" i="0" u="sng" strike="noStrike" dirty="0">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a:effectLst/>
                        </a:rPr>
                        <a:t>UCSD</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dirty="0">
                          <a:effectLst/>
                        </a:rPr>
                        <a:t>Faith</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 </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Duffy</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14"/>
                        </a:rPr>
                        <a:t>fduffy@umass.edu</a:t>
                      </a:r>
                      <a:endParaRPr lang="en-US" sz="1600" b="0" i="0" u="sng" strike="noStrike" dirty="0">
                        <a:solidFill>
                          <a:srgbClr val="0563C1"/>
                        </a:solidFill>
                        <a:effectLst/>
                        <a:latin typeface="Arial" panose="020B0604020202020204" pitchFamily="34" charset="0"/>
                      </a:endParaRPr>
                    </a:p>
                  </a:txBody>
                  <a:tcPr marL="0" marR="0" marT="0" marB="0" anchor="b"/>
                </a:tc>
              </a:tr>
              <a:tr h="268224">
                <a:tc>
                  <a:txBody>
                    <a:bodyPr/>
                    <a:lstStyle/>
                    <a:p>
                      <a:pPr algn="l" fontAlgn="b"/>
                      <a:r>
                        <a:rPr lang="en-US" sz="1600" u="none" strike="noStrike" dirty="0">
                          <a:effectLst/>
                        </a:rPr>
                        <a:t>UCSD</a:t>
                      </a:r>
                      <a:endParaRPr lang="en-US" sz="1600" b="0" i="0" u="none" strike="noStrike" dirty="0">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Joyner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Elliiott</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none" strike="noStrike">
                          <a:effectLst/>
                        </a:rPr>
                        <a:t>Deamer</a:t>
                      </a:r>
                      <a:endParaRPr lang="en-US" sz="1600" b="0" i="0" u="none" strike="noStrike">
                        <a:solidFill>
                          <a:srgbClr val="000000"/>
                        </a:solidFill>
                        <a:effectLst/>
                        <a:latin typeface="Arial" panose="020B0604020202020204" pitchFamily="34" charset="0"/>
                      </a:endParaRPr>
                    </a:p>
                  </a:txBody>
                  <a:tcPr marL="0" marR="0" marT="0" marB="0" anchor="b"/>
                </a:tc>
                <a:tc>
                  <a:txBody>
                    <a:bodyPr/>
                    <a:lstStyle/>
                    <a:p>
                      <a:pPr algn="l" fontAlgn="b"/>
                      <a:r>
                        <a:rPr lang="en-US" sz="1600" u="sng" strike="noStrike" dirty="0">
                          <a:effectLst/>
                          <a:hlinkClick r:id="rId15"/>
                        </a:rPr>
                        <a:t>joyner_deamer@yahoo.com</a:t>
                      </a:r>
                      <a:endParaRPr lang="en-US" sz="1600" b="0" i="0" u="sng" strike="noStrike" dirty="0">
                        <a:solidFill>
                          <a:srgbClr val="0563C1"/>
                        </a:solidFill>
                        <a:effectLst/>
                        <a:latin typeface="Arial" panose="020B0604020202020204" pitchFamily="34" charset="0"/>
                      </a:endParaRPr>
                    </a:p>
                  </a:txBody>
                  <a:tcPr marL="0" marR="0" marT="0" marB="0" anchor="b"/>
                </a:tc>
              </a:tr>
            </a:tbl>
          </a:graphicData>
        </a:graphic>
      </p:graphicFrame>
    </p:spTree>
    <p:extLst>
      <p:ext uri="{BB962C8B-B14F-4D97-AF65-F5344CB8AC3E}">
        <p14:creationId xmlns:p14="http://schemas.microsoft.com/office/powerpoint/2010/main" val="1202507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Dates</a:t>
            </a:r>
            <a:endParaRPr lang="en-US" dirty="0"/>
          </a:p>
        </p:txBody>
      </p:sp>
      <p:sp>
        <p:nvSpPr>
          <p:cNvPr id="3" name="Content Placeholder 2"/>
          <p:cNvSpPr>
            <a:spLocks noGrp="1"/>
          </p:cNvSpPr>
          <p:nvPr>
            <p:ph idx="1"/>
          </p:nvPr>
        </p:nvSpPr>
        <p:spPr/>
        <p:txBody>
          <a:bodyPr/>
          <a:lstStyle/>
          <a:p>
            <a:r>
              <a:rPr lang="en-US" b="1" dirty="0" smtClean="0"/>
              <a:t>Monday</a:t>
            </a:r>
            <a:r>
              <a:rPr lang="en-US" b="1" dirty="0" smtClean="0"/>
              <a:t>, </a:t>
            </a:r>
            <a:r>
              <a:rPr lang="en-US" b="1" dirty="0" smtClean="0"/>
              <a:t>June 18 </a:t>
            </a:r>
            <a:r>
              <a:rPr lang="en-US" dirty="0" smtClean="0"/>
              <a:t>– Report to REU Site</a:t>
            </a:r>
          </a:p>
          <a:p>
            <a:r>
              <a:rPr lang="en-US" b="1" dirty="0" smtClean="0"/>
              <a:t>Tuesday</a:t>
            </a:r>
            <a:r>
              <a:rPr lang="en-US" b="1" dirty="0" smtClean="0"/>
              <a:t>, </a:t>
            </a:r>
            <a:r>
              <a:rPr lang="en-US" b="1" dirty="0" smtClean="0"/>
              <a:t>June 19 </a:t>
            </a:r>
            <a:r>
              <a:rPr lang="en-US" dirty="0" smtClean="0"/>
              <a:t>– NHERI REU Orientation (</a:t>
            </a:r>
            <a:r>
              <a:rPr lang="en-US" dirty="0" smtClean="0"/>
              <a:t>12noon-2:30pm </a:t>
            </a:r>
            <a:r>
              <a:rPr lang="en-US" dirty="0" smtClean="0"/>
              <a:t>Central Time)</a:t>
            </a:r>
          </a:p>
          <a:p>
            <a:r>
              <a:rPr lang="en-US" b="1" dirty="0" smtClean="0"/>
              <a:t>Sunday, August 5</a:t>
            </a:r>
            <a:r>
              <a:rPr lang="en-US" b="1" baseline="30000" dirty="0" smtClean="0"/>
              <a:t>th</a:t>
            </a:r>
            <a:r>
              <a:rPr lang="en-US" b="1" dirty="0" smtClean="0"/>
              <a:t> </a:t>
            </a:r>
            <a:r>
              <a:rPr lang="en-US" dirty="0" smtClean="0"/>
              <a:t>– Travel day for all REU participants (make sure you’re at OSU by August 5</a:t>
            </a:r>
            <a:r>
              <a:rPr lang="en-US" baseline="30000" dirty="0" smtClean="0"/>
              <a:t>th</a:t>
            </a:r>
            <a:r>
              <a:rPr lang="en-US" dirty="0"/>
              <a:t> </a:t>
            </a:r>
            <a:r>
              <a:rPr lang="en-US" dirty="0" smtClean="0"/>
              <a:t>– check in at the hotel will be on this day)</a:t>
            </a:r>
          </a:p>
          <a:p>
            <a:r>
              <a:rPr lang="en-US" b="1" dirty="0" smtClean="0"/>
              <a:t>Monday-Tuesday, August 6-7</a:t>
            </a:r>
            <a:r>
              <a:rPr lang="en-US" b="1" baseline="30000" dirty="0" smtClean="0"/>
              <a:t>th</a:t>
            </a:r>
            <a:r>
              <a:rPr lang="en-US" b="1" dirty="0" smtClean="0"/>
              <a:t> </a:t>
            </a:r>
            <a:r>
              <a:rPr lang="en-US" dirty="0" smtClean="0"/>
              <a:t>– NHERI REU Research Presentations (8am-5:30pm Pacific Time)</a:t>
            </a:r>
          </a:p>
          <a:p>
            <a:r>
              <a:rPr lang="en-US" dirty="0" smtClean="0"/>
              <a:t>Travel back home either late on August 7</a:t>
            </a:r>
            <a:r>
              <a:rPr lang="en-US" baseline="30000" dirty="0" smtClean="0"/>
              <a:t>th</a:t>
            </a:r>
            <a:r>
              <a:rPr lang="en-US" dirty="0" smtClean="0"/>
              <a:t> or on August 8</a:t>
            </a:r>
            <a:r>
              <a:rPr lang="en-US" baseline="30000" dirty="0" smtClean="0"/>
              <a:t>th</a:t>
            </a:r>
            <a:r>
              <a:rPr lang="en-US" dirty="0" smtClean="0"/>
              <a:t>. </a:t>
            </a:r>
          </a:p>
          <a:p>
            <a:endParaRPr lang="en-US" dirty="0"/>
          </a:p>
        </p:txBody>
      </p:sp>
    </p:spTree>
    <p:extLst>
      <p:ext uri="{BB962C8B-B14F-4D97-AF65-F5344CB8AC3E}">
        <p14:creationId xmlns:p14="http://schemas.microsoft.com/office/powerpoint/2010/main" val="40521408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1518</TotalTime>
  <Words>1289</Words>
  <Application>Microsoft Office PowerPoint</Application>
  <PresentationFormat>Widescreen</PresentationFormat>
  <Paragraphs>155</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Tw Cen MT</vt:lpstr>
      <vt:lpstr>Tw Cen MT Condensed</vt:lpstr>
      <vt:lpstr>Wingdings</vt:lpstr>
      <vt:lpstr>Wingdings 3</vt:lpstr>
      <vt:lpstr>Integral</vt:lpstr>
      <vt:lpstr>NHERI REU 2018</vt:lpstr>
      <vt:lpstr>Welcome!</vt:lpstr>
      <vt:lpstr>Paperwork</vt:lpstr>
      <vt:lpstr>TRAVEL</vt:lpstr>
      <vt:lpstr>Questions</vt:lpstr>
      <vt:lpstr>NHERI REU Teams</vt:lpstr>
      <vt:lpstr>Important Dates</vt:lpstr>
    </vt:vector>
  </TitlesOfParts>
  <Company>University of Texas at San Antonio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NHERI REU 2018</dc:title>
  <dc:creator>Karina Vielma-Cumpian</dc:creator>
  <cp:lastModifiedBy>Karina Vielma-Cumpian</cp:lastModifiedBy>
  <cp:revision>15</cp:revision>
  <dcterms:created xsi:type="dcterms:W3CDTF">2018-04-12T19:26:20Z</dcterms:created>
  <dcterms:modified xsi:type="dcterms:W3CDTF">2018-04-25T21:04:58Z</dcterms:modified>
</cp:coreProperties>
</file>