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4" r:id="rId2"/>
    <p:sldId id="356" r:id="rId3"/>
    <p:sldId id="381" r:id="rId4"/>
    <p:sldId id="370" r:id="rId5"/>
    <p:sldId id="380" r:id="rId6"/>
    <p:sldId id="376" r:id="rId7"/>
    <p:sldId id="340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02">
          <p15:clr>
            <a:srgbClr val="A4A3A4"/>
          </p15:clr>
        </p15:guide>
        <p15:guide id="2" pos="5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4F7E"/>
    <a:srgbClr val="0F8C99"/>
    <a:srgbClr val="B7322D"/>
    <a:srgbClr val="4173A1"/>
    <a:srgbClr val="89E9F3"/>
    <a:srgbClr val="16CDE0"/>
    <a:srgbClr val="1A7E88"/>
    <a:srgbClr val="104E54"/>
    <a:srgbClr val="BFCF72"/>
    <a:srgbClr val="243A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9791" autoAdjust="0"/>
  </p:normalViewPr>
  <p:slideViewPr>
    <p:cSldViewPr snapToGrid="0" snapToObjects="1">
      <p:cViewPr varScale="1">
        <p:scale>
          <a:sx n="68" d="100"/>
          <a:sy n="68" d="100"/>
        </p:scale>
        <p:origin x="1493" y="53"/>
      </p:cViewPr>
      <p:guideLst>
        <p:guide orient="horz" pos="2702"/>
        <p:guide pos="5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846EF80-D09A-2A41-8FA0-1CCBA44B0D39}" type="datetimeFigureOut">
              <a:rPr lang="en-US" smtClean="0"/>
              <a:t>7/26/2018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567C0E4-6FAA-EA47-BD2A-A644AF486E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6526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F2AE9AF-5B02-A343-87BA-BF97CE0E58AE}" type="datetimeFigureOut">
              <a:rPr lang="en-US" smtClean="0"/>
              <a:t>7/26/2018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C696C59-4C62-F748-9189-0658811B1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174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22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65887"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061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793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078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7058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258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52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204260" y="5974797"/>
            <a:ext cx="2053467" cy="87029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8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>
            <a:spLocks/>
          </p:cNvSpPr>
          <p:nvPr userDrawn="1"/>
        </p:nvSpPr>
        <p:spPr>
          <a:xfrm>
            <a:off x="796576" y="4303767"/>
            <a:ext cx="6111373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dirty="0">
              <a:solidFill>
                <a:schemeClr val="bg1"/>
              </a:solidFill>
              <a:latin typeface="Impact"/>
              <a:cs typeface="Impact"/>
            </a:endParaRPr>
          </a:p>
        </p:txBody>
      </p:sp>
    </p:spTree>
    <p:extLst>
      <p:ext uri="{BB962C8B-B14F-4D97-AF65-F5344CB8AC3E}">
        <p14:creationId xmlns:p14="http://schemas.microsoft.com/office/powerpoint/2010/main" val="165069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0024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7793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85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6" r:id="rId3"/>
    <p:sldLayoutId id="2147483657" r:id="rId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kern="1200" cap="all">
          <a:solidFill>
            <a:schemeClr val="tx2"/>
          </a:solidFill>
          <a:latin typeface="Impact"/>
          <a:ea typeface="+mj-ea"/>
          <a:cs typeface="Impact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Tx/>
        <a:buNone/>
        <a:defRPr sz="2000" kern="1200">
          <a:solidFill>
            <a:schemeClr val="tx1"/>
          </a:solidFill>
          <a:latin typeface="Arial Black"/>
          <a:ea typeface="+mn-ea"/>
          <a:cs typeface="Arial Black"/>
        </a:defRPr>
      </a:lvl1pPr>
      <a:lvl2pPr marL="571500" indent="-169863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2pPr>
      <a:lvl3pPr marL="917575" indent="-173038" algn="l" defTabSz="457200" rtl="0" eaLnBrk="1" latinLnBrk="0" hangingPunct="1">
        <a:spcBef>
          <a:spcPct val="20000"/>
        </a:spcBef>
        <a:buFont typeface="Lucida Grande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370013" indent="-17145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1712913" indent="-168275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mozart/Dropbox/*ACTIVE%20PROJECTS/NHERI%20NCO%20PRESENTATION%20%5BJulio%5D/NCO%20Vision%20Figure%20for%20Header%20%5B04Mar2015a%5D-01.pn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mailto:Karina.Vielma@utsa.edu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9144000" cy="6858001"/>
          </a:xfrm>
          <a:prstGeom prst="rect">
            <a:avLst/>
          </a:prstGeom>
          <a:gradFill flip="none" rotWithShape="1">
            <a:gsLst>
              <a:gs pos="100000">
                <a:srgbClr val="BFCF72">
                  <a:alpha val="93000"/>
                </a:srgbClr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139700" y="1520179"/>
            <a:ext cx="9448799" cy="1527822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101600" dist="76200" dir="2700000" algn="tl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1" name="Title 14"/>
          <p:cNvSpPr txBox="1">
            <a:spLocks/>
          </p:cNvSpPr>
          <p:nvPr/>
        </p:nvSpPr>
        <p:spPr>
          <a:xfrm>
            <a:off x="638173" y="1635396"/>
            <a:ext cx="7857002" cy="1655878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7000" kern="1200" cap="all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200" cap="none" spc="100" dirty="0" smtClean="0">
                <a:effectLst>
                  <a:outerShdw blurRad="88900" dist="50800" dir="2700000" algn="tl" rotWithShape="0">
                    <a:prstClr val="black">
                      <a:alpha val="50000"/>
                    </a:prstClr>
                  </a:outerShdw>
                </a:effectLst>
              </a:rPr>
              <a:t>2018 REU – Research Opportunities for Undergraduates</a:t>
            </a:r>
            <a:endParaRPr lang="en-US" sz="6000" cap="none" spc="100" dirty="0" smtClean="0">
              <a:effectLst>
                <a:outerShdw blurRad="88900" dist="50800" dir="2700000" algn="tl" rotWithShape="0">
                  <a:prstClr val="black">
                    <a:alpha val="50000"/>
                  </a:prstClr>
                </a:outerShdw>
              </a:effectLst>
            </a:endParaRPr>
          </a:p>
        </p:txBody>
      </p:sp>
      <p:pic>
        <p:nvPicPr>
          <p:cNvPr id="15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3" r:link="rId4">
            <a:alphaModFix amt="7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8426" y="2476500"/>
            <a:ext cx="5561073" cy="5569270"/>
          </a:xfrm>
          <a:prstGeom prst="rect">
            <a:avLst/>
          </a:prstGeom>
        </p:spPr>
      </p:pic>
      <p:sp>
        <p:nvSpPr>
          <p:cNvPr id="17" name="Title 1"/>
          <p:cNvSpPr txBox="1">
            <a:spLocks/>
          </p:cNvSpPr>
          <p:nvPr/>
        </p:nvSpPr>
        <p:spPr>
          <a:xfrm>
            <a:off x="638173" y="266700"/>
            <a:ext cx="8848727" cy="1089025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600" cap="none" spc="100" dirty="0" smtClean="0">
                <a:solidFill>
                  <a:srgbClr val="2E4F7E"/>
                </a:solidFill>
                <a:ea typeface="Adobe Gothic Std B" pitchFamily="34" charset="-128"/>
              </a:rPr>
              <a:t>Natural Hazards Engineering Research</a:t>
            </a:r>
          </a:p>
          <a:p>
            <a:pPr>
              <a:lnSpc>
                <a:spcPct val="90000"/>
              </a:lnSpc>
            </a:pPr>
            <a:r>
              <a:rPr lang="en-US" sz="3600" cap="none" spc="100" dirty="0" smtClean="0">
                <a:solidFill>
                  <a:srgbClr val="2E4F7E"/>
                </a:solidFill>
                <a:ea typeface="Adobe Gothic Std B" pitchFamily="34" charset="-128"/>
              </a:rPr>
              <a:t>Infrastructure  </a:t>
            </a:r>
            <a:r>
              <a:rPr lang="en-US" sz="3000" cap="none" spc="100" dirty="0" smtClean="0">
                <a:solidFill>
                  <a:srgbClr val="2E4F7E"/>
                </a:solidFill>
                <a:latin typeface="Arial Narrow"/>
                <a:ea typeface="Adobe Gothic Std B" pitchFamily="34" charset="-128"/>
                <a:cs typeface="Arial Narrow"/>
              </a:rPr>
              <a:t>(NHERI)</a:t>
            </a:r>
            <a:endParaRPr lang="en-US" sz="3000" cap="none" spc="100" dirty="0">
              <a:solidFill>
                <a:srgbClr val="2E4F7E"/>
              </a:solidFill>
              <a:latin typeface="Arial Narrow"/>
              <a:ea typeface="Adobe Gothic Std B" pitchFamily="34" charset="-128"/>
              <a:cs typeface="Arial Narrow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638174" y="3839830"/>
            <a:ext cx="3605154" cy="1784493"/>
          </a:xfrm>
          <a:prstGeom prst="rect">
            <a:avLst/>
          </a:prstGeom>
        </p:spPr>
        <p:txBody>
          <a:bodyPr vert="horz" wrap="none" lIns="91440" tIns="0" rIns="0" bIns="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ts val="0"/>
              </a:spcBef>
            </a:pPr>
            <a:r>
              <a:rPr lang="en-US" sz="2800" dirty="0" smtClean="0">
                <a:solidFill>
                  <a:srgbClr val="2E4F7E"/>
                </a:solidFill>
              </a:rPr>
              <a:t>Results &amp; Discussion</a:t>
            </a:r>
            <a:endParaRPr lang="en-US" sz="2800" b="1" i="1" spc="40" dirty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652363" y="5253551"/>
            <a:ext cx="8001000" cy="741545"/>
          </a:xfrm>
          <a:prstGeom prst="rect">
            <a:avLst/>
          </a:prstGeom>
        </p:spPr>
        <p:txBody>
          <a:bodyPr vert="horz" lIns="91440" tIns="0" rIns="91440" bIns="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2800" dirty="0" smtClean="0">
                <a:solidFill>
                  <a:schemeClr val="accent6"/>
                </a:solidFill>
                <a:latin typeface="Arial Narrow"/>
                <a:cs typeface="Arial Narrow"/>
              </a:rPr>
              <a:t>Summer 2018</a:t>
            </a:r>
            <a:endParaRPr lang="en-US" sz="2800" dirty="0">
              <a:solidFill>
                <a:schemeClr val="accent6"/>
              </a:solidFill>
              <a:latin typeface="Arial Narrow"/>
              <a:cs typeface="Arial Narrow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42900" y="231774"/>
            <a:ext cx="155574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736600" y="4637612"/>
            <a:ext cx="3581400" cy="0"/>
          </a:xfrm>
          <a:prstGeom prst="line">
            <a:avLst/>
          </a:prstGeom>
          <a:ln w="63500" cmpd="sng">
            <a:solidFill>
              <a:schemeClr val="accent6"/>
            </a:solidFill>
          </a:ln>
          <a:effectLst>
            <a:outerShdw blurRad="40000" dist="20000" dir="5400000" rotWithShape="0">
              <a:srgbClr val="000000">
                <a:alpha val="1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-628650" y="187325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52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 idx="4294967295"/>
          </p:nvPr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/>
          <a:p>
            <a:r>
              <a:rPr lang="en-US" cap="none" spc="100" dirty="0" smtClean="0">
                <a:solidFill>
                  <a:srgbClr val="2E4F7E"/>
                </a:solidFill>
              </a:rPr>
              <a:t>Overview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4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pic>
        <p:nvPicPr>
          <p:cNvPr id="9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02958" y="1482354"/>
            <a:ext cx="83468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Analyze sample publication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Results &amp; Discussion sections </a:t>
            </a:r>
            <a:r>
              <a:rPr lang="en-US" sz="3200" dirty="0" smtClean="0">
                <a:solidFill>
                  <a:srgbClr val="2E4F7E"/>
                </a:solidFill>
              </a:rPr>
              <a:t>of your final paper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Review upcoming deadlines &amp; </a:t>
            </a:r>
            <a:r>
              <a:rPr lang="en-US" sz="3200" dirty="0" smtClean="0">
                <a:solidFill>
                  <a:srgbClr val="2E4F7E"/>
                </a:solidFill>
              </a:rPr>
              <a:t>events</a:t>
            </a:r>
            <a:endParaRPr lang="en-US" sz="3200" dirty="0" smtClean="0">
              <a:solidFill>
                <a:srgbClr val="2E4F7E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E4F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15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cap="none" spc="100" dirty="0" smtClean="0">
                <a:solidFill>
                  <a:srgbClr val="2E4F7E"/>
                </a:solidFill>
              </a:rPr>
              <a:t>Analyze Sample Publication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642134" y="1412549"/>
            <a:ext cx="8059414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How are the results presented in your sample publication?</a:t>
            </a:r>
          </a:p>
          <a:p>
            <a:pPr marL="914400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Citations</a:t>
            </a:r>
          </a:p>
          <a:p>
            <a:pPr marL="914400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Graphs, tables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How are the results discussed at the end of the publication?</a:t>
            </a:r>
          </a:p>
          <a:p>
            <a:pPr marL="914400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What is assumed from the results?</a:t>
            </a:r>
          </a:p>
          <a:p>
            <a:pPr marL="914400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Is there a summary of the findings? </a:t>
            </a:r>
          </a:p>
          <a:p>
            <a:pPr marL="914400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How does the publication end/wrap up this section?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Create an outline to model your paper after.  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341313" algn="l"/>
              </a:tabLst>
            </a:pPr>
            <a:endParaRPr lang="en-US" sz="32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315" y="5915024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92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cap="none" spc="100" dirty="0" smtClean="0">
                <a:solidFill>
                  <a:srgbClr val="2E4F7E"/>
                </a:solidFill>
              </a:rPr>
              <a:t>Research Paper: Results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542292" y="1355122"/>
            <a:ext cx="8497536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What results have you gotten from your study?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3000" i="1" dirty="0" smtClean="0">
                <a:solidFill>
                  <a:srgbClr val="2E4F7E"/>
                </a:solidFill>
                <a:latin typeface="Arial Narrow"/>
                <a:cs typeface="Arial Narrow"/>
              </a:rPr>
              <a:t>Do not speculate as to why you got these results. The “speculations” will go in the discussion section of your research paper.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endParaRPr lang="en-US" sz="3000" i="1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Use graphs and tables to present RELEVANT data.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Provide titles for all graphs and tables, and label your axes.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[Do not include ALL your data.]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endParaRPr lang="en-US" sz="30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Summarize information whenever possible.</a:t>
            </a:r>
          </a:p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endParaRPr lang="en-US" sz="20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endParaRPr lang="en-US" sz="18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8201" y="5203683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880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cap="none" spc="100" dirty="0" smtClean="0">
                <a:solidFill>
                  <a:srgbClr val="2E4F7E"/>
                </a:solidFill>
              </a:rPr>
              <a:t>Research Paper: Discussion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6112" y="798715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713858" y="1264665"/>
            <a:ext cx="8059414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2800" dirty="0" smtClean="0">
                <a:solidFill>
                  <a:srgbClr val="2E4F7E"/>
                </a:solidFill>
                <a:latin typeface="Arial Narrow"/>
                <a:cs typeface="Arial Narrow"/>
              </a:rPr>
              <a:t>What were the most significant results?</a:t>
            </a:r>
          </a:p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2800" dirty="0" smtClean="0">
                <a:solidFill>
                  <a:srgbClr val="2E4F7E"/>
                </a:solidFill>
                <a:latin typeface="Arial Narrow"/>
                <a:cs typeface="Arial Narrow"/>
              </a:rPr>
              <a:t>How did you address your problem (from the Introduction)?</a:t>
            </a:r>
          </a:p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2800" dirty="0" smtClean="0">
                <a:solidFill>
                  <a:srgbClr val="2E4F7E"/>
                </a:solidFill>
                <a:latin typeface="Arial Narrow"/>
                <a:cs typeface="Arial Narrow"/>
              </a:rPr>
              <a:t>How do your results contribute to the purpose of the study? And to the general knowledge about the subject.</a:t>
            </a:r>
          </a:p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2800" dirty="0" smtClean="0">
                <a:solidFill>
                  <a:srgbClr val="2E4F7E"/>
                </a:solidFill>
                <a:latin typeface="Arial Narrow"/>
                <a:cs typeface="Arial Narrow"/>
              </a:rPr>
              <a:t>Are your results similar or different to what others have found? Explain how.</a:t>
            </a:r>
          </a:p>
          <a:p>
            <a:pPr marL="457200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2800" dirty="0" smtClean="0">
                <a:solidFill>
                  <a:srgbClr val="2E4F7E"/>
                </a:solidFill>
                <a:latin typeface="Arial Narrow"/>
                <a:cs typeface="Arial Narrow"/>
              </a:rPr>
              <a:t>What further research is needed to address the problem in consideration? To address the results from your study?</a:t>
            </a: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4585" y="5813423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264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cap="none" spc="100" dirty="0" smtClean="0">
                <a:solidFill>
                  <a:srgbClr val="2E4F7E"/>
                </a:solidFill>
              </a:rPr>
              <a:t>Deliverables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638050" y="1289781"/>
            <a:ext cx="8387566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spcBef>
                <a:spcPts val="0"/>
              </a:spcBef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Due </a:t>
            </a: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Monday</a:t>
            </a: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, August </a:t>
            </a: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6</a:t>
            </a:r>
            <a:r>
              <a:rPr lang="en-US" sz="3200" baseline="30000" dirty="0" smtClean="0">
                <a:solidFill>
                  <a:srgbClr val="2E4F7E"/>
                </a:solidFill>
                <a:latin typeface="Arial Narrow"/>
                <a:cs typeface="Arial Narrow"/>
              </a:rPr>
              <a:t>th</a:t>
            </a: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:</a:t>
            </a:r>
            <a:endParaRPr lang="en-US" sz="24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lvl="2">
              <a:spcBef>
                <a:spcPts val="0"/>
              </a:spcBef>
              <a:tabLst>
                <a:tab pos="341313" algn="l"/>
              </a:tabLst>
            </a:pPr>
            <a:r>
              <a:rPr lang="en-US" sz="24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Your </a:t>
            </a:r>
            <a:r>
              <a:rPr lang="en-US" sz="24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OUTLINE and draft of the Results and Discussion sections for </a:t>
            </a:r>
            <a:r>
              <a:rPr lang="en-US" sz="24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the final paper. 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Upload to Moodle.</a:t>
            </a:r>
          </a:p>
          <a:p>
            <a:pPr lvl="2">
              <a:spcBef>
                <a:spcPts val="0"/>
              </a:spcBef>
              <a:tabLst>
                <a:tab pos="341313" algn="l"/>
              </a:tabLst>
            </a:pPr>
            <a:r>
              <a:rPr lang="en-US" sz="24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Weekly evaluation: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 Reflect on this week’s experiences. Fill out evaluation and upload to Moodle.</a:t>
            </a:r>
          </a:p>
          <a:p>
            <a:pPr lvl="2">
              <a:spcBef>
                <a:spcPts val="0"/>
              </a:spcBef>
              <a:tabLst>
                <a:tab pos="341313" algn="l"/>
              </a:tabLst>
            </a:pPr>
            <a:r>
              <a:rPr lang="en-US" sz="24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Timesheet: 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Record all research activities from 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Monday 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(July 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30)-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Sun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day (August 5), signed 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by your faculty mentor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.</a:t>
            </a:r>
          </a:p>
          <a:p>
            <a:pPr lvl="2">
              <a:spcBef>
                <a:spcPts val="0"/>
              </a:spcBef>
              <a:tabLst>
                <a:tab pos="341313" algn="l"/>
              </a:tabLst>
            </a:pPr>
            <a:r>
              <a:rPr lang="en-US" sz="24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Team Lesson Plan: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 Upload to Moodle.</a:t>
            </a:r>
          </a:p>
          <a:p>
            <a:pPr lvl="2">
              <a:spcBef>
                <a:spcPts val="0"/>
              </a:spcBef>
              <a:tabLst>
                <a:tab pos="341313" algn="l"/>
              </a:tabLst>
            </a:pPr>
            <a:endParaRPr lang="en-US" sz="2400" b="1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>
              <a:spcBef>
                <a:spcPts val="0"/>
              </a:spcBef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REMINDER Due </a:t>
            </a: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Thursday</a:t>
            </a:r>
            <a:r>
              <a:rPr lang="en-US" sz="3200" dirty="0">
                <a:solidFill>
                  <a:srgbClr val="2E4F7E"/>
                </a:solidFill>
                <a:latin typeface="Arial Narrow"/>
                <a:cs typeface="Arial Narrow"/>
              </a:rPr>
              <a:t>, August </a:t>
            </a: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2</a:t>
            </a:r>
            <a:r>
              <a:rPr lang="en-US" sz="3200" baseline="30000" dirty="0" smtClean="0">
                <a:solidFill>
                  <a:srgbClr val="2E4F7E"/>
                </a:solidFill>
                <a:latin typeface="Arial Narrow"/>
                <a:cs typeface="Arial Narrow"/>
              </a:rPr>
              <a:t>nd</a:t>
            </a: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:</a:t>
            </a:r>
            <a:endParaRPr lang="en-US" sz="2400" dirty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lvl="2">
              <a:spcBef>
                <a:spcPts val="0"/>
              </a:spcBef>
              <a:tabLst>
                <a:tab pos="341313" algn="l"/>
              </a:tabLst>
            </a:pPr>
            <a:r>
              <a:rPr lang="en-US" sz="2400" b="1" dirty="0">
                <a:solidFill>
                  <a:srgbClr val="2E4F7E"/>
                </a:solidFill>
                <a:latin typeface="Arial Narrow"/>
                <a:cs typeface="Arial Narrow"/>
              </a:rPr>
              <a:t>Your </a:t>
            </a:r>
            <a:r>
              <a:rPr lang="en-US" sz="24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PPT presentation. </a:t>
            </a:r>
            <a:r>
              <a:rPr lang="en-US" sz="2400" dirty="0">
                <a:solidFill>
                  <a:srgbClr val="2E4F7E"/>
                </a:solidFill>
                <a:latin typeface="Arial Narrow"/>
                <a:cs typeface="Arial Narrow"/>
              </a:rPr>
              <a:t>Upload to </a:t>
            </a:r>
            <a:r>
              <a:rPr lang="en-US" sz="2400" dirty="0" err="1" smtClean="0">
                <a:solidFill>
                  <a:srgbClr val="2E4F7E"/>
                </a:solidFill>
                <a:latin typeface="Arial Narrow"/>
                <a:cs typeface="Arial Narrow"/>
              </a:rPr>
              <a:t>DropBox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.</a:t>
            </a:r>
            <a:endParaRPr lang="en-US" sz="2400" dirty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lvl="2">
              <a:spcBef>
                <a:spcPts val="0"/>
              </a:spcBef>
              <a:tabLst>
                <a:tab pos="341313" algn="l"/>
              </a:tabLst>
            </a:pPr>
            <a:r>
              <a:rPr lang="en-US" sz="24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Your research poster: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 Upload to </a:t>
            </a:r>
            <a:r>
              <a:rPr lang="en-US" sz="2400" dirty="0" err="1" smtClean="0">
                <a:solidFill>
                  <a:srgbClr val="2E4F7E"/>
                </a:solidFill>
                <a:latin typeface="Arial Narrow"/>
                <a:cs typeface="Arial Narrow"/>
              </a:rPr>
              <a:t>DropBox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.</a:t>
            </a:r>
          </a:p>
          <a:p>
            <a:pPr lvl="2">
              <a:spcBef>
                <a:spcPts val="0"/>
              </a:spcBef>
              <a:tabLst>
                <a:tab pos="341313" algn="l"/>
              </a:tabLst>
            </a:pPr>
            <a:r>
              <a:rPr lang="en-US" sz="2400" b="1" dirty="0" smtClean="0">
                <a:solidFill>
                  <a:srgbClr val="2E4F7E"/>
                </a:solidFill>
                <a:latin typeface="Arial Narrow"/>
                <a:cs typeface="Arial Narrow"/>
              </a:rPr>
              <a:t>Your team lesson plan.  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If you want it reviewed before the deadline, email to karina.vielma@utsa.edu.</a:t>
            </a:r>
            <a:endParaRPr lang="en-US" sz="2400" dirty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0405" y="5813423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402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3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pPr algn="ctr"/>
            <a:r>
              <a:rPr lang="en-US" cap="none" spc="100" dirty="0" smtClean="0">
                <a:solidFill>
                  <a:srgbClr val="2E4F7E"/>
                </a:solidFill>
              </a:rPr>
              <a:t>Questions?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8" name="Text Placeholder 2"/>
          <p:cNvSpPr txBox="1">
            <a:spLocks/>
          </p:cNvSpPr>
          <p:nvPr/>
        </p:nvSpPr>
        <p:spPr>
          <a:xfrm>
            <a:off x="6769099" y="6582830"/>
            <a:ext cx="1208903" cy="22437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Arial Black"/>
                <a:ea typeface="+mn-ea"/>
                <a:cs typeface="Arial Black"/>
              </a:defRPr>
            </a:lvl1pPr>
            <a:lvl2pPr marL="571500" indent="-169863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917575" indent="-173038" algn="l" defTabSz="457200" rtl="0" eaLnBrk="1" latinLnBrk="0" hangingPunct="1">
              <a:spcBef>
                <a:spcPct val="20000"/>
              </a:spcBef>
              <a:buFont typeface="Lucida Grande"/>
              <a:buChar char="–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370013" indent="-1714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1712913" indent="-168275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92100" algn="r">
              <a:lnSpc>
                <a:spcPct val="90000"/>
              </a:lnSpc>
              <a:spcBef>
                <a:spcPts val="0"/>
              </a:spcBef>
              <a:tabLst>
                <a:tab pos="292100" algn="l"/>
              </a:tabLst>
            </a:pPr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Slide 22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4" name="Content Placeholder 27"/>
          <p:cNvSpPr txBox="1">
            <a:spLocks/>
          </p:cNvSpPr>
          <p:nvPr/>
        </p:nvSpPr>
        <p:spPr>
          <a:xfrm>
            <a:off x="642134" y="1412549"/>
            <a:ext cx="8061863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Arial Black"/>
                <a:ea typeface="+mn-ea"/>
                <a:cs typeface="Arial Black"/>
              </a:defRPr>
            </a:lvl1pPr>
            <a:lvl2pPr marL="571500" indent="-169863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917575" indent="-173038" algn="l" defTabSz="457200" rtl="0" eaLnBrk="1" latinLnBrk="0" hangingPunct="1">
              <a:spcBef>
                <a:spcPct val="20000"/>
              </a:spcBef>
              <a:buFont typeface="Lucida Grande"/>
              <a:buChar char="–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370013" indent="-1714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1712913" indent="-168275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2000"/>
              </a:spcAft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Please feel free to contact me if you have any questions or concerns. We are here to help all REU students have the best summer research experience possible.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	Karina I. Vielma, </a:t>
            </a:r>
            <a:r>
              <a:rPr lang="en-US" sz="2400" dirty="0" err="1" smtClean="0">
                <a:solidFill>
                  <a:srgbClr val="2E4F7E"/>
                </a:solidFill>
                <a:latin typeface="Arial Narrow"/>
                <a:cs typeface="Arial Narrow"/>
              </a:rPr>
              <a:t>Ed.D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.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>
                <a:solidFill>
                  <a:srgbClr val="2E4F7E"/>
                </a:solidFill>
                <a:latin typeface="Arial Narrow"/>
                <a:cs typeface="Arial Narrow"/>
              </a:rPr>
              <a:t>	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NHERI Research Fellow and Education Specialist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	(210) 458-5596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	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  <a:hlinkClick r:id="rId7"/>
              </a:rPr>
              <a:t>Karina.Vielma@utsa.edu</a:t>
            </a:r>
            <a:endParaRPr lang="en-US" sz="24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>
                <a:solidFill>
                  <a:srgbClr val="2E4F7E"/>
                </a:solidFill>
                <a:latin typeface="Arial Narrow"/>
                <a:cs typeface="Arial Narrow"/>
              </a:rPr>
              <a:t>	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Cell phone number: (830) 752-5455</a:t>
            </a:r>
          </a:p>
        </p:txBody>
      </p:sp>
    </p:spTree>
    <p:extLst>
      <p:ext uri="{BB962C8B-B14F-4D97-AF65-F5344CB8AC3E}">
        <p14:creationId xmlns:p14="http://schemas.microsoft.com/office/powerpoint/2010/main" val="232572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NHERI NCO Colors">
      <a:dk1>
        <a:sysClr val="windowText" lastClr="000000"/>
      </a:dk1>
      <a:lt1>
        <a:sysClr val="window" lastClr="FFFFFF"/>
      </a:lt1>
      <a:dk2>
        <a:srgbClr val="213B52"/>
      </a:dk2>
      <a:lt2>
        <a:srgbClr val="EEECE1"/>
      </a:lt2>
      <a:accent1>
        <a:srgbClr val="0E5D6E"/>
      </a:accent1>
      <a:accent2>
        <a:srgbClr val="1B818B"/>
      </a:accent2>
      <a:accent3>
        <a:srgbClr val="97D0C8"/>
      </a:accent3>
      <a:accent4>
        <a:srgbClr val="B6C663"/>
      </a:accent4>
      <a:accent5>
        <a:srgbClr val="83271F"/>
      </a:accent5>
      <a:accent6>
        <a:srgbClr val="CB482F"/>
      </a:accent6>
      <a:hlink>
        <a:srgbClr val="D46B3D"/>
      </a:hlink>
      <a:folHlink>
        <a:srgbClr val="D46B3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Hardcover.thmx</Template>
  <TotalTime>48406</TotalTime>
  <Words>407</Words>
  <Application>Microsoft Office PowerPoint</Application>
  <PresentationFormat>On-screen Show (4:3)</PresentationFormat>
  <Paragraphs>61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Adobe Gothic Std B</vt:lpstr>
      <vt:lpstr>Arial</vt:lpstr>
      <vt:lpstr>Arial Black</vt:lpstr>
      <vt:lpstr>Arial Narrow</vt:lpstr>
      <vt:lpstr>Calibri</vt:lpstr>
      <vt:lpstr>Impact</vt:lpstr>
      <vt:lpstr>Lucida Grande</vt:lpstr>
      <vt:lpstr>Office Theme</vt:lpstr>
      <vt:lpstr>PowerPoint Presentation</vt:lpstr>
      <vt:lpstr>Overview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Purdue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 TITLE SECOND LINE AND THIRD LINE</dc:title>
  <dc:creator>Purdue Marketing Communications</dc:creator>
  <cp:lastModifiedBy>Karina Vielma-Cumpian</cp:lastModifiedBy>
  <cp:revision>1056</cp:revision>
  <cp:lastPrinted>2017-07-12T15:36:17Z</cp:lastPrinted>
  <dcterms:created xsi:type="dcterms:W3CDTF">2011-09-20T15:44:26Z</dcterms:created>
  <dcterms:modified xsi:type="dcterms:W3CDTF">2018-07-30T20:31:51Z</dcterms:modified>
</cp:coreProperties>
</file>