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32248475" cy="43221275"/>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sldGuideLst>
    </p:ext>
    <p:ext uri="{2D200454-40CA-4A62-9FC3-DE9A4176ACB9}">
      <p15:notesGuideLst xmlns:p15="http://schemas.microsoft.com/office/powerpoint/2012/main">
        <p15:guide id="1" orient="horz" pos="13613" userDrawn="1">
          <p15:clr>
            <a:srgbClr val="A4A3A4"/>
          </p15:clr>
        </p15:guide>
        <p15:guide id="2" pos="1015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3F5FA"/>
    <a:srgbClr val="CDD2DE"/>
    <a:srgbClr val="E3E9E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11" autoAdjust="0"/>
    <p:restoredTop sz="94434" autoAdjust="0"/>
  </p:normalViewPr>
  <p:slideViewPr>
    <p:cSldViewPr snapToGrid="0" snapToObjects="1" showGuides="1">
      <p:cViewPr varScale="1">
        <p:scale>
          <a:sx n="17" d="100"/>
          <a:sy n="17" d="100"/>
        </p:scale>
        <p:origin x="288" y="883"/>
      </p:cViewPr>
      <p:guideLst>
        <p:guide orient="horz" pos="3318"/>
        <p:guide orient="horz" pos="288"/>
        <p:guide orient="horz" pos="20160"/>
        <p:guide orient="horz"/>
        <p:guide pos="581"/>
        <p:guide pos="270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13613"/>
        <p:guide pos="1015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13974338" cy="2161065"/>
          </a:xfrm>
          <a:prstGeom prst="rect">
            <a:avLst/>
          </a:prstGeom>
        </p:spPr>
        <p:txBody>
          <a:bodyPr vert="horz" lIns="431193" tIns="215599" rIns="431193" bIns="215599" rtlCol="0"/>
          <a:lstStyle>
            <a:lvl1pPr algn="l">
              <a:defRPr sz="5500"/>
            </a:lvl1pPr>
          </a:lstStyle>
          <a:p>
            <a:endParaRPr lang="en-US" dirty="0"/>
          </a:p>
        </p:txBody>
      </p:sp>
      <p:sp>
        <p:nvSpPr>
          <p:cNvPr id="3" name="Date Placeholder 2"/>
          <p:cNvSpPr>
            <a:spLocks noGrp="1"/>
          </p:cNvSpPr>
          <p:nvPr>
            <p:ph type="dt" sz="quarter" idx="1"/>
          </p:nvPr>
        </p:nvSpPr>
        <p:spPr>
          <a:xfrm>
            <a:off x="18266679" y="0"/>
            <a:ext cx="13974338" cy="2161065"/>
          </a:xfrm>
          <a:prstGeom prst="rect">
            <a:avLst/>
          </a:prstGeom>
        </p:spPr>
        <p:txBody>
          <a:bodyPr vert="horz" lIns="431193" tIns="215599" rIns="431193" bIns="215599" rtlCol="0"/>
          <a:lstStyle>
            <a:lvl1pPr algn="r">
              <a:defRPr sz="5500"/>
            </a:lvl1pPr>
          </a:lstStyle>
          <a:p>
            <a:fld id="{0158C5BC-9A70-462C-B28D-9600239EAC64}" type="datetimeFigureOut">
              <a:rPr lang="en-US" smtClean="0"/>
              <a:pPr/>
              <a:t>7/24/2019</a:t>
            </a:fld>
            <a:endParaRPr lang="en-US" dirty="0"/>
          </a:p>
        </p:txBody>
      </p:sp>
      <p:sp>
        <p:nvSpPr>
          <p:cNvPr id="4" name="Footer Placeholder 3"/>
          <p:cNvSpPr>
            <a:spLocks noGrp="1"/>
          </p:cNvSpPr>
          <p:nvPr>
            <p:ph type="ftr" sz="quarter" idx="2"/>
          </p:nvPr>
        </p:nvSpPr>
        <p:spPr>
          <a:xfrm>
            <a:off x="2" y="41052711"/>
            <a:ext cx="13974338" cy="2161065"/>
          </a:xfrm>
          <a:prstGeom prst="rect">
            <a:avLst/>
          </a:prstGeom>
        </p:spPr>
        <p:txBody>
          <a:bodyPr vert="horz" lIns="431193" tIns="215599" rIns="431193" bIns="215599" rtlCol="0" anchor="b"/>
          <a:lstStyle>
            <a:lvl1pPr algn="l">
              <a:defRPr sz="5500"/>
            </a:lvl1pPr>
          </a:lstStyle>
          <a:p>
            <a:endParaRPr lang="en-US" dirty="0"/>
          </a:p>
        </p:txBody>
      </p:sp>
      <p:sp>
        <p:nvSpPr>
          <p:cNvPr id="5" name="Slide Number Placeholder 4"/>
          <p:cNvSpPr>
            <a:spLocks noGrp="1"/>
          </p:cNvSpPr>
          <p:nvPr>
            <p:ph type="sldNum" sz="quarter" idx="3"/>
          </p:nvPr>
        </p:nvSpPr>
        <p:spPr>
          <a:xfrm>
            <a:off x="18266679" y="41052711"/>
            <a:ext cx="13974338" cy="2161065"/>
          </a:xfrm>
          <a:prstGeom prst="rect">
            <a:avLst/>
          </a:prstGeom>
        </p:spPr>
        <p:txBody>
          <a:bodyPr vert="horz" lIns="431193" tIns="215599" rIns="431193" bIns="215599" rtlCol="0" anchor="b"/>
          <a:lstStyle>
            <a:lvl1pPr algn="r">
              <a:defRPr sz="5500"/>
            </a:lvl1pPr>
          </a:lstStyle>
          <a:p>
            <a:fld id="{79C131B7-05CA-4AEE-9267-6D0ED4DC84F3}" type="slidenum">
              <a:rPr lang="en-US" smtClean="0"/>
              <a:pPr/>
              <a:t>‹#›</a:t>
            </a:fld>
            <a:endParaRPr lang="en-US" dirty="0"/>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13974338" cy="2161065"/>
          </a:xfrm>
          <a:prstGeom prst="rect">
            <a:avLst/>
          </a:prstGeom>
        </p:spPr>
        <p:txBody>
          <a:bodyPr vert="horz" lIns="431193" tIns="215599" rIns="431193" bIns="215599" rtlCol="0"/>
          <a:lstStyle>
            <a:lvl1pPr algn="l">
              <a:defRPr sz="5500"/>
            </a:lvl1pPr>
          </a:lstStyle>
          <a:p>
            <a:endParaRPr lang="en-US" dirty="0"/>
          </a:p>
        </p:txBody>
      </p:sp>
      <p:sp>
        <p:nvSpPr>
          <p:cNvPr id="3" name="Date Placeholder 2"/>
          <p:cNvSpPr>
            <a:spLocks noGrp="1"/>
          </p:cNvSpPr>
          <p:nvPr>
            <p:ph type="dt" idx="1"/>
          </p:nvPr>
        </p:nvSpPr>
        <p:spPr>
          <a:xfrm>
            <a:off x="18266679" y="0"/>
            <a:ext cx="13974338" cy="2161065"/>
          </a:xfrm>
          <a:prstGeom prst="rect">
            <a:avLst/>
          </a:prstGeom>
        </p:spPr>
        <p:txBody>
          <a:bodyPr vert="horz" lIns="431193" tIns="215599" rIns="431193" bIns="215599" rtlCol="0"/>
          <a:lstStyle>
            <a:lvl1pPr algn="r">
              <a:defRPr sz="5500"/>
            </a:lvl1pPr>
          </a:lstStyle>
          <a:p>
            <a:fld id="{E6CC2317-6751-4CD4-9995-8782DD78E936}" type="datetimeFigureOut">
              <a:rPr lang="en-US" smtClean="0"/>
              <a:pPr/>
              <a:t>7/24/2019</a:t>
            </a:fld>
            <a:endParaRPr lang="en-US" dirty="0"/>
          </a:p>
        </p:txBody>
      </p:sp>
      <p:sp>
        <p:nvSpPr>
          <p:cNvPr id="4" name="Slide Image Placeholder 3"/>
          <p:cNvSpPr>
            <a:spLocks noGrp="1" noRot="1" noChangeAspect="1"/>
          </p:cNvSpPr>
          <p:nvPr>
            <p:ph type="sldImg" idx="2"/>
          </p:nvPr>
        </p:nvSpPr>
        <p:spPr>
          <a:xfrm>
            <a:off x="5318125" y="3236913"/>
            <a:ext cx="21612225" cy="16209962"/>
          </a:xfrm>
          <a:prstGeom prst="rect">
            <a:avLst/>
          </a:prstGeom>
          <a:noFill/>
          <a:ln w="12700">
            <a:solidFill>
              <a:prstClr val="black"/>
            </a:solidFill>
          </a:ln>
        </p:spPr>
        <p:txBody>
          <a:bodyPr vert="horz" lIns="431193" tIns="215599" rIns="431193" bIns="215599" rtlCol="0" anchor="ctr"/>
          <a:lstStyle/>
          <a:p>
            <a:endParaRPr lang="en-US" dirty="0"/>
          </a:p>
        </p:txBody>
      </p:sp>
      <p:sp>
        <p:nvSpPr>
          <p:cNvPr id="5" name="Notes Placeholder 4"/>
          <p:cNvSpPr>
            <a:spLocks noGrp="1"/>
          </p:cNvSpPr>
          <p:nvPr>
            <p:ph type="body" sz="quarter" idx="3"/>
          </p:nvPr>
        </p:nvSpPr>
        <p:spPr>
          <a:xfrm>
            <a:off x="3224850" y="20530112"/>
            <a:ext cx="25798780" cy="19449575"/>
          </a:xfrm>
          <a:prstGeom prst="rect">
            <a:avLst/>
          </a:prstGeom>
        </p:spPr>
        <p:txBody>
          <a:bodyPr vert="horz" lIns="431193" tIns="215599" rIns="431193" bIns="21559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41052711"/>
            <a:ext cx="13974338" cy="2161065"/>
          </a:xfrm>
          <a:prstGeom prst="rect">
            <a:avLst/>
          </a:prstGeom>
        </p:spPr>
        <p:txBody>
          <a:bodyPr vert="horz" lIns="431193" tIns="215599" rIns="431193" bIns="215599" rtlCol="0" anchor="b"/>
          <a:lstStyle>
            <a:lvl1pPr algn="l">
              <a:defRPr sz="5500"/>
            </a:lvl1pPr>
          </a:lstStyle>
          <a:p>
            <a:endParaRPr lang="en-US" dirty="0"/>
          </a:p>
        </p:txBody>
      </p:sp>
      <p:sp>
        <p:nvSpPr>
          <p:cNvPr id="7" name="Slide Number Placeholder 6"/>
          <p:cNvSpPr>
            <a:spLocks noGrp="1"/>
          </p:cNvSpPr>
          <p:nvPr>
            <p:ph type="sldNum" sz="quarter" idx="5"/>
          </p:nvPr>
        </p:nvSpPr>
        <p:spPr>
          <a:xfrm>
            <a:off x="18266679" y="41052711"/>
            <a:ext cx="13974338" cy="2161065"/>
          </a:xfrm>
          <a:prstGeom prst="rect">
            <a:avLst/>
          </a:prstGeom>
        </p:spPr>
        <p:txBody>
          <a:bodyPr vert="horz" lIns="431193" tIns="215599" rIns="431193" bIns="215599" rtlCol="0" anchor="b"/>
          <a:lstStyle>
            <a:lvl1pPr algn="r">
              <a:defRPr sz="55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1"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14027"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14027"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4027"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14027"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6.png"/><Relationship Id="rId17" Type="http://schemas.openxmlformats.org/officeDocument/2006/relationships/oleObject" Target="../embeddings/oleObject8.bin"/><Relationship Id="rId2" Type="http://schemas.openxmlformats.org/officeDocument/2006/relationships/theme" Target="../theme/theme2.xml"/><Relationship Id="rId16"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7.bin"/><Relationship Id="rId10" Type="http://schemas.openxmlformats.org/officeDocument/2006/relationships/image" Target="../media/image10.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3.vml"/><Relationship Id="rId7" Type="http://schemas.openxmlformats.org/officeDocument/2006/relationships/oleObject" Target="../embeddings/oleObject10.bin"/><Relationship Id="rId12" Type="http://schemas.openxmlformats.org/officeDocument/2006/relationships/image" Target="../media/image6.png"/><Relationship Id="rId17" Type="http://schemas.openxmlformats.org/officeDocument/2006/relationships/oleObject" Target="../embeddings/oleObject12.bin"/><Relationship Id="rId2" Type="http://schemas.openxmlformats.org/officeDocument/2006/relationships/theme" Target="../theme/theme3.xml"/><Relationship Id="rId16" Type="http://schemas.openxmlformats.org/officeDocument/2006/relationships/image" Target="../media/image1.wmf"/><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11.bin"/><Relationship Id="rId10" Type="http://schemas.openxmlformats.org/officeDocument/2006/relationships/image" Target="../media/image10.jpeg"/><Relationship Id="rId4" Type="http://schemas.openxmlformats.org/officeDocument/2006/relationships/oleObject" Target="../embeddings/oleObject9.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0600"/>
            <a:ext cx="438912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solidFill>
              <a:schemeClr val="accent5">
                <a:lumMod val="50000"/>
              </a:schemeClr>
            </a:solid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ounded Rectangle 1"/>
          <p:cNvSpPr/>
          <p:nvPr userDrawn="1"/>
        </p:nvSpPr>
        <p:spPr>
          <a:xfrm>
            <a:off x="922338"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userDrawn="1"/>
        </p:nvSpPr>
        <p:spPr>
          <a:xfrm>
            <a:off x="11587692"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userDrawn="1"/>
        </p:nvSpPr>
        <p:spPr>
          <a:xfrm>
            <a:off x="22253046"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userDrawn="1"/>
        </p:nvSpPr>
        <p:spPr>
          <a:xfrm>
            <a:off x="32918400"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594"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595"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596"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597"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Facebook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userDrawn="1"/>
        </p:nvSpPr>
        <p:spPr>
          <a:xfrm>
            <a:off x="15154504"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userDrawn="1"/>
        </p:nvSpPr>
        <p:spPr>
          <a:xfrm>
            <a:off x="29386670"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618"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619"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Facebook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620"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621"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1" name="Rounded Rectangle 20"/>
          <p:cNvSpPr/>
          <p:nvPr userDrawn="1"/>
        </p:nvSpPr>
        <p:spPr>
          <a:xfrm>
            <a:off x="922338"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userDrawn="1"/>
        </p:nvSpPr>
        <p:spPr>
          <a:xfrm>
            <a:off x="32918400"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userDrawn="1"/>
        </p:nvSpPr>
        <p:spPr>
          <a:xfrm>
            <a:off x="11583194" y="5267325"/>
            <a:ext cx="20724813"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642"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643"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Facebook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644"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645"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file://localhost/Users/mozart/Dropbox/*ACTIVE%20PROJECTS/NHERI%20NCO%20PRESENTATION%20%5BJulio%5D/NCO%20Vision%20Figure%20for%20Header%20%5B04Mar2015a%5D-01.png"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Text Placeholder 448"/>
          <p:cNvSpPr>
            <a:spLocks noGrp="1"/>
          </p:cNvSpPr>
          <p:nvPr>
            <p:ph type="body" sz="quarter" idx="10"/>
          </p:nvPr>
        </p:nvSpPr>
        <p:spPr>
          <a:xfrm>
            <a:off x="1301854" y="6510159"/>
            <a:ext cx="10094174" cy="1680438"/>
          </a:xfrm>
        </p:spPr>
        <p:txBody>
          <a:bodyPr/>
          <a:lstStyle/>
          <a:p>
            <a:endParaRPr lang="es-ES" sz="3600" dirty="0"/>
          </a:p>
          <a:p>
            <a:endParaRPr lang="en-US" sz="3600" dirty="0">
              <a:solidFill>
                <a:schemeClr val="tx1"/>
              </a:solidFill>
            </a:endParaRPr>
          </a:p>
        </p:txBody>
      </p:sp>
      <p:sp>
        <p:nvSpPr>
          <p:cNvPr id="453" name="Text Placeholder 452"/>
          <p:cNvSpPr>
            <a:spLocks noGrp="1"/>
          </p:cNvSpPr>
          <p:nvPr>
            <p:ph type="body" sz="quarter" idx="20"/>
          </p:nvPr>
        </p:nvSpPr>
        <p:spPr>
          <a:xfrm>
            <a:off x="1023840" y="5509129"/>
            <a:ext cx="9817505" cy="20220743"/>
          </a:xfrm>
        </p:spPr>
        <p:txBody>
          <a:bodyPr anchor="t" anchorCtr="0"/>
          <a:lstStyle/>
          <a:p>
            <a:r>
              <a:rPr lang="en-US" sz="4800" u="none" dirty="0" smtClean="0">
                <a:solidFill>
                  <a:schemeClr val="tx1"/>
                </a:solidFill>
                <a:latin typeface="Times New Roman" panose="02020603050405020304" pitchFamily="18" charset="0"/>
                <a:cs typeface="Times New Roman" panose="02020603050405020304" pitchFamily="18" charset="0"/>
              </a:rPr>
              <a:t>Introduction</a:t>
            </a:r>
          </a:p>
          <a:p>
            <a:endParaRPr lang="en-US" sz="4800" u="none" dirty="0">
              <a:solidFill>
                <a:schemeClr val="tx1"/>
              </a:solidFill>
              <a:latin typeface="Times New Roman" panose="02020603050405020304" pitchFamily="18" charset="0"/>
              <a:cs typeface="Times New Roman" panose="02020603050405020304" pitchFamily="18" charset="0"/>
            </a:endParaRPr>
          </a:p>
          <a:p>
            <a:endParaRPr lang="en-US" sz="4800" u="none" dirty="0" smtClean="0">
              <a:solidFill>
                <a:schemeClr val="tx1"/>
              </a:solidFill>
              <a:latin typeface="Times New Roman" panose="02020603050405020304" pitchFamily="18" charset="0"/>
              <a:cs typeface="Times New Roman" panose="02020603050405020304" pitchFamily="18" charset="0"/>
            </a:endParaRPr>
          </a:p>
          <a:p>
            <a:endParaRPr lang="en-US" sz="4800" u="none" dirty="0">
              <a:solidFill>
                <a:schemeClr val="tx1"/>
              </a:solidFill>
              <a:latin typeface="Times New Roman" panose="02020603050405020304" pitchFamily="18" charset="0"/>
              <a:cs typeface="Times New Roman" panose="02020603050405020304" pitchFamily="18" charset="0"/>
            </a:endParaRPr>
          </a:p>
          <a:p>
            <a:endParaRPr lang="en-US" sz="4800" u="none" dirty="0" smtClean="0">
              <a:solidFill>
                <a:schemeClr val="tx1"/>
              </a:solidFill>
              <a:latin typeface="Times New Roman" panose="02020603050405020304" pitchFamily="18" charset="0"/>
              <a:cs typeface="Times New Roman" panose="02020603050405020304" pitchFamily="18" charset="0"/>
            </a:endParaRPr>
          </a:p>
          <a:p>
            <a:endParaRPr lang="en-US" sz="4800" u="none" dirty="0">
              <a:solidFill>
                <a:schemeClr val="tx1"/>
              </a:solidFill>
              <a:latin typeface="Times New Roman" panose="02020603050405020304" pitchFamily="18" charset="0"/>
              <a:cs typeface="Times New Roman" panose="02020603050405020304" pitchFamily="18" charset="0"/>
            </a:endParaRPr>
          </a:p>
          <a:p>
            <a:endParaRPr lang="en-US" sz="4800" u="none" dirty="0" smtClean="0">
              <a:solidFill>
                <a:schemeClr val="tx1"/>
              </a:solidFill>
              <a:latin typeface="Times New Roman" panose="02020603050405020304" pitchFamily="18" charset="0"/>
              <a:cs typeface="Times New Roman" panose="02020603050405020304" pitchFamily="18" charset="0"/>
            </a:endParaRPr>
          </a:p>
          <a:p>
            <a:endParaRPr lang="en-US" sz="4800" u="none" dirty="0" smtClean="0">
              <a:solidFill>
                <a:schemeClr val="tx1"/>
              </a:solidFill>
              <a:latin typeface="Times New Roman" panose="02020603050405020304" pitchFamily="18" charset="0"/>
              <a:cs typeface="Times New Roman" panose="02020603050405020304" pitchFamily="18" charset="0"/>
            </a:endParaRPr>
          </a:p>
          <a:p>
            <a:r>
              <a:rPr lang="en-US" sz="4800" u="none" dirty="0" smtClean="0">
                <a:solidFill>
                  <a:schemeClr val="tx1"/>
                </a:solidFill>
                <a:latin typeface="Times New Roman" panose="02020603050405020304" pitchFamily="18" charset="0"/>
                <a:cs typeface="Times New Roman" panose="02020603050405020304" pitchFamily="18" charset="0"/>
              </a:rPr>
              <a:t>Background</a:t>
            </a:r>
            <a:endParaRPr lang="en-US" sz="4800" u="none" dirty="0" smtClean="0">
              <a:solidFill>
                <a:schemeClr val="tx1"/>
              </a:solidFill>
              <a:latin typeface="Times New Roman" panose="02020603050405020304" pitchFamily="18" charset="0"/>
              <a:cs typeface="Times New Roman" panose="02020603050405020304" pitchFamily="18" charset="0"/>
            </a:endParaRPr>
          </a:p>
          <a:p>
            <a:r>
              <a:rPr lang="en-US" sz="4800" b="0" u="none" dirty="0" smtClean="0">
                <a:solidFill>
                  <a:schemeClr val="tx1"/>
                </a:solidFill>
                <a:latin typeface="Times New Roman" panose="02020603050405020304" pitchFamily="18" charset="0"/>
                <a:cs typeface="Times New Roman" panose="02020603050405020304" pitchFamily="18" charset="0"/>
              </a:rPr>
              <a:t>Provide background for your study.</a:t>
            </a:r>
          </a:p>
          <a:p>
            <a:endParaRPr lang="en-US" sz="4800" b="0" u="none" dirty="0" smtClean="0">
              <a:solidFill>
                <a:schemeClr val="tx1"/>
              </a:solidFill>
              <a:latin typeface="Times New Roman" panose="02020603050405020304" pitchFamily="18" charset="0"/>
              <a:cs typeface="Times New Roman" panose="02020603050405020304" pitchFamily="18" charset="0"/>
            </a:endParaRPr>
          </a:p>
          <a:p>
            <a:r>
              <a:rPr lang="en-US" sz="4800" u="none" dirty="0" smtClean="0">
                <a:solidFill>
                  <a:schemeClr val="tx1"/>
                </a:solidFill>
                <a:latin typeface="Times New Roman" panose="02020603050405020304" pitchFamily="18" charset="0"/>
                <a:cs typeface="Times New Roman" panose="02020603050405020304" pitchFamily="18" charset="0"/>
              </a:rPr>
              <a:t>Problem Statement</a:t>
            </a:r>
          </a:p>
          <a:p>
            <a:r>
              <a:rPr lang="en-US" sz="4800" b="0" u="none" dirty="0" smtClean="0">
                <a:solidFill>
                  <a:schemeClr val="tx1"/>
                </a:solidFill>
                <a:latin typeface="Times New Roman" panose="02020603050405020304" pitchFamily="18" charset="0"/>
                <a:cs typeface="Times New Roman" panose="02020603050405020304" pitchFamily="18" charset="0"/>
              </a:rPr>
              <a:t>What problems are you addressing with your research?</a:t>
            </a:r>
          </a:p>
          <a:p>
            <a:endParaRPr lang="en-US" sz="4800" b="0" u="none" dirty="0" smtClean="0">
              <a:solidFill>
                <a:schemeClr val="tx1"/>
              </a:solidFill>
              <a:latin typeface="Times New Roman" panose="02020603050405020304" pitchFamily="18" charset="0"/>
              <a:cs typeface="Times New Roman" panose="02020603050405020304" pitchFamily="18" charset="0"/>
            </a:endParaRPr>
          </a:p>
          <a:p>
            <a:r>
              <a:rPr lang="en-US" sz="4800" u="none" dirty="0" smtClean="0">
                <a:solidFill>
                  <a:schemeClr val="tx1"/>
                </a:solidFill>
                <a:latin typeface="Times New Roman" panose="02020603050405020304" pitchFamily="18" charset="0"/>
                <a:cs typeface="Times New Roman" panose="02020603050405020304" pitchFamily="18" charset="0"/>
              </a:rPr>
              <a:t>Research Questions</a:t>
            </a:r>
          </a:p>
          <a:p>
            <a:r>
              <a:rPr lang="en-US" sz="4800" b="0" u="none" dirty="0" smtClean="0">
                <a:solidFill>
                  <a:schemeClr val="tx1"/>
                </a:solidFill>
                <a:latin typeface="Times New Roman" panose="02020603050405020304" pitchFamily="18" charset="0"/>
                <a:cs typeface="Times New Roman" panose="02020603050405020304" pitchFamily="18" charset="0"/>
              </a:rPr>
              <a:t>Include your research question(s) if you have any.</a:t>
            </a:r>
          </a:p>
          <a:p>
            <a:endParaRPr lang="en-US" sz="4800" b="0" u="none" dirty="0" smtClean="0">
              <a:solidFill>
                <a:schemeClr val="tx1"/>
              </a:solidFill>
              <a:latin typeface="Times New Roman" panose="02020603050405020304" pitchFamily="18" charset="0"/>
              <a:cs typeface="Times New Roman" panose="02020603050405020304" pitchFamily="18" charset="0"/>
            </a:endParaRPr>
          </a:p>
          <a:p>
            <a:r>
              <a:rPr lang="en-US" sz="4800" u="none" dirty="0" smtClean="0">
                <a:solidFill>
                  <a:schemeClr val="tx1"/>
                </a:solidFill>
                <a:latin typeface="Times New Roman" panose="02020603050405020304" pitchFamily="18" charset="0"/>
                <a:cs typeface="Times New Roman" panose="02020603050405020304" pitchFamily="18" charset="0"/>
              </a:rPr>
              <a:t>Purpose of the Study</a:t>
            </a:r>
            <a:endParaRPr lang="en-US" sz="3600" u="none" dirty="0" smtClean="0">
              <a:solidFill>
                <a:schemeClr val="tx1"/>
              </a:solidFill>
              <a:latin typeface="Times New Roman" panose="02020603050405020304" pitchFamily="18" charset="0"/>
              <a:cs typeface="Times New Roman" panose="02020603050405020304" pitchFamily="18" charset="0"/>
            </a:endParaRPr>
          </a:p>
          <a:p>
            <a:r>
              <a:rPr lang="en-US" sz="4800" b="0" u="none" dirty="0" smtClean="0">
                <a:solidFill>
                  <a:schemeClr val="tx1"/>
                </a:solidFill>
                <a:latin typeface="Times New Roman" panose="02020603050405020304" pitchFamily="18" charset="0"/>
                <a:cs typeface="Times New Roman" panose="02020603050405020304" pitchFamily="18" charset="0"/>
              </a:rPr>
              <a:t>What is the purpose of your research study?</a:t>
            </a:r>
          </a:p>
          <a:p>
            <a:endParaRPr lang="en-US" u="none" dirty="0">
              <a:solidFill>
                <a:schemeClr val="tx1"/>
              </a:solidFill>
              <a:effectLst/>
              <a:latin typeface="Times New Roman" panose="02020603050405020304" pitchFamily="18" charset="0"/>
              <a:cs typeface="Times New Roman" panose="02020603050405020304" pitchFamily="18" charset="0"/>
            </a:endParaRPr>
          </a:p>
        </p:txBody>
      </p:sp>
      <p:sp>
        <p:nvSpPr>
          <p:cNvPr id="457" name="Text Placeholder 456"/>
          <p:cNvSpPr>
            <a:spLocks noGrp="1"/>
          </p:cNvSpPr>
          <p:nvPr>
            <p:ph type="body" sz="quarter" idx="24"/>
          </p:nvPr>
        </p:nvSpPr>
        <p:spPr>
          <a:xfrm>
            <a:off x="22513616" y="5709410"/>
            <a:ext cx="9812278" cy="8531558"/>
          </a:xfrm>
        </p:spPr>
        <p:txBody>
          <a:bodyPr anchor="t" anchorCtr="0"/>
          <a:lstStyle/>
          <a:p>
            <a:r>
              <a:rPr lang="en-US" sz="4800" u="none" dirty="0" smtClean="0">
                <a:solidFill>
                  <a:schemeClr val="tx1"/>
                </a:solidFill>
                <a:latin typeface="Times New Roman" panose="02020603050405020304" pitchFamily="18" charset="0"/>
                <a:cs typeface="Times New Roman" panose="02020603050405020304" pitchFamily="18" charset="0"/>
              </a:rPr>
              <a:t>Results</a:t>
            </a:r>
          </a:p>
          <a:p>
            <a:r>
              <a:rPr lang="en-US" sz="4800" b="0" u="none" dirty="0" smtClean="0">
                <a:solidFill>
                  <a:schemeClr val="tx1"/>
                </a:solidFill>
                <a:latin typeface="Times New Roman" panose="02020603050405020304" pitchFamily="18" charset="0"/>
                <a:cs typeface="Times New Roman" panose="02020603050405020304" pitchFamily="18" charset="0"/>
              </a:rPr>
              <a:t>What were the results of your study? Tie them back to your research question(s).</a:t>
            </a:r>
          </a:p>
          <a:p>
            <a:endParaRPr lang="en-US" sz="4800" b="0" u="none" dirty="0">
              <a:solidFill>
                <a:schemeClr val="tx1"/>
              </a:solidFill>
              <a:latin typeface="Times New Roman" panose="02020603050405020304" pitchFamily="18" charset="0"/>
              <a:cs typeface="Times New Roman" panose="02020603050405020304" pitchFamily="18" charset="0"/>
            </a:endParaRPr>
          </a:p>
          <a:p>
            <a:r>
              <a:rPr lang="en-US" sz="4800" b="0" u="none" dirty="0" smtClean="0">
                <a:solidFill>
                  <a:schemeClr val="tx1"/>
                </a:solidFill>
                <a:latin typeface="Times New Roman" panose="02020603050405020304" pitchFamily="18" charset="0"/>
                <a:cs typeface="Times New Roman" panose="02020603050405020304" pitchFamily="18" charset="0"/>
              </a:rPr>
              <a:t>For REU 2, include your </a:t>
            </a:r>
            <a:r>
              <a:rPr lang="en-US" sz="4800" u="none" dirty="0" smtClean="0">
                <a:solidFill>
                  <a:schemeClr val="tx1"/>
                </a:solidFill>
                <a:latin typeface="Times New Roman" panose="02020603050405020304" pitchFamily="18" charset="0"/>
                <a:cs typeface="Times New Roman" panose="02020603050405020304" pitchFamily="18" charset="0"/>
              </a:rPr>
              <a:t>Preliminary Results and Observations</a:t>
            </a:r>
            <a:r>
              <a:rPr lang="en-US" sz="4800" b="0" u="none" dirty="0" smtClean="0">
                <a:solidFill>
                  <a:schemeClr val="tx1"/>
                </a:solidFill>
                <a:latin typeface="Times New Roman" panose="02020603050405020304" pitchFamily="18" charset="0"/>
                <a:cs typeface="Times New Roman" panose="02020603050405020304" pitchFamily="18" charset="0"/>
              </a:rPr>
              <a:t> if you do not have conclusive results yet.</a:t>
            </a:r>
            <a:endParaRPr lang="en-US" sz="4800" b="0" u="none" dirty="0">
              <a:solidFill>
                <a:schemeClr val="tx1"/>
              </a:solidFill>
              <a:latin typeface="Times New Roman" panose="02020603050405020304" pitchFamily="18" charset="0"/>
              <a:cs typeface="Times New Roman" panose="02020603050405020304" pitchFamily="18" charset="0"/>
            </a:endParaRPr>
          </a:p>
          <a:p>
            <a:pPr algn="l"/>
            <a:endParaRPr lang="en-US" sz="3600" u="none" dirty="0" smtClean="0">
              <a:solidFill>
                <a:schemeClr val="tx1"/>
              </a:solidFill>
              <a:latin typeface="Times New Roman" panose="02020603050405020304" pitchFamily="18" charset="0"/>
              <a:cs typeface="Times New Roman" panose="02020603050405020304" pitchFamily="18" charset="0"/>
            </a:endParaRPr>
          </a:p>
          <a:p>
            <a:pPr algn="l"/>
            <a:endParaRPr lang="en-US" sz="3600" u="none" dirty="0">
              <a:solidFill>
                <a:schemeClr val="tx1"/>
              </a:solidFill>
              <a:latin typeface="Times New Roman" panose="02020603050405020304" pitchFamily="18" charset="0"/>
              <a:cs typeface="Times New Roman" panose="02020603050405020304" pitchFamily="18" charset="0"/>
            </a:endParaRPr>
          </a:p>
          <a:p>
            <a:r>
              <a:rPr lang="en-US" sz="3600" u="none" dirty="0" smtClean="0">
                <a:solidFill>
                  <a:schemeClr val="tx1"/>
                </a:solidFill>
                <a:latin typeface="Times New Roman" panose="02020603050405020304" pitchFamily="18" charset="0"/>
                <a:cs typeface="Times New Roman" panose="02020603050405020304" pitchFamily="18" charset="0"/>
              </a:rPr>
              <a:t>[include tables, graphs, charts, images]</a:t>
            </a:r>
          </a:p>
        </p:txBody>
      </p:sp>
      <p:sp>
        <p:nvSpPr>
          <p:cNvPr id="458" name="Text Placeholder 457"/>
          <p:cNvSpPr>
            <a:spLocks noGrp="1"/>
          </p:cNvSpPr>
          <p:nvPr>
            <p:ph type="body" sz="quarter" idx="25"/>
          </p:nvPr>
        </p:nvSpPr>
        <p:spPr>
          <a:xfrm>
            <a:off x="33168075" y="5578250"/>
            <a:ext cx="9666716" cy="12151011"/>
          </a:xfrm>
        </p:spPr>
        <p:txBody>
          <a:bodyPr anchor="t" anchorCtr="0"/>
          <a:lstStyle/>
          <a:p>
            <a:r>
              <a:rPr lang="en-US" sz="4800" u="none" dirty="0" smtClean="0">
                <a:solidFill>
                  <a:schemeClr val="tx1"/>
                </a:solidFill>
                <a:latin typeface="Times New Roman" panose="02020603050405020304" pitchFamily="18" charset="0"/>
                <a:cs typeface="Times New Roman" panose="02020603050405020304" pitchFamily="18" charset="0"/>
              </a:rPr>
              <a:t>Discussion</a:t>
            </a:r>
          </a:p>
          <a:p>
            <a:r>
              <a:rPr lang="en-US" sz="4800" b="0" u="none" dirty="0" smtClean="0">
                <a:solidFill>
                  <a:schemeClr val="tx1"/>
                </a:solidFill>
                <a:latin typeface="Times New Roman" panose="02020603050405020304" pitchFamily="18" charset="0"/>
                <a:cs typeface="Times New Roman" panose="02020603050405020304" pitchFamily="18" charset="0"/>
              </a:rPr>
              <a:t>Discuss what you found.  How did you answer your research questions? How does this impact the problem being addressed?  How do the results impact the way decisions/structures/</a:t>
            </a:r>
            <a:r>
              <a:rPr lang="en-US" sz="4800" b="0" u="none" dirty="0" err="1" smtClean="0">
                <a:solidFill>
                  <a:schemeClr val="tx1"/>
                </a:solidFill>
                <a:latin typeface="Times New Roman" panose="02020603050405020304" pitchFamily="18" charset="0"/>
                <a:cs typeface="Times New Roman" panose="02020603050405020304" pitchFamily="18" charset="0"/>
              </a:rPr>
              <a:t>etc</a:t>
            </a:r>
            <a:r>
              <a:rPr lang="en-US" sz="4800" b="0" u="none" dirty="0" smtClean="0">
                <a:solidFill>
                  <a:schemeClr val="tx1"/>
                </a:solidFill>
                <a:latin typeface="Times New Roman" panose="02020603050405020304" pitchFamily="18" charset="0"/>
                <a:cs typeface="Times New Roman" panose="02020603050405020304" pitchFamily="18" charset="0"/>
              </a:rPr>
              <a:t> will need to be made in the future?  What other questions remain to be answered after the results of this study?</a:t>
            </a:r>
          </a:p>
          <a:p>
            <a:endParaRPr lang="en-US" sz="4800" u="none" dirty="0">
              <a:solidFill>
                <a:schemeClr val="tx1"/>
              </a:solidFill>
              <a:latin typeface="Times New Roman" panose="02020603050405020304" pitchFamily="18" charset="0"/>
              <a:cs typeface="Times New Roman" panose="02020603050405020304" pitchFamily="18" charset="0"/>
            </a:endParaRPr>
          </a:p>
          <a:p>
            <a:endParaRPr lang="en-US" sz="4800" u="none" dirty="0" smtClean="0">
              <a:solidFill>
                <a:schemeClr val="tx1"/>
              </a:solidFill>
              <a:latin typeface="Times New Roman" panose="02020603050405020304" pitchFamily="18" charset="0"/>
              <a:cs typeface="Times New Roman" panose="02020603050405020304" pitchFamily="18" charset="0"/>
            </a:endParaRPr>
          </a:p>
          <a:p>
            <a:endParaRPr lang="en-US" sz="4800" u="none" dirty="0">
              <a:solidFill>
                <a:schemeClr val="tx1"/>
              </a:solidFill>
              <a:latin typeface="Times New Roman" panose="02020603050405020304" pitchFamily="18" charset="0"/>
              <a:cs typeface="Times New Roman" panose="02020603050405020304" pitchFamily="18" charset="0"/>
            </a:endParaRPr>
          </a:p>
          <a:p>
            <a:endParaRPr lang="en-US" sz="4800" u="none" dirty="0" smtClean="0">
              <a:solidFill>
                <a:schemeClr val="tx1"/>
              </a:solidFill>
              <a:latin typeface="Times New Roman" panose="02020603050405020304" pitchFamily="18" charset="0"/>
              <a:cs typeface="Times New Roman" panose="02020603050405020304" pitchFamily="18" charset="0"/>
            </a:endParaRPr>
          </a:p>
          <a:p>
            <a:endParaRPr lang="en-US" sz="4800" u="none" dirty="0">
              <a:solidFill>
                <a:schemeClr val="tx1"/>
              </a:solidFill>
              <a:latin typeface="Times New Roman" panose="02020603050405020304" pitchFamily="18" charset="0"/>
              <a:cs typeface="Times New Roman" panose="02020603050405020304" pitchFamily="18" charset="0"/>
            </a:endParaRPr>
          </a:p>
        </p:txBody>
      </p:sp>
      <p:sp>
        <p:nvSpPr>
          <p:cNvPr id="460" name="Text Placeholder 459"/>
          <p:cNvSpPr>
            <a:spLocks noGrp="1"/>
          </p:cNvSpPr>
          <p:nvPr>
            <p:ph type="body" sz="quarter" idx="27"/>
          </p:nvPr>
        </p:nvSpPr>
        <p:spPr>
          <a:xfrm>
            <a:off x="32787773" y="24460674"/>
            <a:ext cx="10047018" cy="923322"/>
          </a:xfrm>
        </p:spPr>
        <p:txBody>
          <a:bodyPr/>
          <a:lstStyle/>
          <a:p>
            <a:r>
              <a:rPr lang="en-US" sz="4800" u="none" dirty="0" smtClean="0">
                <a:solidFill>
                  <a:schemeClr val="tx1"/>
                </a:solidFill>
                <a:latin typeface="Times New Roman" panose="02020603050405020304" pitchFamily="18" charset="0"/>
                <a:cs typeface="Times New Roman" panose="02020603050405020304" pitchFamily="18" charset="0"/>
              </a:rPr>
              <a:t>References</a:t>
            </a:r>
            <a:endParaRPr lang="en-US" sz="4800" u="none" dirty="0">
              <a:solidFill>
                <a:schemeClr val="tx1"/>
              </a:solidFill>
              <a:latin typeface="Times New Roman" panose="02020603050405020304" pitchFamily="18" charset="0"/>
              <a:cs typeface="Times New Roman" panose="02020603050405020304" pitchFamily="18" charset="0"/>
            </a:endParaRPr>
          </a:p>
        </p:txBody>
      </p:sp>
      <p:sp>
        <p:nvSpPr>
          <p:cNvPr id="461" name="Text Placeholder 460"/>
          <p:cNvSpPr>
            <a:spLocks noGrp="1"/>
          </p:cNvSpPr>
          <p:nvPr>
            <p:ph type="body" sz="quarter" idx="28"/>
          </p:nvPr>
        </p:nvSpPr>
        <p:spPr>
          <a:xfrm>
            <a:off x="32977726" y="25514217"/>
            <a:ext cx="10028073" cy="3896429"/>
          </a:xfrm>
        </p:spPr>
        <p:txBody>
          <a:bodyPr/>
          <a:lstStyle/>
          <a:p>
            <a:pPr indent="-457200">
              <a:spcBef>
                <a:spcPts val="0"/>
              </a:spcBef>
            </a:pPr>
            <a:r>
              <a:rPr lang="en-US" sz="3000" dirty="0" smtClean="0"/>
              <a:t>Bravo</a:t>
            </a:r>
            <a:r>
              <a:rPr lang="en-US" sz="3000" dirty="0"/>
              <a:t>, M. A., Mosqueda, E., Solís, J. L., &amp; Stoddart, T</a:t>
            </a:r>
            <a:r>
              <a:rPr lang="en-US" sz="3000" dirty="0" smtClean="0"/>
              <a:t>. </a:t>
            </a:r>
          </a:p>
          <a:p>
            <a:pPr indent="-457200">
              <a:spcBef>
                <a:spcPts val="0"/>
              </a:spcBef>
            </a:pPr>
            <a:r>
              <a:rPr lang="en-US" sz="3000" dirty="0"/>
              <a:t> </a:t>
            </a:r>
            <a:r>
              <a:rPr lang="en-US" sz="3000" dirty="0" smtClean="0"/>
              <a:t>    (</a:t>
            </a:r>
            <a:r>
              <a:rPr lang="en-US" sz="3000" dirty="0"/>
              <a:t>2014). Possibilities and limits of integrating science and </a:t>
            </a:r>
            <a:r>
              <a:rPr lang="en-US" sz="3000" dirty="0" smtClean="0"/>
              <a:t> </a:t>
            </a:r>
          </a:p>
          <a:p>
            <a:pPr indent="-457200">
              <a:spcBef>
                <a:spcPts val="0"/>
              </a:spcBef>
            </a:pPr>
            <a:r>
              <a:rPr lang="en-US" sz="3000" dirty="0"/>
              <a:t> </a:t>
            </a:r>
            <a:r>
              <a:rPr lang="en-US" sz="3000" dirty="0" smtClean="0"/>
              <a:t>    diversity </a:t>
            </a:r>
            <a:r>
              <a:rPr lang="en-US" sz="3000" dirty="0"/>
              <a:t>education in preservice elementary teacher </a:t>
            </a:r>
            <a:endParaRPr lang="en-US" sz="3000" dirty="0" smtClean="0"/>
          </a:p>
          <a:p>
            <a:pPr indent="-457200">
              <a:spcBef>
                <a:spcPts val="0"/>
              </a:spcBef>
            </a:pPr>
            <a:r>
              <a:rPr lang="en-US" sz="3000" dirty="0"/>
              <a:t> </a:t>
            </a:r>
            <a:r>
              <a:rPr lang="en-US" sz="3000" dirty="0" smtClean="0"/>
              <a:t>    preparation</a:t>
            </a:r>
            <a:r>
              <a:rPr lang="en-US" sz="3000" dirty="0"/>
              <a:t>. </a:t>
            </a:r>
            <a:r>
              <a:rPr lang="en-US" sz="3000" i="1" dirty="0"/>
              <a:t>Journal of Science Teacher Education</a:t>
            </a:r>
            <a:r>
              <a:rPr lang="en-US" sz="3000" dirty="0"/>
              <a:t>, </a:t>
            </a:r>
            <a:r>
              <a:rPr lang="en-US" sz="3000" i="1" dirty="0"/>
              <a:t>25</a:t>
            </a:r>
            <a:r>
              <a:rPr lang="en-US" sz="3000" dirty="0"/>
              <a:t>(5), </a:t>
            </a:r>
            <a:endParaRPr lang="en-US" sz="3000" dirty="0" smtClean="0"/>
          </a:p>
          <a:p>
            <a:pPr indent="-457200">
              <a:spcBef>
                <a:spcPts val="0"/>
              </a:spcBef>
            </a:pPr>
            <a:r>
              <a:rPr lang="en-US" sz="3000" dirty="0"/>
              <a:t> </a:t>
            </a:r>
            <a:r>
              <a:rPr lang="en-US" sz="3000" dirty="0" smtClean="0"/>
              <a:t>    601-619.</a:t>
            </a:r>
            <a:endParaRPr lang="es-ES" sz="3000" dirty="0"/>
          </a:p>
          <a:p>
            <a:endParaRPr lang="en-US" sz="3600" dirty="0"/>
          </a:p>
          <a:p>
            <a:endParaRPr lang="en-US" dirty="0">
              <a:solidFill>
                <a:schemeClr val="tx1"/>
              </a:solidFill>
            </a:endParaRPr>
          </a:p>
        </p:txBody>
      </p:sp>
      <p:sp>
        <p:nvSpPr>
          <p:cNvPr id="462" name="Text Placeholder 461"/>
          <p:cNvSpPr>
            <a:spLocks noGrp="1"/>
          </p:cNvSpPr>
          <p:nvPr>
            <p:ph type="body" sz="quarter" idx="29"/>
          </p:nvPr>
        </p:nvSpPr>
        <p:spPr>
          <a:xfrm>
            <a:off x="32544554" y="29671089"/>
            <a:ext cx="10047018" cy="923322"/>
          </a:xfrm>
        </p:spPr>
        <p:txBody>
          <a:bodyPr/>
          <a:lstStyle/>
          <a:p>
            <a:r>
              <a:rPr lang="en-US" sz="4800" u="none" dirty="0" smtClean="0">
                <a:solidFill>
                  <a:schemeClr val="tx1"/>
                </a:solidFill>
                <a:latin typeface="Times New Roman" panose="02020603050405020304" pitchFamily="18" charset="0"/>
                <a:cs typeface="Times New Roman" panose="02020603050405020304" pitchFamily="18" charset="0"/>
              </a:rPr>
              <a:t>Acknowledgements</a:t>
            </a:r>
            <a:endParaRPr lang="en-US" sz="4800" u="none" dirty="0">
              <a:solidFill>
                <a:schemeClr val="tx1"/>
              </a:solidFill>
              <a:latin typeface="Times New Roman" panose="02020603050405020304" pitchFamily="18" charset="0"/>
              <a:cs typeface="Times New Roman" panose="02020603050405020304" pitchFamily="18" charset="0"/>
            </a:endParaRPr>
          </a:p>
        </p:txBody>
      </p:sp>
      <p:sp>
        <p:nvSpPr>
          <p:cNvPr id="465" name="Text Placeholder 464"/>
          <p:cNvSpPr>
            <a:spLocks noGrp="1"/>
          </p:cNvSpPr>
          <p:nvPr>
            <p:ph type="body" sz="quarter" idx="150"/>
          </p:nvPr>
        </p:nvSpPr>
        <p:spPr>
          <a:xfrm>
            <a:off x="5932593" y="3604596"/>
            <a:ext cx="31998968" cy="1280160"/>
          </a:xfrm>
        </p:spPr>
        <p:txBody>
          <a:bodyPr>
            <a:normAutofit/>
          </a:bodyPr>
          <a:lstStyle/>
          <a:p>
            <a:r>
              <a:rPr lang="en-US" sz="6400" dirty="0" smtClean="0">
                <a:solidFill>
                  <a:schemeClr val="tx1"/>
                </a:solidFill>
              </a:rPr>
              <a:t>Home University and EF Site</a:t>
            </a:r>
            <a:endParaRPr lang="en-US" sz="6400" dirty="0">
              <a:solidFill>
                <a:schemeClr val="tx1"/>
              </a:solidFill>
            </a:endParaRPr>
          </a:p>
        </p:txBody>
      </p:sp>
      <p:sp>
        <p:nvSpPr>
          <p:cNvPr id="466" name="Text Placeholder 465"/>
          <p:cNvSpPr>
            <a:spLocks noGrp="1"/>
          </p:cNvSpPr>
          <p:nvPr>
            <p:ph type="body" sz="quarter" idx="151"/>
          </p:nvPr>
        </p:nvSpPr>
        <p:spPr>
          <a:xfrm>
            <a:off x="5812314" y="2064932"/>
            <a:ext cx="31998968" cy="1280160"/>
          </a:xfrm>
        </p:spPr>
        <p:txBody>
          <a:bodyPr>
            <a:noAutofit/>
          </a:bodyPr>
          <a:lstStyle/>
          <a:p>
            <a:r>
              <a:rPr lang="en-US" sz="8000" dirty="0" smtClean="0">
                <a:solidFill>
                  <a:schemeClr val="tx1"/>
                </a:solidFill>
              </a:rPr>
              <a:t>Your name, Any contributors </a:t>
            </a:r>
            <a:endParaRPr lang="en-US" sz="8000" dirty="0">
              <a:solidFill>
                <a:schemeClr val="tx1"/>
              </a:solidFill>
            </a:endParaRPr>
          </a:p>
        </p:txBody>
      </p:sp>
      <p:sp>
        <p:nvSpPr>
          <p:cNvPr id="467" name="Text Placeholder 466"/>
          <p:cNvSpPr>
            <a:spLocks noGrp="1"/>
          </p:cNvSpPr>
          <p:nvPr>
            <p:ph type="body" sz="quarter" idx="153"/>
          </p:nvPr>
        </p:nvSpPr>
        <p:spPr>
          <a:xfrm>
            <a:off x="5932593" y="465813"/>
            <a:ext cx="31998968" cy="2315089"/>
          </a:xfrm>
        </p:spPr>
        <p:txBody>
          <a:bodyPr>
            <a:noAutofit/>
          </a:bodyPr>
          <a:lstStyle/>
          <a:p>
            <a:r>
              <a:rPr lang="en-US" sz="9200" dirty="0" smtClean="0">
                <a:solidFill>
                  <a:schemeClr val="tx1"/>
                </a:solidFill>
              </a:rPr>
              <a:t>Research Paper Title</a:t>
            </a:r>
            <a:endParaRPr lang="en-US" sz="9200" dirty="0">
              <a:solidFill>
                <a:schemeClr val="tx1"/>
              </a:solidFill>
            </a:endParaRPr>
          </a:p>
        </p:txBody>
      </p:sp>
      <p:pic>
        <p:nvPicPr>
          <p:cNvPr id="3" name="Picture 2"/>
          <p:cNvPicPr>
            <a:picLocks noChangeAspect="1"/>
          </p:cNvPicPr>
          <p:nvPr/>
        </p:nvPicPr>
        <p:blipFill>
          <a:blip r:embed="rId3"/>
          <a:stretch>
            <a:fillRect/>
          </a:stretch>
        </p:blipFill>
        <p:spPr>
          <a:xfrm>
            <a:off x="1009673" y="1005694"/>
            <a:ext cx="6192463" cy="2570779"/>
          </a:xfrm>
          <a:prstGeom prst="rect">
            <a:avLst/>
          </a:prstGeom>
        </p:spPr>
      </p:pic>
      <p:sp>
        <p:nvSpPr>
          <p:cNvPr id="7" name="TextBox 6"/>
          <p:cNvSpPr txBox="1"/>
          <p:nvPr/>
        </p:nvSpPr>
        <p:spPr>
          <a:xfrm>
            <a:off x="22231720" y="17273282"/>
            <a:ext cx="10094174" cy="1415772"/>
          </a:xfrm>
          <a:prstGeom prst="rect">
            <a:avLst/>
          </a:prstGeom>
          <a:noFill/>
        </p:spPr>
        <p:txBody>
          <a:bodyPr wrap="square" rtlCol="0">
            <a:spAutoFit/>
          </a:bodyPr>
          <a:lstStyle/>
          <a:p>
            <a:endParaRPr lang="en-US" dirty="0"/>
          </a:p>
        </p:txBody>
      </p:sp>
      <p:sp>
        <p:nvSpPr>
          <p:cNvPr id="4" name="TextBox 3"/>
          <p:cNvSpPr txBox="1"/>
          <p:nvPr/>
        </p:nvSpPr>
        <p:spPr>
          <a:xfrm>
            <a:off x="22782890" y="27477737"/>
            <a:ext cx="8820150" cy="2308324"/>
          </a:xfrm>
          <a:prstGeom prst="rect">
            <a:avLst/>
          </a:prstGeom>
          <a:noFill/>
        </p:spPr>
        <p:txBody>
          <a:bodyPr wrap="square" rtlCol="0">
            <a:spAutoFit/>
          </a:bodyPr>
          <a:lstStyle/>
          <a:p>
            <a:pPr marL="571500" lvl="0" indent="-571500">
              <a:buFont typeface="Arial" panose="020B0604020202020204" pitchFamily="34" charset="0"/>
              <a:buChar char="•"/>
            </a:pPr>
            <a:endParaRPr lang="en-US" sz="3600" dirty="0" smtClean="0">
              <a:latin typeface="Times New Roman" panose="02020603050405020304" pitchFamily="18" charset="0"/>
              <a:cs typeface="Times New Roman" panose="02020603050405020304" pitchFamily="18" charset="0"/>
            </a:endParaRPr>
          </a:p>
          <a:p>
            <a:pPr marL="571500" lvl="0" indent="-57150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marL="571500" lvl="0" indent="-571500">
              <a:buFont typeface="Arial" panose="020B0604020202020204" pitchFamily="34" charset="0"/>
              <a:buChar char="•"/>
            </a:pPr>
            <a:endParaRPr lang="en-US" sz="3600" dirty="0" smtClean="0">
              <a:latin typeface="Times New Roman" panose="02020603050405020304" pitchFamily="18" charset="0"/>
              <a:cs typeface="Times New Roman" panose="02020603050405020304" pitchFamily="18" charset="0"/>
            </a:endParaRPr>
          </a:p>
          <a:p>
            <a:pPr marL="571500" lvl="0" indent="-57150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p:txBody>
      </p:sp>
      <p:sp>
        <p:nvSpPr>
          <p:cNvPr id="12" name="Text Placeholder 11"/>
          <p:cNvSpPr>
            <a:spLocks noGrp="1"/>
          </p:cNvSpPr>
          <p:nvPr>
            <p:ph type="body" sz="quarter" idx="21"/>
          </p:nvPr>
        </p:nvSpPr>
        <p:spPr>
          <a:xfrm>
            <a:off x="11642970" y="5551163"/>
            <a:ext cx="10048874" cy="23859483"/>
          </a:xfrm>
        </p:spPr>
        <p:txBody>
          <a:bodyPr/>
          <a:lstStyle/>
          <a:p>
            <a:pPr algn="ctr"/>
            <a:r>
              <a:rPr lang="en-US" sz="4800" b="1" dirty="0" smtClean="0">
                <a:solidFill>
                  <a:schemeClr val="tx1"/>
                </a:solidFill>
              </a:rPr>
              <a:t>Instrumentation &amp; Materials</a:t>
            </a:r>
          </a:p>
          <a:p>
            <a:pPr algn="ctr"/>
            <a:r>
              <a:rPr lang="en-US" sz="4800" b="1" dirty="0" smtClean="0">
                <a:solidFill>
                  <a:schemeClr val="tx1"/>
                </a:solidFill>
              </a:rPr>
              <a:t>OR </a:t>
            </a:r>
          </a:p>
          <a:p>
            <a:pPr algn="ctr"/>
            <a:r>
              <a:rPr lang="en-US" sz="4800" b="1" dirty="0" smtClean="0">
                <a:solidFill>
                  <a:schemeClr val="tx1"/>
                </a:solidFill>
              </a:rPr>
              <a:t>Datasets/Data/Software</a:t>
            </a:r>
            <a:endParaRPr lang="en-US" sz="4800" b="1" dirty="0" smtClean="0">
              <a:solidFill>
                <a:schemeClr val="tx1"/>
              </a:solidFill>
            </a:endParaRPr>
          </a:p>
          <a:p>
            <a:pPr algn="ctr"/>
            <a:r>
              <a:rPr lang="en-US" sz="4800" dirty="0" smtClean="0">
                <a:solidFill>
                  <a:schemeClr val="tx1"/>
                </a:solidFill>
              </a:rPr>
              <a:t>What instruments did you use?  Software? Hardware? Sensors? Etc.</a:t>
            </a:r>
          </a:p>
          <a:p>
            <a:pPr algn="ctr"/>
            <a:endParaRPr lang="en-US" sz="4800" dirty="0">
              <a:solidFill>
                <a:schemeClr val="tx1"/>
              </a:solidFill>
            </a:endParaRPr>
          </a:p>
          <a:p>
            <a:endParaRPr lang="en-US" sz="3600" dirty="0" smtClean="0"/>
          </a:p>
          <a:p>
            <a:endParaRPr lang="en-US" sz="3600" dirty="0"/>
          </a:p>
          <a:p>
            <a:endParaRPr lang="en-US" sz="3600" dirty="0" smtClean="0"/>
          </a:p>
          <a:p>
            <a:endParaRPr lang="en-US" sz="3600" dirty="0"/>
          </a:p>
          <a:p>
            <a:endParaRPr lang="en-US" sz="3600" dirty="0" smtClean="0"/>
          </a:p>
          <a:p>
            <a:endParaRPr lang="en-US" sz="3600" dirty="0" smtClean="0"/>
          </a:p>
          <a:p>
            <a:pPr algn="ctr"/>
            <a:r>
              <a:rPr lang="en-US" sz="4800" b="1" dirty="0" smtClean="0">
                <a:solidFill>
                  <a:schemeClr val="tx1"/>
                </a:solidFill>
              </a:rPr>
              <a:t>Methodology</a:t>
            </a:r>
          </a:p>
          <a:p>
            <a:pPr algn="ctr"/>
            <a:r>
              <a:rPr lang="en-US" sz="4800" dirty="0" smtClean="0">
                <a:solidFill>
                  <a:schemeClr val="tx1"/>
                </a:solidFill>
              </a:rPr>
              <a:t>What methods did you use to conduct your tests?</a:t>
            </a:r>
          </a:p>
          <a:p>
            <a:pPr algn="ctr"/>
            <a:endParaRPr lang="en-US" sz="4800" dirty="0" smtClean="0">
              <a:solidFill>
                <a:schemeClr val="tx1"/>
              </a:solidFill>
            </a:endParaRPr>
          </a:p>
          <a:p>
            <a:pPr algn="ctr"/>
            <a:endParaRPr lang="en-US" sz="4800" dirty="0">
              <a:solidFill>
                <a:schemeClr val="tx1"/>
              </a:solidFill>
            </a:endParaRPr>
          </a:p>
          <a:p>
            <a:pPr algn="ctr"/>
            <a:endParaRPr lang="en-US" sz="4800" dirty="0" smtClean="0">
              <a:solidFill>
                <a:schemeClr val="tx1"/>
              </a:solidFill>
            </a:endParaRPr>
          </a:p>
          <a:p>
            <a:pPr algn="ctr"/>
            <a:endParaRPr lang="en-US" sz="4800" dirty="0">
              <a:solidFill>
                <a:schemeClr val="tx1"/>
              </a:solidFill>
            </a:endParaRPr>
          </a:p>
          <a:p>
            <a:pPr algn="ctr"/>
            <a:endParaRPr lang="en-US" sz="4800" dirty="0" smtClean="0">
              <a:solidFill>
                <a:schemeClr val="tx1"/>
              </a:solidFill>
            </a:endParaRPr>
          </a:p>
          <a:p>
            <a:pPr algn="ctr"/>
            <a:endParaRPr lang="en-US" sz="4800" dirty="0">
              <a:solidFill>
                <a:schemeClr val="tx1"/>
              </a:solidFill>
            </a:endParaRPr>
          </a:p>
          <a:p>
            <a:pPr algn="ctr"/>
            <a:r>
              <a:rPr lang="en-US" sz="4800" dirty="0" smtClean="0">
                <a:solidFill>
                  <a:schemeClr val="tx1"/>
                </a:solidFill>
              </a:rPr>
              <a:t>[include graphs, diagrams, images, </a:t>
            </a:r>
            <a:r>
              <a:rPr lang="en-US" sz="4800" dirty="0" err="1" smtClean="0">
                <a:solidFill>
                  <a:schemeClr val="tx1"/>
                </a:solidFill>
              </a:rPr>
              <a:t>etc</a:t>
            </a:r>
            <a:r>
              <a:rPr lang="en-US" sz="4800" dirty="0">
                <a:solidFill>
                  <a:schemeClr val="tx1"/>
                </a:solidFill>
              </a:rPr>
              <a:t>]</a:t>
            </a:r>
          </a:p>
          <a:p>
            <a:endParaRPr lang="en-US" sz="3600" dirty="0" smtClean="0"/>
          </a:p>
          <a:p>
            <a:endParaRPr lang="en-US" sz="3600" b="1" dirty="0"/>
          </a:p>
          <a:p>
            <a:endParaRPr lang="en-US" sz="3600" b="1" dirty="0" smtClean="0"/>
          </a:p>
          <a:p>
            <a:endParaRPr lang="en-US" sz="3600" b="1" dirty="0"/>
          </a:p>
          <a:p>
            <a:endParaRPr lang="es-ES" dirty="0"/>
          </a:p>
        </p:txBody>
      </p:sp>
      <p:sp>
        <p:nvSpPr>
          <p:cNvPr id="5" name="Text Placeholder 4"/>
          <p:cNvSpPr>
            <a:spLocks noGrp="1"/>
          </p:cNvSpPr>
          <p:nvPr>
            <p:ph type="body" sz="quarter" idx="30"/>
          </p:nvPr>
        </p:nvSpPr>
        <p:spPr>
          <a:xfrm>
            <a:off x="33168075" y="30191974"/>
            <a:ext cx="10052050" cy="1015640"/>
          </a:xfrm>
        </p:spPr>
        <p:txBody>
          <a:bodyPr/>
          <a:lstStyle/>
          <a:p>
            <a:r>
              <a:rPr lang="es-ES" sz="3600" dirty="0" smtClean="0">
                <a:solidFill>
                  <a:schemeClr val="tx1"/>
                </a:solidFill>
              </a:rPr>
              <a:t>Special thanks to …  </a:t>
            </a:r>
            <a:endParaRPr lang="es-ES" dirty="0">
              <a:solidFill>
                <a:schemeClr val="tx1"/>
              </a:solidFill>
            </a:endParaRPr>
          </a:p>
        </p:txBody>
      </p:sp>
      <p:pic>
        <p:nvPicPr>
          <p:cNvPr id="36" name="NCO Vision Figure for Header [04Mar2015a]-01.png" descr="/Users/mozart/Dropbox/*ACTIVE PROJECTS/NHERI NCO PRESENTATION [Julio]/NCO Vision Figure for Header [04Mar2015a]-01.png"/>
          <p:cNvPicPr>
            <a:picLocks noChangeAspect="1"/>
          </p:cNvPicPr>
          <p:nvPr/>
        </p:nvPicPr>
        <p:blipFill>
          <a:blip r:embed="rId4" r:link="rId5" cstate="print">
            <a:alphaModFix amt="78000"/>
            <a:extLst>
              <a:ext uri="{28A0092B-C50C-407E-A947-70E740481C1C}">
                <a14:useLocalDpi xmlns:a14="http://schemas.microsoft.com/office/drawing/2010/main" val="0"/>
              </a:ext>
            </a:extLst>
          </a:blip>
          <a:stretch>
            <a:fillRect/>
          </a:stretch>
        </p:blipFill>
        <p:spPr>
          <a:xfrm>
            <a:off x="36728949" y="-60141"/>
            <a:ext cx="5561073" cy="5569270"/>
          </a:xfrm>
          <a:prstGeom prst="rect">
            <a:avLst/>
          </a:prstGeom>
        </p:spPr>
      </p:pic>
    </p:spTree>
    <p:extLst>
      <p:ext uri="{BB962C8B-B14F-4D97-AF65-F5344CB8AC3E}">
        <p14:creationId xmlns:p14="http://schemas.microsoft.com/office/powerpoint/2010/main" val="3425218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2166</TotalTime>
  <Words>246</Words>
  <Application>Microsoft Office PowerPoint</Application>
  <PresentationFormat>Custom</PresentationFormat>
  <Paragraphs>68</Paragraphs>
  <Slides>1</Slides>
  <Notes>1</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Times New Roman</vt:lpstr>
      <vt:lpstr>Trebuchet MS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Karina Vielma</cp:lastModifiedBy>
  <cp:revision>182</cp:revision>
  <cp:lastPrinted>2015-07-20T14:34:09Z</cp:lastPrinted>
  <dcterms:created xsi:type="dcterms:W3CDTF">2012-02-03T19:11:35Z</dcterms:created>
  <dcterms:modified xsi:type="dcterms:W3CDTF">2019-07-24T20:21:32Z</dcterms:modified>
</cp:coreProperties>
</file>