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851"/>
  </p:normalViewPr>
  <p:slideViewPr>
    <p:cSldViewPr snapToGrid="0" snapToObjects="1">
      <p:cViewPr varScale="1">
        <p:scale>
          <a:sx n="122" d="100"/>
          <a:sy n="122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B875-A2EC-1B47-A297-24EFA9C4B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DACAD-1BDA-BA4F-9435-7F67D3C2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7855-2DF6-B64A-A012-FE2F9C06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9A141-1F4A-AD49-A1D5-464B997C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BDDEF-5388-AC44-BD44-83B189EC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25E6-443A-0C4C-AFDA-9D1711AA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A6A8D-499A-5341-AF77-153346A57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5853-E03F-A044-B6C7-44C5978F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48E0E-77B0-BE4E-9F4C-0BFBD424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27A26-C087-574D-A3FA-CCCDEC09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57747-BE41-494B-BC4C-AB0AAF7D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56BCB-9795-2C45-9242-57F9F8AE6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7DDE-C96B-CE46-8791-650C68AD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3BD8-2D39-7B42-AFAE-A80FBD6C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D1D31-4A35-214D-A689-B1DC9866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9417-2E91-CC4D-AE84-E4A9396B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449C-790A-ED49-B483-2400F185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8EA0-2A2F-7248-BBFB-DAEF3E92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913E-E200-2D49-8560-05667571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323CC-6E08-E948-A113-CF0363FC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34C6-7B75-CC4E-9C1B-1D1057FC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E503-CBC7-A54F-BCB0-E711A8FE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FDB6-9562-2C4A-A95A-202DD226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267A-780B-5548-9A01-6742B571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90657-C5FA-C143-A72E-5469B083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065F-B2FB-9848-BFFA-D0113917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201D-EF5A-4240-A1FB-B2C2B53AC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A6173-3B2F-B144-9DE0-4EF66DA9C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B60E-71D6-CC4D-80EA-146AF5F4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7A400-736A-1E48-AF39-0C7E2746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B92F5-4DBF-8B4F-8D7E-215E9590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39CB-7994-F747-81E5-E372FC2F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9CA83-74AA-5C45-A13A-4E9A2E5A6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945CB-3F63-4647-A680-6411122B3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55165-8492-A64F-B01D-EEDC0AEE9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5141A-2250-1648-905D-E0E7108D3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21E64-9A84-0343-9159-62E8E7E2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498DC-50BE-9B42-AA17-3135F8D8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1E61C-9A4F-3847-BE3D-8372C661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6A7C-DE79-8345-9944-126A1485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E7C70-06B7-7C42-8F84-89E09D79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CAA21-4D5C-554F-AC78-72E4C749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75C05-EBF5-DA4D-B0F6-CC1E4AFF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4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2E20E-81B3-2343-9EDE-BEAE9B1D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A4F43-3FFF-724D-947A-424D539B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9EDAC-A410-784E-ADD4-203B1FB0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AC85-6922-9344-9C03-87968E1F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6F7E-2A2C-B240-9465-95E1BC4F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7B99-D32F-CB4A-9147-AF1C8AE6D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069C0-7430-674C-9765-759E47EE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E9E45-5B6F-8E42-8CC3-B170F935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04BD-B37E-FB48-855E-6029E6BC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90D3-9B82-9D41-AB02-B511369E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41FC2-E24D-3240-870C-6C967E150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2F47B-0DC7-E14F-A210-E9FD0F33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A867A-70DC-E643-8FF9-B2DB0141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B5A92-ED0B-F745-9983-2582AE98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0688F-BEA1-484E-A7D7-C48C301C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A43F0-8E93-7146-A316-7014ACC2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A720-0F8B-5349-AD1A-C19D6107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036D-9311-3949-8757-6791C1E15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696F-72D5-2049-9896-2673330694FE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9A6F-A841-3640-94FA-6694C89E4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AE99-F4F7-9C44-9713-3F9BE70A3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F7A7-733A-3A49-8BA4-D656A007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gurram@tacc.utexas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C84CDD-2FC8-ED4A-8B49-7D403A7B46D2}"/>
              </a:ext>
            </a:extLst>
          </p:cNvPr>
          <p:cNvSpPr txBox="1"/>
          <p:nvPr/>
        </p:nvSpPr>
        <p:spPr>
          <a:xfrm>
            <a:off x="939363" y="1958693"/>
            <a:ext cx="108100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latin typeface="Cambria" panose="02040503050406030204" pitchFamily="18" charset="0"/>
              </a:rPr>
              <a:t>Jupyter Notebook workflow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8AA26-0C17-C643-A3C8-E51CAC0BD002}"/>
              </a:ext>
            </a:extLst>
          </p:cNvPr>
          <p:cNvSpPr txBox="1"/>
          <p:nvPr/>
        </p:nvSpPr>
        <p:spPr>
          <a:xfrm>
            <a:off x="3026978" y="3314453"/>
            <a:ext cx="5939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(Agavepy and Pylauncher)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E75BB-E516-2F44-A0F9-8E45E467937B}"/>
              </a:ext>
            </a:extLst>
          </p:cNvPr>
          <p:cNvSpPr txBox="1"/>
          <p:nvPr/>
        </p:nvSpPr>
        <p:spPr>
          <a:xfrm>
            <a:off x="5058912" y="5772730"/>
            <a:ext cx="187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By </a:t>
            </a:r>
          </a:p>
          <a:p>
            <a:pPr algn="ctr"/>
            <a:r>
              <a:rPr lang="en-US" sz="2000" dirty="0">
                <a:latin typeface="Cambria" panose="02040503050406030204" pitchFamily="18" charset="0"/>
              </a:rPr>
              <a:t>Harika Gurram </a:t>
            </a:r>
          </a:p>
        </p:txBody>
      </p:sp>
    </p:spTree>
    <p:extLst>
      <p:ext uri="{BB962C8B-B14F-4D97-AF65-F5344CB8AC3E}">
        <p14:creationId xmlns:p14="http://schemas.microsoft.com/office/powerpoint/2010/main" val="374697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9FE9CD-64AF-F249-8792-22042D28BFF9}"/>
              </a:ext>
            </a:extLst>
          </p:cNvPr>
          <p:cNvSpPr txBox="1"/>
          <p:nvPr/>
        </p:nvSpPr>
        <p:spPr>
          <a:xfrm>
            <a:off x="402134" y="309598"/>
            <a:ext cx="101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Job Submission through Jupyter Notebook using </a:t>
            </a:r>
            <a:r>
              <a:rPr lang="en-US" sz="2000" dirty="0" err="1">
                <a:solidFill>
                  <a:srgbClr val="0432FF"/>
                </a:solidFill>
                <a:latin typeface="Cambria" panose="02040503050406030204" pitchFamily="18" charset="0"/>
              </a:rPr>
              <a:t>ipywidgets</a:t>
            </a: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92E6B-5F87-1740-8426-711F257BD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31" y="777768"/>
            <a:ext cx="9204061" cy="5770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AED1E-A2F1-304C-B903-0316F95DDA4E}"/>
              </a:ext>
            </a:extLst>
          </p:cNvPr>
          <p:cNvSpPr txBox="1"/>
          <p:nvPr/>
        </p:nvSpPr>
        <p:spPr>
          <a:xfrm>
            <a:off x="402134" y="3064700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Applications list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80002C-0983-2943-8E64-09796FAE877E}"/>
              </a:ext>
            </a:extLst>
          </p:cNvPr>
          <p:cNvCxnSpPr>
            <a:cxnSpLocks/>
          </p:cNvCxnSpPr>
          <p:nvPr/>
        </p:nvCxnSpPr>
        <p:spPr>
          <a:xfrm>
            <a:off x="2343807" y="3249366"/>
            <a:ext cx="11791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E2B37A-278B-B34C-8F16-9E8D08D1C48F}"/>
              </a:ext>
            </a:extLst>
          </p:cNvPr>
          <p:cNvSpPr txBox="1"/>
          <p:nvPr/>
        </p:nvSpPr>
        <p:spPr>
          <a:xfrm>
            <a:off x="416594" y="3541251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Launcher option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05DB59-0D14-DD40-8D36-5164B3356FEE}"/>
              </a:ext>
            </a:extLst>
          </p:cNvPr>
          <p:cNvCxnSpPr>
            <a:cxnSpLocks/>
          </p:cNvCxnSpPr>
          <p:nvPr/>
        </p:nvCxnSpPr>
        <p:spPr>
          <a:xfrm>
            <a:off x="2343807" y="3732842"/>
            <a:ext cx="11791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D5D4A6-0676-034E-A45C-E90051A2EB8D}"/>
              </a:ext>
            </a:extLst>
          </p:cNvPr>
          <p:cNvSpPr txBox="1"/>
          <p:nvPr/>
        </p:nvSpPr>
        <p:spPr>
          <a:xfrm>
            <a:off x="416594" y="4017802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Launcher type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143A07-92C9-3D4E-9F06-B60C1DD98664}"/>
              </a:ext>
            </a:extLst>
          </p:cNvPr>
          <p:cNvCxnSpPr>
            <a:cxnSpLocks/>
          </p:cNvCxnSpPr>
          <p:nvPr/>
        </p:nvCxnSpPr>
        <p:spPr>
          <a:xfrm>
            <a:off x="2343807" y="4202468"/>
            <a:ext cx="11791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126C07-52B0-5549-A6AA-1F2722BB7D5D}"/>
              </a:ext>
            </a:extLst>
          </p:cNvPr>
          <p:cNvSpPr txBox="1"/>
          <p:nvPr/>
        </p:nvSpPr>
        <p:spPr>
          <a:xfrm>
            <a:off x="416594" y="4485757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Job details 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48686FA-5A06-1145-B659-165455158C10}"/>
              </a:ext>
            </a:extLst>
          </p:cNvPr>
          <p:cNvSpPr/>
          <p:nvPr/>
        </p:nvSpPr>
        <p:spPr>
          <a:xfrm>
            <a:off x="2468102" y="4402771"/>
            <a:ext cx="324137" cy="53434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F3884-FFD3-8749-A13A-34A54FC7ADC6}"/>
              </a:ext>
            </a:extLst>
          </p:cNvPr>
          <p:cNvSpPr txBox="1"/>
          <p:nvPr/>
        </p:nvSpPr>
        <p:spPr>
          <a:xfrm>
            <a:off x="402133" y="5069081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Resources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621DBB-0F00-7743-9107-1C46C33390D6}"/>
              </a:ext>
            </a:extLst>
          </p:cNvPr>
          <p:cNvCxnSpPr>
            <a:cxnSpLocks/>
          </p:cNvCxnSpPr>
          <p:nvPr/>
        </p:nvCxnSpPr>
        <p:spPr>
          <a:xfrm>
            <a:off x="2299094" y="5257332"/>
            <a:ext cx="11791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77D734-2B9E-3F42-9BD9-5702A0E5C7BA}"/>
              </a:ext>
            </a:extLst>
          </p:cNvPr>
          <p:cNvSpPr txBox="1"/>
          <p:nvPr/>
        </p:nvSpPr>
        <p:spPr>
          <a:xfrm>
            <a:off x="402132" y="5646157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Job run time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E590C9-635E-744C-98A0-2659F31EDBDD}"/>
              </a:ext>
            </a:extLst>
          </p:cNvPr>
          <p:cNvCxnSpPr>
            <a:cxnSpLocks/>
          </p:cNvCxnSpPr>
          <p:nvPr/>
        </p:nvCxnSpPr>
        <p:spPr>
          <a:xfrm>
            <a:off x="2276485" y="5746984"/>
            <a:ext cx="11791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2A2862B-CB32-2E4F-9F32-6675760D04C6}"/>
              </a:ext>
            </a:extLst>
          </p:cNvPr>
          <p:cNvSpPr txBox="1"/>
          <p:nvPr/>
        </p:nvSpPr>
        <p:spPr>
          <a:xfrm>
            <a:off x="402131" y="6116316"/>
            <a:ext cx="1874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Submit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82BA09-380F-1646-AB00-4F0D80D09D84}"/>
              </a:ext>
            </a:extLst>
          </p:cNvPr>
          <p:cNvCxnSpPr>
            <a:cxnSpLocks/>
          </p:cNvCxnSpPr>
          <p:nvPr/>
        </p:nvCxnSpPr>
        <p:spPr>
          <a:xfrm flipV="1">
            <a:off x="2332463" y="6201103"/>
            <a:ext cx="1346158" cy="998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58664-5C81-4A4C-9165-EDE2FAD475C8}"/>
              </a:ext>
            </a:extLst>
          </p:cNvPr>
          <p:cNvSpPr txBox="1"/>
          <p:nvPr/>
        </p:nvSpPr>
        <p:spPr>
          <a:xfrm>
            <a:off x="349583" y="109901"/>
            <a:ext cx="595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Output files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85C8F-03E2-F74D-83F6-BF7F564186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82" y="662607"/>
            <a:ext cx="9988484" cy="51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9B57D-007D-024F-87AB-4957BBADD9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82" y="927653"/>
            <a:ext cx="5378783" cy="286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52B3C-9D02-BD49-A135-79611D7E18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418" y="927653"/>
            <a:ext cx="5380047" cy="2846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58CA6-07D1-A844-8820-A5FB9B5D64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836" y="3883861"/>
            <a:ext cx="5445241" cy="2901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296A-E077-A241-BE67-277BDC370F6D}"/>
              </a:ext>
            </a:extLst>
          </p:cNvPr>
          <p:cNvSpPr txBox="1"/>
          <p:nvPr/>
        </p:nvSpPr>
        <p:spPr>
          <a:xfrm>
            <a:off x="349583" y="215917"/>
            <a:ext cx="595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Outputs for Case1, Case2 and Case3  </a:t>
            </a:r>
          </a:p>
        </p:txBody>
      </p:sp>
    </p:spTree>
    <p:extLst>
      <p:ext uri="{BB962C8B-B14F-4D97-AF65-F5344CB8AC3E}">
        <p14:creationId xmlns:p14="http://schemas.microsoft.com/office/powerpoint/2010/main" val="117391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E489A-C403-0445-9731-A7F6B5EBF453}"/>
              </a:ext>
            </a:extLst>
          </p:cNvPr>
          <p:cNvSpPr/>
          <p:nvPr/>
        </p:nvSpPr>
        <p:spPr>
          <a:xfrm>
            <a:off x="715618" y="806441"/>
            <a:ext cx="1041620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queued</a:t>
            </a:r>
          </a:p>
          <a:p>
            <a:r>
              <a:rPr lang="en-US" dirty="0"/>
              <a:t>running</a:t>
            </a:r>
          </a:p>
          <a:p>
            <a:r>
              <a:rPr lang="en-US" dirty="0"/>
              <a:t>completed</a:t>
            </a:r>
          </a:p>
          <a:p>
            <a:r>
              <a:rPr lang="en-US" dirty="0"/>
              <a:t>0: cd case1/; adcirc &gt;&gt; output.eo.txt 2&gt;&amp;1; sleep 2</a:t>
            </a:r>
          </a:p>
          <a:p>
            <a:r>
              <a:rPr lang="en-US" dirty="0"/>
              <a:t>1: cd case2/; adcirc &gt;&gt; output.eo.txt 2&gt;&amp;1; sleep 2</a:t>
            </a:r>
          </a:p>
          <a:p>
            <a:r>
              <a:rPr lang="en-US" dirty="0"/>
              <a:t>2: cd case3/; adcirc &gt;&gt; output.eo.txt 2&gt;&amp;1; sleep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B655F-6020-1947-A363-B972B0D9D5F4}"/>
              </a:ext>
            </a:extLst>
          </p:cNvPr>
          <p:cNvSpPr txBox="1"/>
          <p:nvPr/>
        </p:nvSpPr>
        <p:spPr>
          <a:xfrm>
            <a:off x="177305" y="255675"/>
            <a:ext cx="595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Pylauncher </a:t>
            </a:r>
            <a:r>
              <a:rPr lang="en-US" sz="2000" dirty="0" err="1">
                <a:solidFill>
                  <a:srgbClr val="0432FF"/>
                </a:solidFill>
                <a:latin typeface="Cambria" panose="02040503050406030204" pitchFamily="18" charset="0"/>
              </a:rPr>
              <a:t>queuestate</a:t>
            </a: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84234-021C-A14B-9784-21D0A60D5FD0}"/>
              </a:ext>
            </a:extLst>
          </p:cNvPr>
          <p:cNvSpPr txBox="1"/>
          <p:nvPr/>
        </p:nvSpPr>
        <p:spPr>
          <a:xfrm>
            <a:off x="609601" y="3472069"/>
            <a:ext cx="999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jobs are submitted within the Jupyter Notebook using Agavepy, the user can check the status on the job status bar located on Designsafe workspace 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79306-AB93-B844-9AAC-0CD8F26EFCD6}"/>
              </a:ext>
            </a:extLst>
          </p:cNvPr>
          <p:cNvSpPr txBox="1"/>
          <p:nvPr/>
        </p:nvSpPr>
        <p:spPr>
          <a:xfrm>
            <a:off x="609601" y="5148469"/>
            <a:ext cx="999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contact me if you have any questions or concerns – </a:t>
            </a:r>
            <a:r>
              <a:rPr lang="en-US" dirty="0">
                <a:hlinkClick r:id="rId2"/>
              </a:rPr>
              <a:t>hgurram@tacc.utexas.edu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8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7F1EE-7DC0-2442-B5DF-BE3E95EE3E8B}"/>
              </a:ext>
            </a:extLst>
          </p:cNvPr>
          <p:cNvSpPr txBox="1"/>
          <p:nvPr/>
        </p:nvSpPr>
        <p:spPr>
          <a:xfrm>
            <a:off x="1044987" y="608824"/>
            <a:ext cx="9291144" cy="11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Pylauncher is integrated to registered application on Designsafe workspace.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Agavepy makes an API call to the register application and submits the jobs to Stampede2.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Output location is specified for post-processing solutions.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D2D7-5B7D-7D43-A3E1-8866880592ED}"/>
              </a:ext>
            </a:extLst>
          </p:cNvPr>
          <p:cNvSpPr txBox="1"/>
          <p:nvPr/>
        </p:nvSpPr>
        <p:spPr>
          <a:xfrm>
            <a:off x="1061545" y="122652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F9D14-29DC-1E43-BD2A-99F6FE3F30B5}"/>
              </a:ext>
            </a:extLst>
          </p:cNvPr>
          <p:cNvSpPr txBox="1"/>
          <p:nvPr/>
        </p:nvSpPr>
        <p:spPr>
          <a:xfrm>
            <a:off x="1044986" y="2455153"/>
            <a:ext cx="10842212" cy="19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Users can use already available applications on the Designsafe workspace. Currently Pylauncher is integrated with ADCIRC and LS-Dyna.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Designsafe – Community allocations can be used directly for simulations.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SLURM takes care of the submission and queue.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Easy to customize pre-process and post-processing solutions.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95071-9F67-3649-A7B0-911C728CEE4A}"/>
              </a:ext>
            </a:extLst>
          </p:cNvPr>
          <p:cNvSpPr txBox="1"/>
          <p:nvPr/>
        </p:nvSpPr>
        <p:spPr>
          <a:xfrm>
            <a:off x="1061545" y="1914487"/>
            <a:ext cx="1084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Pros: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F96E7-5DC3-7541-AB74-4289E0511192}"/>
              </a:ext>
            </a:extLst>
          </p:cNvPr>
          <p:cNvSpPr txBox="1"/>
          <p:nvPr/>
        </p:nvSpPr>
        <p:spPr>
          <a:xfrm>
            <a:off x="1044986" y="4985680"/>
            <a:ext cx="10842213" cy="78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I/O workloads – limiting the number of nodes will limit I/O which also decreases the speed of throughput.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Cannot use for MATLAB – it will open multiple instance which will be difficult to manage.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D79BC-A2AB-5A4F-8873-1F31C932264C}"/>
              </a:ext>
            </a:extLst>
          </p:cNvPr>
          <p:cNvSpPr txBox="1"/>
          <p:nvPr/>
        </p:nvSpPr>
        <p:spPr>
          <a:xfrm>
            <a:off x="1061545" y="4455370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Cons:</a:t>
            </a:r>
          </a:p>
        </p:txBody>
      </p:sp>
    </p:spTree>
    <p:extLst>
      <p:ext uri="{BB962C8B-B14F-4D97-AF65-F5344CB8AC3E}">
        <p14:creationId xmlns:p14="http://schemas.microsoft.com/office/powerpoint/2010/main" val="174325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FC9F4-6BD3-7249-8B76-97F9472AA350}"/>
              </a:ext>
            </a:extLst>
          </p:cNvPr>
          <p:cNvSpPr txBox="1"/>
          <p:nvPr/>
        </p:nvSpPr>
        <p:spPr>
          <a:xfrm>
            <a:off x="932136" y="18170"/>
            <a:ext cx="106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Example 1:  ADCIRC workflow on Designsafe workspace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898AA-0538-FA49-BE71-6C40BEA2C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100" y="1680284"/>
            <a:ext cx="7137400" cy="4425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D589B-27BE-0C47-A49B-A8B14E626292}"/>
              </a:ext>
            </a:extLst>
          </p:cNvPr>
          <p:cNvSpPr txBox="1"/>
          <p:nvPr/>
        </p:nvSpPr>
        <p:spPr>
          <a:xfrm>
            <a:off x="882869" y="2573664"/>
            <a:ext cx="1632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Inputs location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B1CD6A-13CD-444D-B188-77E473163970}"/>
              </a:ext>
            </a:extLst>
          </p:cNvPr>
          <p:cNvCxnSpPr>
            <a:stCxn id="7" idx="3"/>
          </p:cNvCxnSpPr>
          <p:nvPr/>
        </p:nvCxnSpPr>
        <p:spPr>
          <a:xfrm>
            <a:off x="2515817" y="2758330"/>
            <a:ext cx="57028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483B7C-64A2-B448-8C12-72F66B5F2B1D}"/>
              </a:ext>
            </a:extLst>
          </p:cNvPr>
          <p:cNvSpPr txBox="1"/>
          <p:nvPr/>
        </p:nvSpPr>
        <p:spPr>
          <a:xfrm>
            <a:off x="809297" y="3903610"/>
            <a:ext cx="23753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the application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AE7237-5D8F-CB4C-A819-4C3AD175BD5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184634" y="4088276"/>
            <a:ext cx="189186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85FE99-EAF2-8147-82C9-B8A5B0B0FC2B}"/>
              </a:ext>
            </a:extLst>
          </p:cNvPr>
          <p:cNvSpPr txBox="1"/>
          <p:nvPr/>
        </p:nvSpPr>
        <p:spPr>
          <a:xfrm>
            <a:off x="882869" y="5310528"/>
            <a:ext cx="19717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Working Directory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DB9D6C-D075-154B-8EFF-2D54AE2C58C5}"/>
              </a:ext>
            </a:extLst>
          </p:cNvPr>
          <p:cNvCxnSpPr>
            <a:cxnSpLocks/>
          </p:cNvCxnSpPr>
          <p:nvPr/>
        </p:nvCxnSpPr>
        <p:spPr>
          <a:xfrm>
            <a:off x="2854631" y="5495194"/>
            <a:ext cx="222186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6D18222-D148-704A-97B4-840B74B86339}"/>
              </a:ext>
            </a:extLst>
          </p:cNvPr>
          <p:cNvSpPr txBox="1"/>
          <p:nvPr/>
        </p:nvSpPr>
        <p:spPr>
          <a:xfrm>
            <a:off x="10793783" y="2204332"/>
            <a:ext cx="11319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Job Status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11AAC4-0208-264C-8446-1E0DA55A33B4}"/>
              </a:ext>
            </a:extLst>
          </p:cNvPr>
          <p:cNvCxnSpPr>
            <a:cxnSpLocks/>
          </p:cNvCxnSpPr>
          <p:nvPr/>
        </p:nvCxnSpPr>
        <p:spPr>
          <a:xfrm flipH="1">
            <a:off x="10257414" y="2393519"/>
            <a:ext cx="536369" cy="7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7BAD5E-8437-DF4A-B07F-036BB26FBC5B}"/>
              </a:ext>
            </a:extLst>
          </p:cNvPr>
          <p:cNvSpPr txBox="1"/>
          <p:nvPr/>
        </p:nvSpPr>
        <p:spPr>
          <a:xfrm>
            <a:off x="741232" y="1151357"/>
            <a:ext cx="4226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Job submission through app form </a:t>
            </a:r>
          </a:p>
        </p:txBody>
      </p:sp>
    </p:spTree>
    <p:extLst>
      <p:ext uri="{BB962C8B-B14F-4D97-AF65-F5344CB8AC3E}">
        <p14:creationId xmlns:p14="http://schemas.microsoft.com/office/powerpoint/2010/main" val="32122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070CF-04C1-734D-9569-CF34F66049E0}"/>
              </a:ext>
            </a:extLst>
          </p:cNvPr>
          <p:cNvSpPr txBox="1"/>
          <p:nvPr/>
        </p:nvSpPr>
        <p:spPr>
          <a:xfrm>
            <a:off x="641131" y="467709"/>
            <a:ext cx="910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If the user selects false for Pylauncher then the application works for a single input file.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7E254-6AF9-7A47-8991-60983AEA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707" y="984035"/>
            <a:ext cx="6417793" cy="1594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80023-E0F1-854B-96DB-F139D281AEE3}"/>
              </a:ext>
            </a:extLst>
          </p:cNvPr>
          <p:cNvSpPr txBox="1"/>
          <p:nvPr/>
        </p:nvSpPr>
        <p:spPr>
          <a:xfrm>
            <a:off x="641131" y="2803190"/>
            <a:ext cx="1054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If the user selects true for Pylauncher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0BA7A-8022-114F-A36E-3BE34B2EF736}"/>
              </a:ext>
            </a:extLst>
          </p:cNvPr>
          <p:cNvSpPr txBox="1"/>
          <p:nvPr/>
        </p:nvSpPr>
        <p:spPr>
          <a:xfrm>
            <a:off x="218747" y="3753676"/>
            <a:ext cx="182722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Choose the launcher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Classiclauncher for serial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Ibrunlauncher for parallel jobs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802DB-4830-F84F-B35D-E34AF860A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706" y="3208984"/>
            <a:ext cx="6417793" cy="32209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EA297-1A79-974E-B041-4FFBD18627C1}"/>
              </a:ext>
            </a:extLst>
          </p:cNvPr>
          <p:cNvCxnSpPr>
            <a:stCxn id="9" idx="3"/>
          </p:cNvCxnSpPr>
          <p:nvPr/>
        </p:nvCxnSpPr>
        <p:spPr>
          <a:xfrm flipV="1">
            <a:off x="2045970" y="4443984"/>
            <a:ext cx="362736" cy="21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F8F445-138F-8C42-95C5-4C68BFEB8DEC}"/>
              </a:ext>
            </a:extLst>
          </p:cNvPr>
          <p:cNvSpPr txBox="1"/>
          <p:nvPr/>
        </p:nvSpPr>
        <p:spPr>
          <a:xfrm>
            <a:off x="9488643" y="5011286"/>
            <a:ext cx="182722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Input directories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16CBA-B075-144E-88D0-D199434E47F9}"/>
              </a:ext>
            </a:extLst>
          </p:cNvPr>
          <p:cNvSpPr txBox="1"/>
          <p:nvPr/>
        </p:nvSpPr>
        <p:spPr>
          <a:xfrm>
            <a:off x="9488643" y="5932313"/>
            <a:ext cx="182722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Processors per job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C7BE48-0720-6A43-8D91-C719974AF18B}"/>
              </a:ext>
            </a:extLst>
          </p:cNvPr>
          <p:cNvCxnSpPr>
            <a:cxnSpLocks/>
          </p:cNvCxnSpPr>
          <p:nvPr/>
        </p:nvCxnSpPr>
        <p:spPr>
          <a:xfrm flipH="1">
            <a:off x="8923408" y="5165174"/>
            <a:ext cx="5652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9C6F34-93D0-0847-974B-B041AED9307A}"/>
              </a:ext>
            </a:extLst>
          </p:cNvPr>
          <p:cNvCxnSpPr>
            <a:cxnSpLocks/>
          </p:cNvCxnSpPr>
          <p:nvPr/>
        </p:nvCxnSpPr>
        <p:spPr>
          <a:xfrm flipH="1">
            <a:off x="8923408" y="6086201"/>
            <a:ext cx="5652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057A9FA-AB75-E04C-A932-5DD19180E406}"/>
              </a:ext>
            </a:extLst>
          </p:cNvPr>
          <p:cNvSpPr txBox="1"/>
          <p:nvPr/>
        </p:nvSpPr>
        <p:spPr>
          <a:xfrm>
            <a:off x="9488643" y="4027553"/>
            <a:ext cx="244759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If </a:t>
            </a:r>
            <a:r>
              <a:rPr lang="en-US" sz="1400" dirty="0" err="1"/>
              <a:t>pylauncher</a:t>
            </a:r>
            <a:r>
              <a:rPr lang="en-US" sz="1400" dirty="0"/>
              <a:t> is false</a:t>
            </a:r>
          </a:p>
          <a:p>
            <a:r>
              <a:rPr lang="en-US" sz="1400" dirty="0"/>
              <a:t>User can select NA for launcher type.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1AF9E9-3205-1040-AE72-32AB4D218C56}"/>
              </a:ext>
            </a:extLst>
          </p:cNvPr>
          <p:cNvCxnSpPr>
            <a:cxnSpLocks/>
          </p:cNvCxnSpPr>
          <p:nvPr/>
        </p:nvCxnSpPr>
        <p:spPr>
          <a:xfrm flipH="1">
            <a:off x="8923408" y="4396885"/>
            <a:ext cx="5652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00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DD8AD-138F-EB40-8FB9-0B7C38B1A965}"/>
              </a:ext>
            </a:extLst>
          </p:cNvPr>
          <p:cNvSpPr txBox="1"/>
          <p:nvPr/>
        </p:nvSpPr>
        <p:spPr>
          <a:xfrm>
            <a:off x="641131" y="467709"/>
            <a:ext cx="314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Input directory should be: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DBC27-488B-C543-A3DF-FAC446BE8E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818" y="4361025"/>
            <a:ext cx="1549400" cy="111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2FEEC-ACB6-304D-9C0F-07DAE8E5C547}"/>
              </a:ext>
            </a:extLst>
          </p:cNvPr>
          <p:cNvSpPr txBox="1"/>
          <p:nvPr/>
        </p:nvSpPr>
        <p:spPr>
          <a:xfrm>
            <a:off x="641131" y="3896250"/>
            <a:ext cx="473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Input file should be in the following format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3F635-EAA3-9B40-8834-70C11D737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38" y="837041"/>
            <a:ext cx="8385128" cy="30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0A39C-9C50-E84B-A4FB-BFF8FFFADB47}"/>
              </a:ext>
            </a:extLst>
          </p:cNvPr>
          <p:cNvSpPr txBox="1"/>
          <p:nvPr/>
        </p:nvSpPr>
        <p:spPr>
          <a:xfrm>
            <a:off x="483276" y="396630"/>
            <a:ext cx="225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Wrapper script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0F9FFC-62B4-2648-9025-59ACE2019BDD}"/>
              </a:ext>
            </a:extLst>
          </p:cNvPr>
          <p:cNvGrpSpPr/>
          <p:nvPr/>
        </p:nvGrpSpPr>
        <p:grpSpPr>
          <a:xfrm>
            <a:off x="2737996" y="1090330"/>
            <a:ext cx="8077200" cy="4625011"/>
            <a:chOff x="2309191" y="861390"/>
            <a:chExt cx="8077200" cy="46250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78C002-2034-EB42-8F36-397551E94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9191" y="861390"/>
              <a:ext cx="8077200" cy="16167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E7F218-7A97-584B-B361-93D42FCBF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9191" y="2478155"/>
              <a:ext cx="8077200" cy="304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9B2F79-FB8D-B443-BA1C-28228EA39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9191" y="2782955"/>
              <a:ext cx="8077200" cy="304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B9D6D2-C3AB-694D-B28C-77CF1CCA8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9191" y="3087755"/>
              <a:ext cx="8077200" cy="239864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EA2B40-0652-4A40-8843-FF4B6559E12A}"/>
              </a:ext>
            </a:extLst>
          </p:cNvPr>
          <p:cNvSpPr txBox="1"/>
          <p:nvPr/>
        </p:nvSpPr>
        <p:spPr>
          <a:xfrm>
            <a:off x="354497" y="1624255"/>
            <a:ext cx="1868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Loading modules 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33E8A7C-F94F-2448-B23C-4031DB126155}"/>
              </a:ext>
            </a:extLst>
          </p:cNvPr>
          <p:cNvSpPr/>
          <p:nvPr/>
        </p:nvSpPr>
        <p:spPr>
          <a:xfrm>
            <a:off x="2385391" y="1099929"/>
            <a:ext cx="384313" cy="141798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D29BD-EC15-094B-8735-1F7365DB5B1B}"/>
              </a:ext>
            </a:extLst>
          </p:cNvPr>
          <p:cNvSpPr txBox="1"/>
          <p:nvPr/>
        </p:nvSpPr>
        <p:spPr>
          <a:xfrm>
            <a:off x="354497" y="2426659"/>
            <a:ext cx="18420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Setting the work directory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75CC5-192A-9144-8710-89FEB9B3F199}"/>
              </a:ext>
            </a:extLst>
          </p:cNvPr>
          <p:cNvSpPr txBox="1"/>
          <p:nvPr/>
        </p:nvSpPr>
        <p:spPr>
          <a:xfrm>
            <a:off x="354496" y="3192260"/>
            <a:ext cx="18420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Loading the script file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FA032B-E8EF-654B-ADEF-74FBEDA22593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2196548" y="2749825"/>
            <a:ext cx="541448" cy="1096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4AC53E-5731-104C-984F-A1A09B02338D}"/>
              </a:ext>
            </a:extLst>
          </p:cNvPr>
          <p:cNvCxnSpPr>
            <a:stCxn id="14" idx="3"/>
            <a:endCxn id="7" idx="1"/>
          </p:cNvCxnSpPr>
          <p:nvPr/>
        </p:nvCxnSpPr>
        <p:spPr>
          <a:xfrm flipV="1">
            <a:off x="2196547" y="3164295"/>
            <a:ext cx="541449" cy="3511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AEEC5-BA33-324C-A14A-10C4D9B22F0E}"/>
              </a:ext>
            </a:extLst>
          </p:cNvPr>
          <p:cNvSpPr txBox="1"/>
          <p:nvPr/>
        </p:nvSpPr>
        <p:spPr>
          <a:xfrm>
            <a:off x="381001" y="4183361"/>
            <a:ext cx="18420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Creating command lines for Pylauncher 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A1469E5-C150-2C46-BD7C-EC3076FE6EC5}"/>
              </a:ext>
            </a:extLst>
          </p:cNvPr>
          <p:cNvSpPr/>
          <p:nvPr/>
        </p:nvSpPr>
        <p:spPr>
          <a:xfrm>
            <a:off x="2476499" y="3437925"/>
            <a:ext cx="384313" cy="211473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20AAC-FB95-C44A-B4AA-0942E4E9628B}"/>
              </a:ext>
            </a:extLst>
          </p:cNvPr>
          <p:cNvSpPr txBox="1"/>
          <p:nvPr/>
        </p:nvSpPr>
        <p:spPr>
          <a:xfrm>
            <a:off x="9870708" y="-249"/>
            <a:ext cx="248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mbria" panose="02040503050406030204" pitchFamily="18" charset="0"/>
              </a:rPr>
              <a:t>Wrapper script (cont..)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DD4DB-2E87-0B47-B46F-1BF01DAFB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321099" y="369331"/>
            <a:ext cx="8870901" cy="678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24547-B42E-6046-8891-9EC3EFEA4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098" y="2479565"/>
            <a:ext cx="8867402" cy="3943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FE0AE-47CD-0647-9347-46EEF0208B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100" y="1047419"/>
            <a:ext cx="8870900" cy="806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F82EF-EAA1-A744-B0CC-464F75E8D2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098" y="1839092"/>
            <a:ext cx="8867402" cy="369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EBD47-AE51-5541-A065-CB2CE1485E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098" y="2208920"/>
            <a:ext cx="8867402" cy="307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91EFF-D815-7A48-89F1-D73EA468DF6D}"/>
              </a:ext>
            </a:extLst>
          </p:cNvPr>
          <p:cNvSpPr txBox="1"/>
          <p:nvPr/>
        </p:nvSpPr>
        <p:spPr>
          <a:xfrm>
            <a:off x="196185" y="716264"/>
            <a:ext cx="24634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Launcher input for the app form 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A1834C7-B966-E549-BD27-BF82165DAC7C}"/>
              </a:ext>
            </a:extLst>
          </p:cNvPr>
          <p:cNvSpPr/>
          <p:nvPr/>
        </p:nvSpPr>
        <p:spPr>
          <a:xfrm>
            <a:off x="2743200" y="369331"/>
            <a:ext cx="410817" cy="134019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4382B-ABF9-BF48-B458-99807BE87F7E}"/>
              </a:ext>
            </a:extLst>
          </p:cNvPr>
          <p:cNvSpPr txBox="1"/>
          <p:nvPr/>
        </p:nvSpPr>
        <p:spPr>
          <a:xfrm>
            <a:off x="196185" y="2110233"/>
            <a:ext cx="25470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Loading command lines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B543BD-1B92-BC47-866E-AB4AEE7AF14F}"/>
              </a:ext>
            </a:extLst>
          </p:cNvPr>
          <p:cNvCxnSpPr>
            <a:endCxn id="10" idx="1"/>
          </p:cNvCxnSpPr>
          <p:nvPr/>
        </p:nvCxnSpPr>
        <p:spPr>
          <a:xfrm>
            <a:off x="2743200" y="2362801"/>
            <a:ext cx="57789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916467-3130-EF4B-97AB-38F9E60D5C50}"/>
              </a:ext>
            </a:extLst>
          </p:cNvPr>
          <p:cNvSpPr txBox="1"/>
          <p:nvPr/>
        </p:nvSpPr>
        <p:spPr>
          <a:xfrm>
            <a:off x="196185" y="3058102"/>
            <a:ext cx="2547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Launching serial batch jobs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61270-2D8E-CE4A-8995-B11A5C2B0DB9}"/>
              </a:ext>
            </a:extLst>
          </p:cNvPr>
          <p:cNvSpPr txBox="1"/>
          <p:nvPr/>
        </p:nvSpPr>
        <p:spPr>
          <a:xfrm>
            <a:off x="196185" y="3851134"/>
            <a:ext cx="2547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Launching parallel batch jobs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A6C49-A301-B74C-966F-38557E3442D6}"/>
              </a:ext>
            </a:extLst>
          </p:cNvPr>
          <p:cNvSpPr txBox="1"/>
          <p:nvPr/>
        </p:nvSpPr>
        <p:spPr>
          <a:xfrm>
            <a:off x="196184" y="5294616"/>
            <a:ext cx="25470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Launching a single job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81179ECC-8A10-C041-9BA0-B89DFA1A68C1}"/>
              </a:ext>
            </a:extLst>
          </p:cNvPr>
          <p:cNvSpPr/>
          <p:nvPr/>
        </p:nvSpPr>
        <p:spPr>
          <a:xfrm>
            <a:off x="2948608" y="3024913"/>
            <a:ext cx="258417" cy="49933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CA1DDD0C-7654-9845-881A-68F04305A285}"/>
              </a:ext>
            </a:extLst>
          </p:cNvPr>
          <p:cNvSpPr/>
          <p:nvPr/>
        </p:nvSpPr>
        <p:spPr>
          <a:xfrm>
            <a:off x="2948607" y="3895862"/>
            <a:ext cx="258418" cy="70264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22DCA40-7F0D-6F4D-A970-A50AAA9CABFB}"/>
              </a:ext>
            </a:extLst>
          </p:cNvPr>
          <p:cNvSpPr/>
          <p:nvPr/>
        </p:nvSpPr>
        <p:spPr>
          <a:xfrm>
            <a:off x="2916190" y="5162096"/>
            <a:ext cx="258418" cy="70264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DD8AD-138F-EB40-8FB9-0B7C38B1A965}"/>
              </a:ext>
            </a:extLst>
          </p:cNvPr>
          <p:cNvSpPr txBox="1"/>
          <p:nvPr/>
        </p:nvSpPr>
        <p:spPr>
          <a:xfrm>
            <a:off x="627877" y="889749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commandlines</a:t>
            </a:r>
            <a:r>
              <a:rPr lang="en-US" dirty="0">
                <a:latin typeface="Cambria" panose="02040503050406030204" pitchFamily="18" charset="0"/>
              </a:rPr>
              <a:t> script: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2FEEC-ACB6-304D-9C0F-07DAE8E5C547}"/>
              </a:ext>
            </a:extLst>
          </p:cNvPr>
          <p:cNvSpPr txBox="1"/>
          <p:nvPr/>
        </p:nvSpPr>
        <p:spPr>
          <a:xfrm>
            <a:off x="627877" y="2711606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ClassicLauncher: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79AFE-250F-EB4E-8424-705C4A039C24}"/>
              </a:ext>
            </a:extLst>
          </p:cNvPr>
          <p:cNvSpPr/>
          <p:nvPr/>
        </p:nvSpPr>
        <p:spPr>
          <a:xfrm>
            <a:off x="2411895" y="1443372"/>
            <a:ext cx="429370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cd case1/; adcirc &gt;&gt; output.eo.txt 2&gt;&amp;1</a:t>
            </a:r>
          </a:p>
          <a:p>
            <a:r>
              <a:rPr lang="en-US" dirty="0"/>
              <a:t>cd case2/; adcirc &gt;&gt; output.eo.txt 2&gt;&amp;1</a:t>
            </a:r>
          </a:p>
          <a:p>
            <a:r>
              <a:rPr lang="en-US" dirty="0"/>
              <a:t>cd case3/; adcirc &gt;&gt; output.eo.txt 2&gt;&amp;1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92387-3F6B-9047-B419-FC730F200A68}"/>
              </a:ext>
            </a:extLst>
          </p:cNvPr>
          <p:cNvSpPr txBox="1"/>
          <p:nvPr/>
        </p:nvSpPr>
        <p:spPr>
          <a:xfrm>
            <a:off x="627877" y="430217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IbrunLauncher: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0F7EC-7F6A-7D41-9425-E27904C9951D}"/>
              </a:ext>
            </a:extLst>
          </p:cNvPr>
          <p:cNvSpPr/>
          <p:nvPr/>
        </p:nvSpPr>
        <p:spPr>
          <a:xfrm>
            <a:off x="2411894" y="3269469"/>
            <a:ext cx="914400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import pylauncher3 pylauncher3.ClassicLauncher("</a:t>
            </a:r>
            <a:r>
              <a:rPr lang="en-US" dirty="0" err="1"/>
              <a:t>commandline</a:t>
            </a:r>
            <a:r>
              <a:rPr lang="en-US" dirty="0"/>
              <a:t>",debug="</a:t>
            </a:r>
            <a:r>
              <a:rPr lang="en-US" dirty="0" err="1"/>
              <a:t>job+task+host+exec+command</a:t>
            </a:r>
            <a:r>
              <a:rPr lang="en-US" dirty="0"/>
              <a:t>",cores=8)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A1A5E-BF59-914C-9227-428925C97D10}"/>
              </a:ext>
            </a:extLst>
          </p:cNvPr>
          <p:cNvSpPr/>
          <p:nvPr/>
        </p:nvSpPr>
        <p:spPr>
          <a:xfrm>
            <a:off x="2411894" y="4818568"/>
            <a:ext cx="91440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import pylauncher3 pylauncher3.IbrunLauncher("</a:t>
            </a:r>
            <a:r>
              <a:rPr lang="en-US" dirty="0" err="1"/>
              <a:t>commandline</a:t>
            </a:r>
            <a:r>
              <a:rPr lang="en-US" dirty="0"/>
              <a:t>", cores=8, debug="job",)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39CC7-D8B4-0C47-9738-136283F36F71}"/>
              </a:ext>
            </a:extLst>
          </p:cNvPr>
          <p:cNvSpPr txBox="1"/>
          <p:nvPr/>
        </p:nvSpPr>
        <p:spPr>
          <a:xfrm>
            <a:off x="483276" y="396630"/>
            <a:ext cx="1823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Pylauncher </a:t>
            </a:r>
          </a:p>
        </p:txBody>
      </p:sp>
    </p:spTree>
    <p:extLst>
      <p:ext uri="{BB962C8B-B14F-4D97-AF65-F5344CB8AC3E}">
        <p14:creationId xmlns:p14="http://schemas.microsoft.com/office/powerpoint/2010/main" val="33457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DD8AD-138F-EB40-8FB9-0B7C38B1A965}"/>
              </a:ext>
            </a:extLst>
          </p:cNvPr>
          <p:cNvSpPr txBox="1"/>
          <p:nvPr/>
        </p:nvSpPr>
        <p:spPr>
          <a:xfrm>
            <a:off x="349583" y="109901"/>
            <a:ext cx="595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432FF"/>
                </a:solidFill>
                <a:latin typeface="Cambria" panose="02040503050406030204" pitchFamily="18" charset="0"/>
              </a:rPr>
              <a:t>Job Submission through Jupyter Notebook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13AC7-FD15-4C40-A967-28745BBECF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148" y="624199"/>
            <a:ext cx="7389602" cy="2784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305BC-5465-6346-93EC-0D5B616E7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148" y="3401197"/>
            <a:ext cx="8099775" cy="3413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410D1-76FB-F440-A600-D5C59C26CE04}"/>
              </a:ext>
            </a:extLst>
          </p:cNvPr>
          <p:cNvSpPr txBox="1"/>
          <p:nvPr/>
        </p:nvSpPr>
        <p:spPr>
          <a:xfrm>
            <a:off x="216916" y="1840015"/>
            <a:ext cx="289450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User can customize the inputs and create a script for job submission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6648C99-8639-DE40-A160-0CFFD08A7403}"/>
              </a:ext>
            </a:extLst>
          </p:cNvPr>
          <p:cNvSpPr/>
          <p:nvPr/>
        </p:nvSpPr>
        <p:spPr>
          <a:xfrm>
            <a:off x="3198812" y="1675401"/>
            <a:ext cx="432100" cy="131836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CA33E-3B31-9542-982D-FE0E1134537F}"/>
              </a:ext>
            </a:extLst>
          </p:cNvPr>
          <p:cNvSpPr txBox="1"/>
          <p:nvPr/>
        </p:nvSpPr>
        <p:spPr>
          <a:xfrm>
            <a:off x="216916" y="4068944"/>
            <a:ext cx="30377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Using Agavepy for job submission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5D6DF0-E543-CB42-A99B-9394F244C81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254671" y="4036531"/>
            <a:ext cx="1161658" cy="3555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A9BAFF-5535-3744-A647-7103352AFA9E}"/>
              </a:ext>
            </a:extLst>
          </p:cNvPr>
          <p:cNvSpPr txBox="1"/>
          <p:nvPr/>
        </p:nvSpPr>
        <p:spPr>
          <a:xfrm>
            <a:off x="216917" y="3446178"/>
            <a:ext cx="30377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Working directory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C1A2A4-D7A1-3F49-A2F9-FCC30741C991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254672" y="3630844"/>
            <a:ext cx="1161657" cy="123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87F4DE-1C71-B049-929B-701149D200B0}"/>
              </a:ext>
            </a:extLst>
          </p:cNvPr>
          <p:cNvSpPr txBox="1"/>
          <p:nvPr/>
        </p:nvSpPr>
        <p:spPr>
          <a:xfrm>
            <a:off x="145290" y="5465785"/>
            <a:ext cx="30377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Inputs and Job Details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C442BEC-8AA4-8D4A-AE9D-958A26EF909D}"/>
              </a:ext>
            </a:extLst>
          </p:cNvPr>
          <p:cNvSpPr/>
          <p:nvPr/>
        </p:nvSpPr>
        <p:spPr>
          <a:xfrm>
            <a:off x="3237060" y="4529647"/>
            <a:ext cx="432100" cy="224160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518</Words>
  <Application>Microsoft Macintosh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Harika Gurram</dc:creator>
  <cp:lastModifiedBy>Harika Gurram</cp:lastModifiedBy>
  <cp:revision>45</cp:revision>
  <dcterms:created xsi:type="dcterms:W3CDTF">2020-07-06T16:30:02Z</dcterms:created>
  <dcterms:modified xsi:type="dcterms:W3CDTF">2020-07-20T21:01:50Z</dcterms:modified>
</cp:coreProperties>
</file>